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5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6" r:id="rId20"/>
    <p:sldId id="287" r:id="rId21"/>
    <p:sldId id="276" r:id="rId22"/>
    <p:sldId id="288" r:id="rId23"/>
    <p:sldId id="289" r:id="rId24"/>
    <p:sldId id="308" r:id="rId25"/>
    <p:sldId id="290" r:id="rId26"/>
    <p:sldId id="302" r:id="rId27"/>
    <p:sldId id="303" r:id="rId28"/>
    <p:sldId id="291" r:id="rId29"/>
    <p:sldId id="292" r:id="rId30"/>
    <p:sldId id="304" r:id="rId31"/>
    <p:sldId id="305" r:id="rId32"/>
    <p:sldId id="306" r:id="rId33"/>
    <p:sldId id="307" r:id="rId34"/>
    <p:sldId id="293" r:id="rId35"/>
    <p:sldId id="294" r:id="rId36"/>
    <p:sldId id="283" r:id="rId37"/>
    <p:sldId id="284" r:id="rId38"/>
    <p:sldId id="256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660"/>
  </p:normalViewPr>
  <p:slideViewPr>
    <p:cSldViewPr>
      <p:cViewPr>
        <p:scale>
          <a:sx n="70" d="100"/>
          <a:sy n="70" d="100"/>
        </p:scale>
        <p:origin x="-84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26012-8773-4253-9C52-8A025E6DAB4E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1D7EE-C514-481B-AB4C-CCE85DEC9B3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Beyin</a:t>
            </a:r>
            <a:r>
              <a:rPr lang="tr-TR" baseline="0" dirty="0" smtClean="0"/>
              <a:t> fırtınası yaptık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D7EE-C514-481B-AB4C-CCE85DEC9B33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1D7EE-C514-481B-AB4C-CCE85DEC9B33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1FCB-CD67-4149-AAE0-3700D437C2CA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7438-D16F-49AD-9FE0-987EDFAA50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1FCB-CD67-4149-AAE0-3700D437C2CA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7438-D16F-49AD-9FE0-987EDFAA50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1FCB-CD67-4149-AAE0-3700D437C2CA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7438-D16F-49AD-9FE0-987EDFAA50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1FCB-CD67-4149-AAE0-3700D437C2CA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7438-D16F-49AD-9FE0-987EDFAA50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1FCB-CD67-4149-AAE0-3700D437C2CA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7438-D16F-49AD-9FE0-987EDFAA50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1FCB-CD67-4149-AAE0-3700D437C2CA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7438-D16F-49AD-9FE0-987EDFAA50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1FCB-CD67-4149-AAE0-3700D437C2CA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7438-D16F-49AD-9FE0-987EDFAA50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1FCB-CD67-4149-AAE0-3700D437C2CA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7438-D16F-49AD-9FE0-987EDFAA50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1FCB-CD67-4149-AAE0-3700D437C2CA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7438-D16F-49AD-9FE0-987EDFAA50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1FCB-CD67-4149-AAE0-3700D437C2CA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7438-D16F-49AD-9FE0-987EDFAA50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61FCB-CD67-4149-AAE0-3700D437C2CA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D7438-D16F-49AD-9FE0-987EDFAA50B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20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61FCB-CD67-4149-AAE0-3700D437C2CA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D7438-D16F-49AD-9FE0-987EDFAA50B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000108"/>
            <a:ext cx="9144000" cy="1143000"/>
          </a:xfrm>
        </p:spPr>
        <p:txBody>
          <a:bodyPr>
            <a:noAutofit/>
          </a:bodyPr>
          <a:lstStyle/>
          <a:p>
            <a:r>
              <a:rPr lang="tr-T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Grup ‘kan </a:t>
            </a:r>
            <a:r>
              <a:rPr lang="tr-TR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kardeşİm</a:t>
            </a:r>
            <a:r>
              <a:rPr lang="tr-T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br>
              <a:rPr lang="tr-T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TODUP E1</a:t>
            </a:r>
            <a:r>
              <a:rPr lang="tr-T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tr-TR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642910" y="2571744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Kan Bağışı Hakkında </a:t>
            </a:r>
          </a:p>
          <a:p>
            <a:pPr algn="ctr">
              <a:defRPr/>
            </a:pPr>
            <a:r>
              <a:rPr lang="tr-TR" sz="40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Farkındalık</a:t>
            </a:r>
            <a:r>
              <a:rPr lang="tr-TR" sz="4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Yaratma Projesi </a:t>
            </a:r>
            <a:endParaRPr lang="tr-TR" sz="4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s://fbcdn-sphotos-h-a.akamaihd.net/hphotos-ak-frc3/404385_260429737355007_108386802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071942"/>
            <a:ext cx="2533650" cy="2638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10 Resim" descr="JJJJJJJ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848433"/>
            <a:ext cx="3214710" cy="3009567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pPr>
              <a:buNone/>
            </a:pPr>
            <a:r>
              <a:rPr lang="tr-TR" dirty="0" smtClean="0">
                <a:latin typeface="Californian FB" pitchFamily="18" charset="0"/>
              </a:rPr>
              <a:t>	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Kan bağışıyla ilgili bilgilendirme kısmını ise yine Kocaeli Üniversitesi Tıp Fakültesi 2013-2014 döneminde eğitim gören 1,2 ve 3. sınıf öğrencilerine yaptık. Bunun için de fakülte içinde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stand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açtık. </a:t>
            </a:r>
          </a:p>
          <a:p>
            <a:pPr>
              <a:buNone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Stand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için afiş ve broşür hazırladık.</a:t>
            </a:r>
          </a:p>
          <a:p>
            <a:endParaRPr lang="tr-TR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C75BA-C246-494B-94FA-2F47ECA377BA}" type="datetimeFigureOut">
              <a:rPr lang="tr-TR" smtClean="0"/>
              <a:pPr/>
              <a:t>16.01.2014</a:t>
            </a:fld>
            <a:endParaRPr lang="tr-TR"/>
          </a:p>
        </p:txBody>
      </p:sp>
      <p:sp>
        <p:nvSpPr>
          <p:cNvPr id="5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A6805-32DF-40C4-B072-002E783F11D1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">
            <a:off x="3087295" y="421853"/>
            <a:ext cx="5659634" cy="3383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2" y="144463"/>
            <a:ext cx="2641588" cy="371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29066"/>
            <a:ext cx="5206993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000504"/>
            <a:ext cx="378618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3994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0000">
            <a:off x="3929058" y="3143248"/>
            <a:ext cx="538166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80000">
            <a:off x="5161945" y="285728"/>
            <a:ext cx="398205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40000">
            <a:off x="-45953" y="3618778"/>
            <a:ext cx="4449956" cy="250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Resim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43475" cy="6858000"/>
          </a:xfrm>
          <a:prstGeom prst="rect">
            <a:avLst/>
          </a:prstGeom>
        </p:spPr>
      </p:pic>
      <p:pic>
        <p:nvPicPr>
          <p:cNvPr id="5" name="4 Resim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0"/>
            <a:ext cx="4943475" cy="6858000"/>
          </a:xfrm>
          <a:prstGeom prst="rect">
            <a:avLst/>
          </a:prstGeom>
        </p:spPr>
      </p:pic>
      <p:pic>
        <p:nvPicPr>
          <p:cNvPr id="7" name="6 Resim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0525" y="0"/>
            <a:ext cx="4943475" cy="6858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14888" cy="6858000"/>
          </a:xfrm>
          <a:prstGeom prst="rect">
            <a:avLst/>
          </a:prstGeom>
        </p:spPr>
      </p:pic>
      <p:pic>
        <p:nvPicPr>
          <p:cNvPr id="5" name="4 Resim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0"/>
            <a:ext cx="4786346" cy="6857999"/>
          </a:xfrm>
          <a:prstGeom prst="rect">
            <a:avLst/>
          </a:prstGeom>
        </p:spPr>
      </p:pic>
      <p:pic>
        <p:nvPicPr>
          <p:cNvPr id="6" name="3 İçerik Yer Tutucusu" descr="kan kardeşi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0023" y="0"/>
            <a:ext cx="4783977" cy="6813973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285728"/>
            <a:ext cx="3471858" cy="5110178"/>
          </a:xfrm>
        </p:spPr>
        <p:txBody>
          <a:bodyPr/>
          <a:lstStyle/>
          <a:p>
            <a:pPr>
              <a:buNone/>
            </a:pPr>
            <a:r>
              <a:rPr lang="tr-TR" sz="32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Ayrıca bazı arkadaşlarımız bu konuda bizden bile istekli çıkarak bilgilendirme sonrası kan bağışı yaptılar.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Resim" descr="IMG-20140102-WA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6978" y="1214422"/>
            <a:ext cx="7051450" cy="4355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tr-TR" sz="6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AraştIRMA</a:t>
            </a:r>
            <a:r>
              <a:rPr lang="tr-TR" sz="6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tr-TR" sz="6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sonuçlarI</a:t>
            </a:r>
            <a:endParaRPr lang="tr-TR" sz="60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Araştırmaya katılanların 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%62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’si kızdı. (98 KİŞİ)</a:t>
            </a:r>
          </a:p>
          <a:p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%12’si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kan grubunu bilmiyordu. (19 KİŞİ)</a:t>
            </a:r>
          </a:p>
          <a:p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%91.8’İ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daha önce hiç kan bağışı yapmamış.</a:t>
            </a:r>
          </a:p>
          <a:p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%57’si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kan bağışı yapmak istediğini belirtti. (90 KİŞİ)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Kan bağışı yapmak istemeyenler sıklık sırasına göre: hastalık 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(%20.3),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korku 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(%13.3),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50 kilonun altında olması 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(%3.8)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ve diğerleri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1143000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Danışman Öğretim Üyemiz: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Yrd. </a:t>
            </a:r>
            <a:r>
              <a:rPr lang="tr-TR" sz="3200" dirty="0" err="1" smtClean="0">
                <a:latin typeface="Times New Roman" pitchFamily="18" charset="0"/>
                <a:cs typeface="Times New Roman" pitchFamily="18" charset="0"/>
              </a:rPr>
              <a:t>Doç.Dr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. Esin Kulaç </a:t>
            </a:r>
            <a:br>
              <a:rPr lang="tr-T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Grup Başkanımız: </a:t>
            </a: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>Yonca Çetin</a:t>
            </a:r>
            <a:br>
              <a:rPr lang="tr-T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Grup Üyelerimiz</a:t>
            </a:r>
            <a:endParaRPr lang="tr-TR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332037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Dila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Yüksekli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Burak Bağlayıcı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Deniz Kaan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Balal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Muhammed Fatih Baysal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Okan Genç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Makbule Pelin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Adıgüzel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Tuğçe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Sarı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Yasemin Denizli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Büşra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Akgül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Özlem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Zürap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Araştırmaya katılanların 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%49.4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‘ ü kan kardeşi olmak istediğini belirtti. (78 KİŞİ)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Kan grubunu bilenlerin beyan şekilleri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Belge göstermedi (sözlü beyan) 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%41.1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Nüfus cüzdanı 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%21.5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Kan kartı 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%13.9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Ehliyet 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%10.8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Pasaport </a:t>
            </a:r>
            <a:r>
              <a:rPr lang="tr-T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%0.6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r>
              <a:rPr lang="tr-T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KAN GRUBUNUZ NEDİR?</a:t>
            </a:r>
            <a:br>
              <a:rPr lang="tr-T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6552728" cy="524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2123728" y="537321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%2.2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843808" y="2636912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%31.7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3635896" y="522920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%3.6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4355976" y="2060848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%38.1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Metin kutusu"/>
          <p:cNvSpPr txBox="1"/>
          <p:nvPr/>
        </p:nvSpPr>
        <p:spPr>
          <a:xfrm>
            <a:off x="5148064" y="479715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%7.9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Metin kutusu"/>
          <p:cNvSpPr txBox="1"/>
          <p:nvPr/>
        </p:nvSpPr>
        <p:spPr>
          <a:xfrm>
            <a:off x="5868144" y="530120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%2.9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Metin kutusu"/>
          <p:cNvSpPr txBox="1"/>
          <p:nvPr/>
        </p:nvSpPr>
        <p:spPr>
          <a:xfrm>
            <a:off x="6660232" y="429309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%3.7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Cinsiyete göre;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kan grubunu bilme,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kan bağışı yapma isteği,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kan verememe nedenleri,</a:t>
            </a:r>
          </a:p>
          <a:p>
            <a:pPr lvl="1"/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beyan şekli açısından anlamlı fark saptanmadı. (ki-kare testi, p&gt;0.05)</a:t>
            </a:r>
          </a:p>
          <a:p>
            <a:pPr lvl="1"/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Cinsiyete göre kan kardeşi olma isteği açısından anlamlı fark saptandı. Kızlar erkeklere göre anlamlı olarak daha istekliydi (ki-kare = 9.74, p=0.002).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2143116"/>
            <a:ext cx="8229600" cy="1143000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KAN KARDEŞİ GRUPLARI</a:t>
            </a:r>
            <a:endParaRPr lang="tr-TR" sz="60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19256" cy="634082"/>
          </a:xfrm>
        </p:spPr>
        <p:txBody>
          <a:bodyPr>
            <a:noAutofit/>
          </a:bodyPr>
          <a:lstStyle/>
          <a:p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tr-T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(+) Grubu 1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472" y="1643050"/>
            <a:ext cx="8388424" cy="3960440"/>
          </a:xfrm>
        </p:spPr>
        <p:txBody>
          <a:bodyPr numCol="2"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UTKUCAN AYESER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MERVE ÇUHADAR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MERVENUR TOPRAK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BÜŞRA AKGÜL</a:t>
            </a: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tr-T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(+) Grubu 2</a:t>
            </a:r>
            <a:endParaRPr lang="tr-TR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MEHMET SARI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BUSE GÜNDOĞDU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HİLAL FINDIK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FATİH ERGİN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tr-T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(+) Grubu 3</a:t>
            </a:r>
            <a:endParaRPr lang="tr-TR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AYŞENUR BÜYÜKÇAKIROĞLU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MERAL CESUR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SEHER EDA ARAS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ABDURRAHİM FİDAN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AHMET EMİR ULUTAŞ</a:t>
            </a:r>
          </a:p>
          <a:p>
            <a:endParaRPr lang="tr-TR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(-) Grubu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ELİF EZGİ KESKİN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ESRA BETÜL KALE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GÖKÇE ALCI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BUSE SİHEM AKTÜRK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(+) Grubu 1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85926"/>
            <a:ext cx="8686800" cy="4637112"/>
          </a:xfrm>
        </p:spPr>
        <p:txBody>
          <a:bodyPr numCol="2"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KUTAY İŞCEN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ÖZÜM ÇULFAZ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HANDE BEKMEZ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BELKIS BAKIR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1 Metin Yer Tutucusu"/>
          <p:cNvSpPr>
            <a:spLocks noGrp="1"/>
          </p:cNvSpPr>
          <p:nvPr>
            <p:ph idx="1"/>
          </p:nvPr>
        </p:nvSpPr>
        <p:spPr>
          <a:noFill/>
          <a:ln w="76200">
            <a:noFill/>
          </a:ln>
        </p:spPr>
        <p:txBody>
          <a:bodyPr>
            <a:norm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 b="1" baseline="0"/>
            </a:lvl1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95000"/>
              <a:buFont typeface="Wingdings 2"/>
              <a:buChar char=""/>
              <a:tabLst/>
              <a:defRPr/>
            </a:pPr>
            <a:r>
              <a:rPr lang="tr-TR" b="0" dirty="0" smtClean="0">
                <a:latin typeface="Times New Roman" pitchFamily="18" charset="0"/>
                <a:cs typeface="Times New Roman" pitchFamily="18" charset="0"/>
              </a:rPr>
              <a:t> Bu denli önemli bir konuda kendi sınıfımızda kan bağışı hakkında </a:t>
            </a:r>
            <a:r>
              <a:rPr lang="tr-TR" b="0" dirty="0" err="1" smtClean="0">
                <a:latin typeface="Times New Roman" pitchFamily="18" charset="0"/>
                <a:cs typeface="Times New Roman" pitchFamily="18" charset="0"/>
              </a:rPr>
              <a:t>farkındalık</a:t>
            </a:r>
            <a:r>
              <a:rPr lang="tr-TR" b="0" dirty="0" smtClean="0">
                <a:latin typeface="Times New Roman" pitchFamily="18" charset="0"/>
                <a:cs typeface="Times New Roman" pitchFamily="18" charset="0"/>
              </a:rPr>
              <a:t> yaratmak istedik ve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‘KAN KARDEŞİNİ BUL’ </a:t>
            </a:r>
            <a:r>
              <a:rPr lang="tr-TR" b="0" dirty="0" smtClean="0">
                <a:latin typeface="Times New Roman" pitchFamily="18" charset="0"/>
                <a:cs typeface="Times New Roman" pitchFamily="18" charset="0"/>
              </a:rPr>
              <a:t>projemiz ile aynı kan grubuna sahip kişilerin birbirlerine ulaşmasını kolaylaştırmayı amaçladık.</a:t>
            </a:r>
          </a:p>
          <a:p>
            <a:pPr lvl="0"/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1643042" y="500042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AMACIMIZ…</a:t>
            </a:r>
            <a:endParaRPr lang="tr-TR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(+) Grubu 2</a:t>
            </a:r>
            <a:endParaRPr lang="tr-TR" b="1" u="sng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TERGÜL HATEMOVA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MUNİSE METİN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HANDE GÜL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GAMZE ASLANER</a:t>
            </a:r>
            <a:endParaRPr lang="tr-TR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(+) Grubu 3</a:t>
            </a:r>
            <a:endParaRPr lang="tr-TR" b="1" u="sng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CİHAN ŞİN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MURAT KARATÜRK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ELİF ZOROĞLU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ESRA KARAKUŞ</a:t>
            </a:r>
          </a:p>
          <a:p>
            <a:endParaRPr lang="tr-TR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(+) Grubu 4</a:t>
            </a:r>
            <a:endParaRPr lang="tr-TR" b="1" u="sng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İREM ÜNALÇIN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CANSU TÜRKOĞLU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FATMA ZEREN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BURAK BAĞLAYICI</a:t>
            </a:r>
          </a:p>
          <a:p>
            <a:endParaRPr lang="tr-TR" dirty="0"/>
          </a:p>
        </p:txBody>
      </p:sp>
    </p:spTree>
  </p:cSld>
  <p:clrMapOvr>
    <a:masterClrMapping/>
  </p:clrMapOvr>
  <p:transition>
    <p:wheel spokes="3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(+) Grubu 5</a:t>
            </a:r>
            <a:endParaRPr lang="tr-TR" b="1" u="sng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OKAN GENÇ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BAŞAK MERVE ÖZKAYA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EBRU ULUDAĞ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HASAN DOĞRU</a:t>
            </a:r>
          </a:p>
          <a:p>
            <a:endParaRPr lang="tr-TR" dirty="0"/>
          </a:p>
        </p:txBody>
      </p:sp>
    </p:spTree>
  </p:cSld>
  <p:clrMapOvr>
    <a:masterClrMapping/>
  </p:clrMapOvr>
  <p:transition>
    <p:wheel spokes="3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tr-T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(+) Grubu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RÜVEYDA MUSLU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BEYZA AKYOL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BURAK AKYAR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HİLAL BAYCAN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GİZEM KURU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tr-TR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tr-TR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(+)</a:t>
            </a:r>
            <a:endParaRPr lang="en-US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YONCA ÇETİN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ÖZLEM ZÜRAP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 rot="300000">
            <a:off x="457200" y="428604"/>
            <a:ext cx="8229600" cy="5895996"/>
          </a:xfr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2700000" scaled="0"/>
          </a:gradFill>
          <a:ln w="28575">
            <a:noFill/>
          </a:ln>
        </p:spPr>
        <p:txBody>
          <a:bodyPr/>
          <a:lstStyle/>
          <a:p>
            <a:pPr>
              <a:buNone/>
            </a:pPr>
            <a:r>
              <a:rPr lang="tr-TR" b="1" dirty="0" smtClean="0">
                <a:latin typeface="Californian FB" pitchFamily="18" charset="0"/>
              </a:rPr>
              <a:t>	</a:t>
            </a:r>
            <a:r>
              <a:rPr lang="tr-TR" sz="3000" b="1" dirty="0" smtClean="0">
                <a:solidFill>
                  <a:schemeClr val="bg1"/>
                </a:solidFill>
                <a:latin typeface="Californian FB" pitchFamily="18" charset="0"/>
              </a:rPr>
              <a:t>İnsanlarda </a:t>
            </a:r>
            <a:r>
              <a:rPr lang="tr-TR" sz="3000" b="1" dirty="0" err="1" smtClean="0">
                <a:solidFill>
                  <a:schemeClr val="bg1"/>
                </a:solidFill>
                <a:latin typeface="Californian FB" pitchFamily="18" charset="0"/>
              </a:rPr>
              <a:t>farkındalık</a:t>
            </a:r>
            <a:r>
              <a:rPr lang="tr-TR" sz="3000" b="1" dirty="0" smtClean="0">
                <a:solidFill>
                  <a:schemeClr val="bg1"/>
                </a:solidFill>
                <a:latin typeface="Californian FB" pitchFamily="18" charset="0"/>
              </a:rPr>
              <a:t> yarattığımızı ve duyarlılık sağladığımızı düşünüyoruz.</a:t>
            </a:r>
          </a:p>
          <a:p>
            <a:pPr>
              <a:buNone/>
            </a:pPr>
            <a:r>
              <a:rPr lang="tr-TR" sz="3000" b="1" dirty="0" smtClean="0">
                <a:solidFill>
                  <a:schemeClr val="bg1"/>
                </a:solidFill>
                <a:latin typeface="Californian FB" pitchFamily="18" charset="0"/>
              </a:rPr>
              <a:t>	Özellikle kan grubunu bilmeyen arkadaşlarımıza yol gösterici olmak bizi çok mutlu etti.</a:t>
            </a:r>
          </a:p>
          <a:p>
            <a:pPr>
              <a:buNone/>
            </a:pPr>
            <a:r>
              <a:rPr lang="tr-TR" sz="3000" b="1" dirty="0" smtClean="0">
                <a:solidFill>
                  <a:schemeClr val="bg1"/>
                </a:solidFill>
                <a:latin typeface="Californian FB" pitchFamily="18" charset="0"/>
              </a:rPr>
              <a:t>	Standa bilgi almak için yanımıza gelen, kan bağışı yapan, anketimize katılan ve projemize dahil olmak isteyen tüm arkadaşlara teşekkürlerimizi sunuyoruz.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468880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tr-T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BİZİ DİNLEDİĞİNİZ</a:t>
            </a:r>
          </a:p>
          <a:p>
            <a:pPr algn="ctr">
              <a:buNone/>
            </a:pPr>
            <a:r>
              <a:rPr lang="tr-T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İÇİN TEŞEKKÜRLER</a:t>
            </a:r>
          </a:p>
          <a:p>
            <a:pPr algn="ctr">
              <a:buNone/>
            </a:pPr>
            <a:r>
              <a:rPr lang="tr-T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tr-TR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714348" y="357166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tr-TR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KAN</a:t>
            </a:r>
            <a:r>
              <a:rPr kumimoji="0" lang="tr-TR" sz="6000" b="1" cap="none" spc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KARDEŞİNİ BUL!</a:t>
            </a:r>
            <a:r>
              <a:rPr kumimoji="0" lang="tr-TR" sz="6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tr-TR" sz="6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http://www.meleklermekani.com/imagehosting/organ-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496"/>
            <a:ext cx="3571900" cy="3214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http://www.kibrisonlinehaber.com/haber/wp-content/uploads/2013/10/k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29459">
            <a:off x="4277892" y="2946479"/>
            <a:ext cx="4311015" cy="3198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ÇALIŞMANIN PLAN AŞAMASI</a:t>
            </a:r>
            <a:endParaRPr lang="tr-TR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736"/>
            <a:ext cx="4686304" cy="521497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BEYİN FIRTINASI</a:t>
            </a:r>
          </a:p>
          <a:p>
            <a:pPr lvl="0">
              <a:buFont typeface="Wingdings" pitchFamily="2" charset="2"/>
              <a:buChar char="Ø"/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UV IŞINLARININ ZARARLARI</a:t>
            </a:r>
          </a:p>
          <a:p>
            <a:pPr lvl="0">
              <a:buFont typeface="Wingdings" pitchFamily="2" charset="2"/>
              <a:buChar char="Ø"/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HASTANE ENFEKSİYONLARI</a:t>
            </a:r>
          </a:p>
          <a:p>
            <a:pPr lvl="0">
              <a:buFont typeface="Wingdings" pitchFamily="2" charset="2"/>
              <a:buChar char="Ø"/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HASTANE ÇALIŞANLARIYLA İLGİLİ RİSKLER</a:t>
            </a:r>
          </a:p>
          <a:p>
            <a:pPr lvl="0">
              <a:buFont typeface="Wingdings" pitchFamily="2" charset="2"/>
              <a:buChar char="Ø"/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TÜKETİM KÜLTÜRÜ </a:t>
            </a:r>
          </a:p>
          <a:p>
            <a:pPr lvl="0">
              <a:buFont typeface="Wingdings" pitchFamily="2" charset="2"/>
              <a:buChar char="Ø"/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GDO’LU ÜRÜNLERİN KULLANIMI</a:t>
            </a:r>
          </a:p>
          <a:p>
            <a:pPr lvl="0">
              <a:buFont typeface="Wingdings" pitchFamily="2" charset="2"/>
              <a:buChar char="Ø"/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KAN BAĞIŞI </a:t>
            </a:r>
          </a:p>
          <a:p>
            <a:pPr lvl="0">
              <a:buNone/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	gibi proje konusuyla ilgili fikirler  ortaya koyduk ve KAN BAĞIŞI ile ilgili çalışma yapmaya karar verdik</a:t>
            </a: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9288" y="1071546"/>
            <a:ext cx="3064671" cy="544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21434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ÖNCELİKLE…</a:t>
            </a:r>
            <a:r>
              <a:rPr lang="tr-TR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tr-TR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4686304" cy="5214974"/>
          </a:xfrm>
        </p:spPr>
        <p:txBody>
          <a:bodyPr/>
          <a:lstStyle/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Grubumuza bir isim vermek istedik ve oy birliği ile “Kan Kardeşim” ismine karar verdik.</a:t>
            </a:r>
          </a:p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Kendimize bir başkan seçtik.</a:t>
            </a:r>
          </a:p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Görev dağılımlarını belirledik. (Anket, sunum vs.)</a:t>
            </a:r>
          </a:p>
          <a:p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Bir logo tasarladık.</a:t>
            </a:r>
          </a:p>
          <a:p>
            <a:endParaRPr lang="tr-T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92753"/>
            <a:ext cx="2357454" cy="365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ttps://fbcdn-sphotos-h-a.akamaihd.net/hphotos-ak-frc3/404385_260429737355007_108386802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4643446"/>
            <a:ext cx="1710437" cy="178117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824426"/>
          </a:xfrm>
        </p:spPr>
        <p:txBody>
          <a:bodyPr>
            <a:noAutofit/>
          </a:bodyPr>
          <a:lstStyle/>
          <a:p>
            <a:r>
              <a:rPr lang="tr-TR" sz="2950" b="1" dirty="0" smtClean="0">
                <a:latin typeface="Californian FB" pitchFamily="18" charset="0"/>
              </a:rPr>
              <a:t>P</a:t>
            </a:r>
            <a:r>
              <a:rPr lang="tr-TR" sz="2950" b="1" dirty="0" smtClean="0">
                <a:latin typeface="Times New Roman" pitchFamily="18" charset="0"/>
                <a:cs typeface="Times New Roman" pitchFamily="18" charset="0"/>
              </a:rPr>
              <a:t>rojemize dahil olmak isteyen kişileri birbirleriyle kan kardeşi yapabilmek ve kan bağışı oranlarını belirleyebilmek için bir anket</a:t>
            </a:r>
            <a:r>
              <a:rPr lang="tr-TR" sz="295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950" b="1" dirty="0" smtClean="0">
                <a:latin typeface="Times New Roman" pitchFamily="18" charset="0"/>
                <a:cs typeface="Times New Roman" pitchFamily="18" charset="0"/>
              </a:rPr>
              <a:t>hazırladık.</a:t>
            </a:r>
          </a:p>
          <a:p>
            <a:r>
              <a:rPr lang="tr-TR" sz="2950" b="1" dirty="0" smtClean="0">
                <a:latin typeface="Times New Roman" pitchFamily="18" charset="0"/>
                <a:cs typeface="Times New Roman" pitchFamily="18" charset="0"/>
              </a:rPr>
              <a:t>Anketin Evreni: Kocaeli Üniversitesi Tıp Fakültesi 2013-2014 döneminde öğrenim gören 1. sınıf öğrencileri. (286 KİŞİ)</a:t>
            </a:r>
          </a:p>
          <a:p>
            <a:r>
              <a:rPr lang="tr-TR" sz="2950" b="1" dirty="0" smtClean="0">
                <a:latin typeface="Times New Roman" pitchFamily="18" charset="0"/>
                <a:cs typeface="Times New Roman" pitchFamily="18" charset="0"/>
              </a:rPr>
              <a:t> 158 kişiye ulaşıldı. (Ulaşma oranı %55.2) </a:t>
            </a:r>
          </a:p>
          <a:p>
            <a:r>
              <a:rPr lang="tr-TR" sz="2950" dirty="0" smtClean="0">
                <a:latin typeface="Times New Roman" pitchFamily="18" charset="0"/>
                <a:cs typeface="Times New Roman" pitchFamily="18" charset="0"/>
              </a:rPr>
              <a:t>Ulaşamama nedenleri:</a:t>
            </a:r>
            <a:endParaRPr lang="tr-TR" sz="295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950" dirty="0" smtClean="0">
                <a:latin typeface="Times New Roman" pitchFamily="18" charset="0"/>
                <a:cs typeface="Times New Roman" pitchFamily="18" charset="0"/>
              </a:rPr>
              <a:t>Ankete katılmayı </a:t>
            </a:r>
            <a:r>
              <a:rPr lang="tr-TR" sz="295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endParaRPr lang="tr-TR" sz="295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950" dirty="0" smtClean="0">
                <a:latin typeface="Times New Roman" pitchFamily="18" charset="0"/>
                <a:cs typeface="Times New Roman" pitchFamily="18" charset="0"/>
              </a:rPr>
              <a:t>Derse devamsızlık 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1571604" y="142852"/>
            <a:ext cx="6072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YÖNTEM</a:t>
            </a:r>
            <a:endParaRPr lang="tr-TR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Anket Soruları</a:t>
            </a:r>
            <a:endParaRPr lang="tr-TR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85720" y="1214422"/>
            <a:ext cx="8858280" cy="4500594"/>
          </a:xfrm>
        </p:spPr>
        <p:txBody>
          <a:bodyPr>
            <a:normAutofit fontScale="92500" lnSpcReduction="10000"/>
          </a:bodyPr>
          <a:lstStyle/>
          <a:p>
            <a:pPr marL="274320" lvl="0" indent="-274320">
              <a:buClr>
                <a:schemeClr val="accent3"/>
              </a:buClr>
              <a:buSzPct val="95000"/>
              <a:buNone/>
              <a:defRPr/>
            </a:pPr>
            <a:endParaRPr lang="tr-TR" b="1" dirty="0"/>
          </a:p>
          <a:p>
            <a:pPr marL="514350" lvl="0" indent="-514350">
              <a:buClr>
                <a:srgbClr val="FF0000"/>
              </a:buClr>
              <a:buSzPct val="95000"/>
              <a:buFont typeface="+mj-lt"/>
              <a:buAutoNum type="arabicPeriod"/>
              <a:defRPr/>
            </a:pPr>
            <a:r>
              <a:rPr lang="tr-TR" sz="3700" dirty="0" smtClean="0">
                <a:latin typeface="Times New Roman" pitchFamily="18" charset="0"/>
                <a:cs typeface="Times New Roman" pitchFamily="18" charset="0"/>
              </a:rPr>
              <a:t>Kan </a:t>
            </a:r>
            <a:r>
              <a:rPr lang="tr-TR" sz="3700" dirty="0">
                <a:latin typeface="Times New Roman" pitchFamily="18" charset="0"/>
                <a:cs typeface="Times New Roman" pitchFamily="18" charset="0"/>
              </a:rPr>
              <a:t>grubunuzu biliyor musunuz</a:t>
            </a:r>
            <a:r>
              <a:rPr lang="tr-TR" sz="37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lvl="0" indent="-514350">
              <a:buClr>
                <a:srgbClr val="FF0000"/>
              </a:buClr>
              <a:buSzPct val="95000"/>
              <a:buFont typeface="+mj-lt"/>
              <a:buAutoNum type="arabicPeriod"/>
              <a:defRPr/>
            </a:pPr>
            <a:r>
              <a:rPr lang="tr-TR" sz="3700" dirty="0" smtClean="0">
                <a:latin typeface="Times New Roman" pitchFamily="18" charset="0"/>
                <a:cs typeface="Times New Roman" pitchFamily="18" charset="0"/>
              </a:rPr>
              <a:t>Kan </a:t>
            </a:r>
            <a:r>
              <a:rPr lang="tr-TR" sz="3700" dirty="0">
                <a:latin typeface="Times New Roman" pitchFamily="18" charset="0"/>
                <a:cs typeface="Times New Roman" pitchFamily="18" charset="0"/>
              </a:rPr>
              <a:t>grubunuzu biliyorsanız </a:t>
            </a:r>
            <a:r>
              <a:rPr lang="tr-TR" sz="3700" dirty="0" smtClean="0">
                <a:latin typeface="Times New Roman" pitchFamily="18" charset="0"/>
                <a:cs typeface="Times New Roman" pitchFamily="18" charset="0"/>
              </a:rPr>
              <a:t>nedir?</a:t>
            </a:r>
            <a:endParaRPr lang="tr-TR" sz="37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Clr>
                <a:srgbClr val="FF0000"/>
              </a:buClr>
              <a:buSzPct val="95000"/>
              <a:buFont typeface="+mj-lt"/>
              <a:buAutoNum type="arabicPeriod"/>
              <a:defRPr/>
            </a:pPr>
            <a:r>
              <a:rPr lang="tr-TR" sz="3700" dirty="0" smtClean="0">
                <a:latin typeface="Times New Roman" pitchFamily="18" charset="0"/>
                <a:cs typeface="Times New Roman" pitchFamily="18" charset="0"/>
              </a:rPr>
              <a:t>Bugüne </a:t>
            </a:r>
            <a:r>
              <a:rPr lang="tr-TR" sz="3700" dirty="0">
                <a:latin typeface="Times New Roman" pitchFamily="18" charset="0"/>
                <a:cs typeface="Times New Roman" pitchFamily="18" charset="0"/>
              </a:rPr>
              <a:t>kadar hiç kan verdiniz mi?</a:t>
            </a:r>
          </a:p>
          <a:p>
            <a:pPr marL="514350" lvl="0" indent="-514350">
              <a:buClr>
                <a:srgbClr val="FF0000"/>
              </a:buClr>
              <a:buSzPct val="95000"/>
              <a:buFont typeface="+mj-lt"/>
              <a:buAutoNum type="arabicPeriod"/>
              <a:defRPr/>
            </a:pPr>
            <a:r>
              <a:rPr lang="tr-TR" sz="3700" dirty="0" smtClean="0">
                <a:latin typeface="Times New Roman" pitchFamily="18" charset="0"/>
                <a:cs typeface="Times New Roman" pitchFamily="18" charset="0"/>
              </a:rPr>
              <a:t>Kan </a:t>
            </a:r>
            <a:r>
              <a:rPr lang="tr-TR" sz="3700" dirty="0">
                <a:latin typeface="Times New Roman" pitchFamily="18" charset="0"/>
                <a:cs typeface="Times New Roman" pitchFamily="18" charset="0"/>
              </a:rPr>
              <a:t>verdiyseniz ne sıklıkta?</a:t>
            </a:r>
          </a:p>
          <a:p>
            <a:pPr marL="514350" lvl="0" indent="-514350">
              <a:buClr>
                <a:srgbClr val="FF0000"/>
              </a:buClr>
              <a:buSzPct val="95000"/>
              <a:buFont typeface="+mj-lt"/>
              <a:buAutoNum type="arabicPeriod"/>
              <a:defRPr/>
            </a:pPr>
            <a:r>
              <a:rPr lang="tr-TR" sz="3700" dirty="0" smtClean="0">
                <a:latin typeface="Times New Roman" pitchFamily="18" charset="0"/>
                <a:cs typeface="Times New Roman" pitchFamily="18" charset="0"/>
              </a:rPr>
              <a:t>Kan </a:t>
            </a:r>
            <a:r>
              <a:rPr lang="tr-TR" sz="3700" dirty="0">
                <a:latin typeface="Times New Roman" pitchFamily="18" charset="0"/>
                <a:cs typeface="Times New Roman" pitchFamily="18" charset="0"/>
              </a:rPr>
              <a:t>vermenize engel bir durumunuz var mı?</a:t>
            </a:r>
          </a:p>
          <a:p>
            <a:pPr marL="514350" lvl="0" indent="-514350">
              <a:buClr>
                <a:srgbClr val="FF0000"/>
              </a:buClr>
              <a:buSzPct val="95000"/>
              <a:buFont typeface="+mj-lt"/>
              <a:buAutoNum type="arabicPeriod"/>
              <a:defRPr/>
            </a:pPr>
            <a:r>
              <a:rPr lang="tr-TR" sz="3700" dirty="0" smtClean="0">
                <a:latin typeface="Times New Roman" pitchFamily="18" charset="0"/>
                <a:cs typeface="Times New Roman" pitchFamily="18" charset="0"/>
              </a:rPr>
              <a:t>Kan </a:t>
            </a:r>
            <a:r>
              <a:rPr lang="tr-TR" sz="3700" dirty="0">
                <a:latin typeface="Times New Roman" pitchFamily="18" charset="0"/>
                <a:cs typeface="Times New Roman" pitchFamily="18" charset="0"/>
              </a:rPr>
              <a:t>kardeşi projemize katılmak ister misiniz</a:t>
            </a:r>
            <a:r>
              <a:rPr lang="tr-TR" sz="37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lvl="0" indent="-514350">
              <a:buClr>
                <a:srgbClr val="FF0000"/>
              </a:buClr>
              <a:buSzPct val="95000"/>
              <a:buFont typeface="+mj-lt"/>
              <a:buAutoNum type="arabicPeriod"/>
              <a:defRPr/>
            </a:pPr>
            <a:r>
              <a:rPr lang="tr-TR" sz="3700" dirty="0" smtClean="0">
                <a:latin typeface="Times New Roman" pitchFamily="18" charset="0"/>
                <a:cs typeface="Times New Roman" pitchFamily="18" charset="0"/>
              </a:rPr>
              <a:t>Kan grubu beyan şekli</a:t>
            </a:r>
            <a:endParaRPr lang="tr-TR" sz="37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endParaRPr lang="tr-TR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033442"/>
            <a:ext cx="8229600" cy="5824558"/>
          </a:xfrm>
        </p:spPr>
        <p:txBody>
          <a:bodyPr>
            <a:normAutofit fontScale="32500" lnSpcReduction="20000"/>
          </a:bodyPr>
          <a:lstStyle/>
          <a:p>
            <a:r>
              <a:rPr lang="tr-TR" sz="12800" dirty="0" smtClean="0">
                <a:latin typeface="Times New Roman" pitchFamily="18" charset="0"/>
                <a:cs typeface="Times New Roman" pitchFamily="18" charset="0"/>
              </a:rPr>
              <a:t>Kan grubunu bilmeyen kişiler vardı ve bu kişileri kan bankasına yönlendirdik. </a:t>
            </a:r>
          </a:p>
          <a:p>
            <a:endParaRPr lang="tr-TR" sz="1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12800" dirty="0" err="1" smtClean="0">
                <a:latin typeface="Times New Roman" pitchFamily="18" charset="0"/>
                <a:cs typeface="Times New Roman" pitchFamily="18" charset="0"/>
              </a:rPr>
              <a:t>Vikipedi</a:t>
            </a:r>
            <a:r>
              <a:rPr lang="tr-TR" sz="12800" dirty="0" smtClean="0">
                <a:latin typeface="Times New Roman" pitchFamily="18" charset="0"/>
                <a:cs typeface="Times New Roman" pitchFamily="18" charset="0"/>
              </a:rPr>
              <a:t>(Özgür Ansiklopedi)’de kan bağışıyla ilgili herhangi bir bilgi bulunmadığını tespit ettik ve sitede bu konuda bilgilendirici bir konu başlığı açtık.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ATİH\Desktop\kan nakli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33" y="142852"/>
            <a:ext cx="9133568" cy="65008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603</Words>
  <Application>Microsoft Office PowerPoint</Application>
  <PresentationFormat>Ekran Gösterisi (4:3)</PresentationFormat>
  <Paragraphs>154</Paragraphs>
  <Slides>38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Ofis Teması</vt:lpstr>
      <vt:lpstr>Grup ‘kan kardeşİm’ TODUP E1 </vt:lpstr>
      <vt:lpstr>Danışman Öğretim Üyemiz: Yrd. Doç.Dr. Esin Kulaç  Grup Başkanımız: Yonca Çetin  Grup Üyelerimiz</vt:lpstr>
      <vt:lpstr>Slayt 3</vt:lpstr>
      <vt:lpstr>ÇALIŞMANIN PLAN AŞAMASI</vt:lpstr>
      <vt:lpstr>ÖNCELİKLE… </vt:lpstr>
      <vt:lpstr>Slayt 6</vt:lpstr>
      <vt:lpstr>Anket Soruları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KAN GRUBUNUZ NEDİR? </vt:lpstr>
      <vt:lpstr>Slayt 22</vt:lpstr>
      <vt:lpstr>Slayt 23</vt:lpstr>
      <vt:lpstr>KAN KARDEŞİ GRUPLARI</vt:lpstr>
      <vt:lpstr>0 Rh(+) Grubu 1</vt:lpstr>
      <vt:lpstr>0 Rh(+) Grubu 2</vt:lpstr>
      <vt:lpstr>0 Rh(+) Grubu 3</vt:lpstr>
      <vt:lpstr>A Rh(-) Grubu</vt:lpstr>
      <vt:lpstr>A Rh(+) Grubu 1</vt:lpstr>
      <vt:lpstr>A Rh(+) Grubu 2</vt:lpstr>
      <vt:lpstr>A Rh(+) Grubu 3</vt:lpstr>
      <vt:lpstr>A Rh(+) Grubu 4</vt:lpstr>
      <vt:lpstr>A Rh(+) Grubu 5</vt:lpstr>
      <vt:lpstr>B Rh(+) Grubu</vt:lpstr>
      <vt:lpstr>AB Rh(+)</vt:lpstr>
      <vt:lpstr>Slayt 36</vt:lpstr>
      <vt:lpstr>Slayt 37</vt:lpstr>
      <vt:lpstr>Slayt 38</vt:lpstr>
    </vt:vector>
  </TitlesOfParts>
  <Company>0wn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0wner</dc:creator>
  <cp:lastModifiedBy>derslik</cp:lastModifiedBy>
  <cp:revision>74</cp:revision>
  <dcterms:created xsi:type="dcterms:W3CDTF">2014-01-08T19:32:43Z</dcterms:created>
  <dcterms:modified xsi:type="dcterms:W3CDTF">2014-01-16T09:20:47Z</dcterms:modified>
</cp:coreProperties>
</file>