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63" r:id="rId2"/>
    <p:sldId id="256" r:id="rId3"/>
    <p:sldId id="257" r:id="rId4"/>
    <p:sldId id="258" r:id="rId5"/>
    <p:sldId id="287" r:id="rId6"/>
    <p:sldId id="259" r:id="rId7"/>
    <p:sldId id="268" r:id="rId8"/>
    <p:sldId id="267" r:id="rId9"/>
    <p:sldId id="269" r:id="rId10"/>
    <p:sldId id="270" r:id="rId11"/>
    <p:sldId id="271" r:id="rId12"/>
    <p:sldId id="272" r:id="rId13"/>
    <p:sldId id="273" r:id="rId14"/>
    <p:sldId id="274" r:id="rId15"/>
    <p:sldId id="281" r:id="rId16"/>
    <p:sldId id="275" r:id="rId17"/>
    <p:sldId id="285" r:id="rId18"/>
    <p:sldId id="288" r:id="rId19"/>
    <p:sldId id="283" r:id="rId20"/>
    <p:sldId id="284" r:id="rId21"/>
    <p:sldId id="286" r:id="rId22"/>
    <p:sldId id="282"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FF3399"/>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43"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A985B9-F569-4A82-8E7E-055A619EA18A}" type="datetimeFigureOut">
              <a:rPr lang="tr-TR" smtClean="0"/>
              <a:pPr/>
              <a:t>16.01.2014</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4F3662-BF22-4434-A49F-88E953D5C3AA}"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5223FEA2-4E71-438F-B70F-A6A1D126FED0}" type="datetimeFigureOut">
              <a:rPr lang="tr-TR" smtClean="0"/>
              <a:pPr/>
              <a:t>16.01.2014</a:t>
            </a:fld>
            <a:endParaRPr lang="tr-TR"/>
          </a:p>
        </p:txBody>
      </p:sp>
      <p:sp>
        <p:nvSpPr>
          <p:cNvPr id="5" name="Footer Placeholder 4"/>
          <p:cNvSpPr>
            <a:spLocks noGrp="1"/>
          </p:cNvSpPr>
          <p:nvPr>
            <p:ph type="ftr" sz="quarter" idx="11"/>
          </p:nvPr>
        </p:nvSpPr>
        <p:spPr>
          <a:xfrm>
            <a:off x="1174044" y="5357592"/>
            <a:ext cx="5034845" cy="365125"/>
          </a:xfrm>
        </p:spPr>
        <p:txBody>
          <a:bodyPr/>
          <a:lstStyle/>
          <a:p>
            <a:endParaRPr lang="tr-T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BD573D9C-4B28-4632-B375-BB88FE664751}" type="slidenum">
              <a:rPr lang="tr-TR" smtClean="0"/>
              <a:pPr/>
              <a:t>‹#›</a:t>
            </a:fld>
            <a:endParaRPr lang="tr-TR"/>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23FEA2-4E71-438F-B70F-A6A1D126FED0}" type="datetimeFigureOut">
              <a:rPr lang="tr-TR" smtClean="0"/>
              <a:pPr/>
              <a:t>16.01.2014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573D9C-4B28-4632-B375-BB88FE664751}" type="slidenum">
              <a:rPr lang="tr-TR" smtClean="0"/>
              <a:pPr/>
              <a:t>‹#›</a:t>
            </a:fld>
            <a:endParaRPr lang="tr-TR"/>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23FEA2-4E71-438F-B70F-A6A1D126FED0}" type="datetimeFigureOut">
              <a:rPr lang="tr-TR" smtClean="0"/>
              <a:pPr/>
              <a:t>16.01.2014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573D9C-4B28-4632-B375-BB88FE664751}" type="slidenum">
              <a:rPr lang="tr-TR" smtClean="0"/>
              <a:pPr/>
              <a:t>‹#›</a:t>
            </a:fld>
            <a:endParaRPr lang="tr-TR"/>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23FEA2-4E71-438F-B70F-A6A1D126FED0}" type="datetimeFigureOut">
              <a:rPr lang="tr-TR" smtClean="0"/>
              <a:pPr/>
              <a:t>16.01.2014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573D9C-4B28-4632-B375-BB88FE664751}" type="slidenum">
              <a:rPr lang="tr-TR" smtClean="0"/>
              <a:pPr/>
              <a:t>‹#›</a:t>
            </a:fld>
            <a:endParaRPr lang="tr-T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23FEA2-4E71-438F-B70F-A6A1D126FED0}" type="datetimeFigureOut">
              <a:rPr lang="tr-TR" smtClean="0"/>
              <a:pPr/>
              <a:t>16.01.2014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D573D9C-4B28-4632-B375-BB88FE664751}" type="slidenum">
              <a:rPr lang="tr-TR" smtClean="0"/>
              <a:pPr/>
              <a:t>‹#›</a:t>
            </a:fld>
            <a:endParaRPr lang="tr-TR"/>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5223FEA2-4E71-438F-B70F-A6A1D126FED0}" type="datetimeFigureOut">
              <a:rPr lang="tr-TR" smtClean="0"/>
              <a:pPr/>
              <a:t>16.01.2014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D573D9C-4B28-4632-B375-BB88FE664751}" type="slidenum">
              <a:rPr lang="tr-TR" smtClean="0"/>
              <a:pPr/>
              <a:t>‹#›</a:t>
            </a:fld>
            <a:endParaRPr lang="tr-TR"/>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5223FEA2-4E71-438F-B70F-A6A1D126FED0}" type="datetimeFigureOut">
              <a:rPr lang="tr-TR" smtClean="0"/>
              <a:pPr/>
              <a:t>16.01.2014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D573D9C-4B28-4632-B375-BB88FE664751}" type="slidenum">
              <a:rPr lang="tr-TR" smtClean="0"/>
              <a:pPr/>
              <a:t>‹#›</a:t>
            </a:fld>
            <a:endParaRPr lang="tr-TR"/>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23FEA2-4E71-438F-B70F-A6A1D126FED0}" type="datetimeFigureOut">
              <a:rPr lang="tr-TR" smtClean="0"/>
              <a:pPr/>
              <a:t>16.01.2014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D573D9C-4B28-4632-B375-BB88FE664751}" type="slidenum">
              <a:rPr lang="tr-TR" smtClean="0"/>
              <a:pPr/>
              <a:t>‹#›</a:t>
            </a:fld>
            <a:endParaRPr lang="tr-TR"/>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23FEA2-4E71-438F-B70F-A6A1D126FED0}" type="datetimeFigureOut">
              <a:rPr lang="tr-TR" smtClean="0"/>
              <a:pPr/>
              <a:t>16.01.2014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D573D9C-4B28-4632-B375-BB88FE664751}" type="slidenum">
              <a:rPr lang="tr-TR" smtClean="0"/>
              <a:pPr/>
              <a:t>‹#›</a:t>
            </a:fld>
            <a:endParaRPr lang="tr-TR"/>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5223FEA2-4E71-438F-B70F-A6A1D126FED0}" type="datetimeFigureOut">
              <a:rPr lang="tr-TR" smtClean="0"/>
              <a:pPr/>
              <a:t>16.01.2014</a:t>
            </a:fld>
            <a:endParaRPr lang="tr-TR"/>
          </a:p>
        </p:txBody>
      </p:sp>
      <p:sp>
        <p:nvSpPr>
          <p:cNvPr id="6" name="Footer Placeholder 5"/>
          <p:cNvSpPr>
            <a:spLocks noGrp="1"/>
          </p:cNvSpPr>
          <p:nvPr>
            <p:ph type="ftr" sz="quarter" idx="11"/>
          </p:nvPr>
        </p:nvSpPr>
        <p:spPr>
          <a:xfrm rot="-60000">
            <a:off x="914554" y="5829261"/>
            <a:ext cx="3522607" cy="365125"/>
          </a:xfrm>
        </p:spPr>
        <p:txBody>
          <a:bodyPr/>
          <a:lstStyle/>
          <a:p>
            <a:endParaRPr lang="tr-TR"/>
          </a:p>
        </p:txBody>
      </p:sp>
      <p:sp>
        <p:nvSpPr>
          <p:cNvPr id="7" name="Slide Number Placeholder 6"/>
          <p:cNvSpPr>
            <a:spLocks noGrp="1"/>
          </p:cNvSpPr>
          <p:nvPr>
            <p:ph type="sldNum" sz="quarter" idx="12"/>
          </p:nvPr>
        </p:nvSpPr>
        <p:spPr>
          <a:xfrm rot="60000">
            <a:off x="7557313" y="5896961"/>
            <a:ext cx="554023" cy="365125"/>
          </a:xfrm>
        </p:spPr>
        <p:txBody>
          <a:bodyPr/>
          <a:lstStyle/>
          <a:p>
            <a:fld id="{BD573D9C-4B28-4632-B375-BB88FE664751}" type="slidenum">
              <a:rPr lang="tr-TR" smtClean="0"/>
              <a:pPr/>
              <a:t>‹#›</a:t>
            </a:fld>
            <a:endParaRPr lang="tr-T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5223FEA2-4E71-438F-B70F-A6A1D126FED0}" type="datetimeFigureOut">
              <a:rPr lang="tr-TR" smtClean="0"/>
              <a:pPr/>
              <a:t>16.01.2014</a:t>
            </a:fld>
            <a:endParaRPr lang="tr-TR"/>
          </a:p>
        </p:txBody>
      </p:sp>
      <p:sp>
        <p:nvSpPr>
          <p:cNvPr id="6" name="Footer Placeholder 5"/>
          <p:cNvSpPr>
            <a:spLocks noGrp="1"/>
          </p:cNvSpPr>
          <p:nvPr>
            <p:ph type="ftr" sz="quarter" idx="11"/>
          </p:nvPr>
        </p:nvSpPr>
        <p:spPr>
          <a:xfrm rot="-60000">
            <a:off x="914569" y="5831037"/>
            <a:ext cx="3319043" cy="365125"/>
          </a:xfrm>
        </p:spPr>
        <p:txBody>
          <a:bodyPr/>
          <a:lstStyle/>
          <a:p>
            <a:endParaRPr lang="tr-TR"/>
          </a:p>
        </p:txBody>
      </p:sp>
      <p:sp>
        <p:nvSpPr>
          <p:cNvPr id="7" name="Slide Number Placeholder 6"/>
          <p:cNvSpPr>
            <a:spLocks noGrp="1"/>
          </p:cNvSpPr>
          <p:nvPr>
            <p:ph type="sldNum" sz="quarter" idx="12"/>
          </p:nvPr>
        </p:nvSpPr>
        <p:spPr>
          <a:xfrm rot="60000">
            <a:off x="7562089" y="5900026"/>
            <a:ext cx="554023" cy="365125"/>
          </a:xfrm>
        </p:spPr>
        <p:txBody>
          <a:bodyPr/>
          <a:lstStyle/>
          <a:p>
            <a:fld id="{BD573D9C-4B28-4632-B375-BB88FE664751}" type="slidenum">
              <a:rPr lang="tr-TR" smtClean="0"/>
              <a:pPr/>
              <a:t>‹#›</a:t>
            </a:fld>
            <a:endParaRPr lang="tr-T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5.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4"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5"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5"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5223FEA2-4E71-438F-B70F-A6A1D126FED0}" type="datetimeFigureOut">
              <a:rPr lang="tr-TR" smtClean="0"/>
              <a:pPr/>
              <a:t>16.01.2014</a:t>
            </a:fld>
            <a:endParaRPr lang="tr-T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BD573D9C-4B28-4632-B375-BB88FE66475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thruBlk="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bb.gov.tr/" TargetMode="External"/><Relationship Id="rId2" Type="http://schemas.openxmlformats.org/officeDocument/2006/relationships/hyperlink" Target="http://www.tdk.gov.tr/" TargetMode="External"/><Relationship Id="rId1" Type="http://schemas.openxmlformats.org/officeDocument/2006/relationships/slideLayout" Target="../slideLayouts/slideLayout2.xml"/><Relationship Id="rId4" Type="http://schemas.openxmlformats.org/officeDocument/2006/relationships/hyperlink" Target="http://www.wikipedia.or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3000" b="-3000"/>
          </a:stretch>
        </a:blipFill>
        <a:effectLst/>
      </p:bgPr>
    </p:bg>
    <p:spTree>
      <p:nvGrpSpPr>
        <p:cNvPr id="1" name=""/>
        <p:cNvGrpSpPr/>
        <p:nvPr/>
      </p:nvGrpSpPr>
      <p:grpSpPr>
        <a:xfrm>
          <a:off x="0" y="0"/>
          <a:ext cx="0" cy="0"/>
          <a:chOff x="0" y="0"/>
          <a:chExt cx="0" cy="0"/>
        </a:xfrm>
      </p:grpSpPr>
      <p:pic>
        <p:nvPicPr>
          <p:cNvPr id="5" name="4 Resim" descr="iş.d.jpg"/>
          <p:cNvPicPr>
            <a:picLocks noChangeAspect="1"/>
          </p:cNvPicPr>
          <p:nvPr/>
        </p:nvPicPr>
        <p:blipFill>
          <a:blip r:embed="rId2" cstate="print"/>
          <a:stretch>
            <a:fillRect/>
          </a:stretch>
        </p:blipFill>
        <p:spPr>
          <a:xfrm>
            <a:off x="683568" y="476672"/>
            <a:ext cx="7804597" cy="6077243"/>
          </a:xfrm>
          <a:prstGeom prst="rect">
            <a:avLst/>
          </a:prstGeom>
        </p:spPr>
      </p:pic>
      <p:sp>
        <p:nvSpPr>
          <p:cNvPr id="3" name="Content Placeholder 2"/>
          <p:cNvSpPr>
            <a:spLocks noGrp="1"/>
          </p:cNvSpPr>
          <p:nvPr>
            <p:ph idx="1"/>
          </p:nvPr>
        </p:nvSpPr>
        <p:spPr>
          <a:xfrm>
            <a:off x="1115616" y="2276872"/>
            <a:ext cx="6196405" cy="1800200"/>
          </a:xfrm>
        </p:spPr>
        <p:txBody>
          <a:bodyPr>
            <a:normAutofit/>
          </a:bodyPr>
          <a:lstStyle/>
          <a:p>
            <a:pPr marL="0" indent="0" algn="ctr">
              <a:buNone/>
            </a:pPr>
            <a:r>
              <a:rPr lang="tr-TR" sz="4400" dirty="0" smtClean="0">
                <a:latin typeface="DejaVu Sans" panose="020B0603030804020204" pitchFamily="34" charset="0"/>
                <a:ea typeface="DejaVu Sans" panose="020B0603030804020204" pitchFamily="34" charset="0"/>
                <a:cs typeface="DejaVu Sans" panose="020B0603030804020204" pitchFamily="34" charset="0"/>
              </a:rPr>
              <a:t>     </a:t>
            </a:r>
            <a:r>
              <a:rPr lang="tr-TR" sz="4400" dirty="0" smtClean="0">
                <a:solidFill>
                  <a:srgbClr val="800000"/>
                </a:solidFill>
                <a:latin typeface="DejaVu Sans" panose="020B0603030804020204" pitchFamily="34" charset="0"/>
                <a:ea typeface="DejaVu Sans" panose="020B0603030804020204" pitchFamily="34" charset="0"/>
                <a:cs typeface="DejaVu Sans" panose="020B0603030804020204" pitchFamily="34" charset="0"/>
              </a:rPr>
              <a:t>ENGEL TANIMAYANLAR</a:t>
            </a:r>
            <a:endParaRPr lang="tr-TR" sz="4400" dirty="0">
              <a:solidFill>
                <a:srgbClr val="800000"/>
              </a:solidFill>
              <a:latin typeface="DejaVu Sans" panose="020B0603030804020204" pitchFamily="34" charset="0"/>
              <a:ea typeface="DejaVu Sans" panose="020B0603030804020204" pitchFamily="34" charset="0"/>
              <a:cs typeface="DejaVu Sans" panose="020B0603030804020204" pitchFamily="34" charset="0"/>
            </a:endParaRPr>
          </a:p>
        </p:txBody>
      </p:sp>
      <p:sp>
        <p:nvSpPr>
          <p:cNvPr id="2" name="Title 1"/>
          <p:cNvSpPr>
            <a:spLocks noGrp="1"/>
          </p:cNvSpPr>
          <p:nvPr>
            <p:ph type="title"/>
          </p:nvPr>
        </p:nvSpPr>
        <p:spPr>
          <a:xfrm>
            <a:off x="2699792" y="764704"/>
            <a:ext cx="3312368" cy="1296144"/>
          </a:xfrm>
        </p:spPr>
        <p:txBody>
          <a:bodyPr/>
          <a:lstStyle/>
          <a:p>
            <a:r>
              <a:rPr lang="tr-TR" dirty="0" err="1" smtClean="0">
                <a:solidFill>
                  <a:srgbClr val="FF0000"/>
                </a:solidFill>
              </a:rPr>
              <a:t>Todup</a:t>
            </a:r>
            <a:r>
              <a:rPr lang="tr-TR" dirty="0" smtClean="0">
                <a:solidFill>
                  <a:srgbClr val="FF0000"/>
                </a:solidFill>
              </a:rPr>
              <a:t> </a:t>
            </a:r>
            <a:r>
              <a:rPr lang="tr-TR" dirty="0" smtClean="0">
                <a:solidFill>
                  <a:srgbClr val="FF0000"/>
                </a:solidFill>
              </a:rPr>
              <a:t>F1</a:t>
            </a:r>
            <a:endParaRPr lang="tr-TR" dirty="0">
              <a:solidFill>
                <a:srgbClr val="FF0000"/>
              </a:solidFill>
            </a:endParaRPr>
          </a:p>
        </p:txBody>
      </p:sp>
    </p:spTree>
    <p:extLst>
      <p:ext uri="{BB962C8B-B14F-4D97-AF65-F5344CB8AC3E}">
        <p14:creationId xmlns:p14="http://schemas.microsoft.com/office/powerpoint/2010/main" xmlns="" val="1706861062"/>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r-TR" sz="2800" dirty="0" smtClean="0"/>
              <a:t>2005’te Engelliler Yasası’ndaki düzenlemeyle kaldırılmış fakat bu yanlışın etkileri günümüzde bile farklı alanlarda sürmektedir.</a:t>
            </a:r>
            <a:endParaRPr lang="tr-TR" sz="2800" dirty="0"/>
          </a:p>
        </p:txBody>
      </p:sp>
    </p:spTree>
    <p:extLst>
      <p:ext uri="{BB962C8B-B14F-4D97-AF65-F5344CB8AC3E}">
        <p14:creationId xmlns:p14="http://schemas.microsoft.com/office/powerpoint/2010/main" xmlns="" val="3438598022"/>
      </p:ext>
    </p:extLst>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800000"/>
                </a:solidFill>
              </a:rPr>
              <a:t>TİD YANLIŞLARI </a:t>
            </a:r>
            <a:endParaRPr lang="tr-TR" dirty="0">
              <a:solidFill>
                <a:srgbClr val="800000"/>
              </a:solidFill>
            </a:endParaRPr>
          </a:p>
        </p:txBody>
      </p:sp>
      <p:sp>
        <p:nvSpPr>
          <p:cNvPr id="3" name="Content Placeholder 2"/>
          <p:cNvSpPr>
            <a:spLocks noGrp="1"/>
          </p:cNvSpPr>
          <p:nvPr>
            <p:ph idx="1"/>
          </p:nvPr>
        </p:nvSpPr>
        <p:spPr/>
        <p:txBody>
          <a:bodyPr>
            <a:normAutofit fontScale="92500"/>
          </a:bodyPr>
          <a:lstStyle/>
          <a:p>
            <a:r>
              <a:rPr lang="tr-TR" b="1" dirty="0" smtClean="0">
                <a:latin typeface="Andalus" pitchFamily="18" charset="-78"/>
                <a:cs typeface="Andalus" pitchFamily="18" charset="-78"/>
              </a:rPr>
              <a:t>1)İşaret dili dünyanın her yerinde aynıdır.Bu yanlıştır.                                                           </a:t>
            </a:r>
            <a:r>
              <a:rPr lang="tr-TR" dirty="0" smtClean="0"/>
              <a:t>İşaret dili dünyanın her yerinde aynı değildir.çoğu ülkenin kendi işaret dili vardır.                                                         örneğin Amerika’da  kullanılan işaret dili(ASL) ile Almanya’da kullanılan işaret dili(DGS) birbirine benzemez.Bu iki dil İngilizceyle Almanca kadar farklıdır.Hatta bölgeden bölgeye bile değişmektedir.</a:t>
            </a:r>
            <a:endParaRPr lang="tr-TR" dirty="0"/>
          </a:p>
        </p:txBody>
      </p:sp>
    </p:spTree>
    <p:extLst>
      <p:ext uri="{BB962C8B-B14F-4D97-AF65-F5344CB8AC3E}">
        <p14:creationId xmlns:p14="http://schemas.microsoft.com/office/powerpoint/2010/main" xmlns="" val="197722724"/>
      </p:ext>
    </p:extLst>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2276871"/>
            <a:ext cx="6624736" cy="3446197"/>
          </a:xfrm>
        </p:spPr>
        <p:txBody>
          <a:bodyPr/>
          <a:lstStyle/>
          <a:p>
            <a:r>
              <a:rPr lang="tr-TR" b="1" dirty="0" smtClean="0">
                <a:latin typeface="Andalus" pitchFamily="18" charset="-78"/>
                <a:cs typeface="Andalus" pitchFamily="18" charset="-78"/>
              </a:rPr>
              <a:t>2)İşaret dili tam olan bir dil değildir.Sadece pantomim veya </a:t>
            </a:r>
            <a:r>
              <a:rPr lang="tr-TR" b="1" dirty="0">
                <a:latin typeface="Andalus" pitchFamily="18" charset="-78"/>
                <a:cs typeface="Andalus" pitchFamily="18" charset="-78"/>
              </a:rPr>
              <a:t>j</a:t>
            </a:r>
            <a:r>
              <a:rPr lang="tr-TR" b="1" dirty="0" smtClean="0">
                <a:latin typeface="Andalus" pitchFamily="18" charset="-78"/>
                <a:cs typeface="Andalus" pitchFamily="18" charset="-78"/>
              </a:rPr>
              <a:t>estleşme şeklindedir ve kendine özgü dil bilgisi yoktur.Bu yanlıştır</a:t>
            </a:r>
            <a:r>
              <a:rPr lang="tr-TR" b="1" dirty="0" smtClean="0">
                <a:latin typeface="Aharoni" panose="02010803020104030203" pitchFamily="2" charset="-79"/>
                <a:cs typeface="Aharoni" panose="02010803020104030203" pitchFamily="2" charset="-79"/>
              </a:rPr>
              <a:t>. </a:t>
            </a:r>
          </a:p>
          <a:p>
            <a:pPr>
              <a:buNone/>
            </a:pPr>
            <a:r>
              <a:rPr lang="tr-TR" dirty="0" smtClean="0">
                <a:cs typeface="Aharoni" panose="02010803020104030203" pitchFamily="2" charset="-79"/>
              </a:rPr>
              <a:t>    İşaret dilleri tam olan dillerdir.Kendine has kelime üretme gücü ve grameri vardır.</a:t>
            </a:r>
            <a:endParaRPr lang="tr-TR"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xmlns="" val="2371581639"/>
      </p:ext>
    </p:extLst>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2119257"/>
            <a:ext cx="6471821" cy="3603812"/>
          </a:xfrm>
        </p:spPr>
        <p:txBody>
          <a:bodyPr/>
          <a:lstStyle/>
          <a:p>
            <a:r>
              <a:rPr lang="tr-TR" b="1" dirty="0" smtClean="0">
                <a:latin typeface="Andalus" pitchFamily="18" charset="-78"/>
                <a:cs typeface="Andalus" pitchFamily="18" charset="-78"/>
              </a:rPr>
              <a:t>3)İşaret dili sesli dile bağlıdır.Sesli dilin eller üzerinde gösterilmesidir.Bu yanlıştır. </a:t>
            </a:r>
          </a:p>
          <a:p>
            <a:pPr>
              <a:buNone/>
            </a:pPr>
            <a:r>
              <a:rPr lang="tr-TR" b="1" dirty="0" smtClean="0">
                <a:latin typeface="Andalus" pitchFamily="18" charset="-78"/>
                <a:cs typeface="Andalus" pitchFamily="18" charset="-78"/>
              </a:rPr>
              <a:t>    </a:t>
            </a:r>
            <a:r>
              <a:rPr lang="tr-TR" dirty="0" smtClean="0">
                <a:cs typeface="Aharoni" panose="02010803020104030203" pitchFamily="2" charset="-79"/>
              </a:rPr>
              <a:t>İşaret dilinin kendine özgü yapısından dolayı sesli dilden çeviri olarak değerlendirmek çok büyük yanlıştır.</a:t>
            </a:r>
            <a:endParaRPr lang="tr-TR"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xmlns="" val="291317693"/>
      </p:ext>
    </p:extLst>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2276871"/>
            <a:ext cx="6768752" cy="3446197"/>
          </a:xfrm>
        </p:spPr>
        <p:txBody>
          <a:bodyPr/>
          <a:lstStyle/>
          <a:p>
            <a:r>
              <a:rPr lang="tr-TR" b="1" dirty="0" smtClean="0">
                <a:latin typeface="Andalus" pitchFamily="18" charset="-78"/>
                <a:cs typeface="Andalus" pitchFamily="18" charset="-78"/>
              </a:rPr>
              <a:t>4)İşaret dili sadece ellerin dilidir.Bu yanlıştır.  </a:t>
            </a:r>
            <a:r>
              <a:rPr lang="tr-TR" dirty="0" smtClean="0">
                <a:cs typeface="Aharoni" panose="02010803020104030203" pitchFamily="2" charset="-79"/>
              </a:rPr>
              <a:t>İşaret dilinde en önemli unsur jest ve mimiklerdir.</a:t>
            </a:r>
            <a:endParaRPr lang="tr-TR" dirty="0">
              <a:latin typeface="Aharoni" panose="02010803020104030203" pitchFamily="2" charset="-79"/>
              <a:cs typeface="Aharoni" panose="02010803020104030203" pitchFamily="2" charset="-79"/>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491880" y="3356992"/>
            <a:ext cx="3168352" cy="2376264"/>
          </a:xfrm>
          <a:prstGeom prst="rect">
            <a:avLst/>
          </a:prstGeom>
        </p:spPr>
      </p:pic>
    </p:spTree>
    <p:extLst>
      <p:ext uri="{BB962C8B-B14F-4D97-AF65-F5344CB8AC3E}">
        <p14:creationId xmlns:p14="http://schemas.microsoft.com/office/powerpoint/2010/main" xmlns="" val="3213737708"/>
      </p:ext>
    </p:extLst>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b="1" dirty="0" smtClean="0">
                <a:latin typeface="Andalus" pitchFamily="18" charset="-78"/>
                <a:cs typeface="Andalus" pitchFamily="18" charset="-78"/>
              </a:rPr>
              <a:t>5)İşaret dili sağır insanlara yardım etmek için başka insanlar tarafından icat edilmiştir.Bu yanlıştır.                 </a:t>
            </a:r>
          </a:p>
          <a:p>
            <a:pPr>
              <a:buNone/>
            </a:pPr>
            <a:r>
              <a:rPr lang="tr-TR" b="1" dirty="0" smtClean="0">
                <a:latin typeface="Andalus" pitchFamily="18" charset="-78"/>
                <a:cs typeface="Andalus" pitchFamily="18" charset="-78"/>
              </a:rPr>
              <a:t>     </a:t>
            </a:r>
            <a:r>
              <a:rPr lang="tr-TR" dirty="0" smtClean="0">
                <a:cs typeface="Aharoni" panose="02010803020104030203" pitchFamily="2" charset="-79"/>
              </a:rPr>
              <a:t>İşaret dilleri işitme engelli insanların buluştuğu her yerde doğal olarak gelişmiştir.</a:t>
            </a:r>
            <a:endParaRPr lang="tr-TR"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xmlns="" val="1194926830"/>
      </p:ext>
    </p:extLst>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u="sng" dirty="0" smtClean="0">
                <a:solidFill>
                  <a:srgbClr val="800000"/>
                </a:solidFill>
              </a:rPr>
              <a:t>YÖNTEM:</a:t>
            </a:r>
            <a:endParaRPr lang="tr-TR" b="1" u="sng" dirty="0">
              <a:solidFill>
                <a:srgbClr val="800000"/>
              </a:solidFill>
            </a:endParaRPr>
          </a:p>
        </p:txBody>
      </p:sp>
      <p:sp>
        <p:nvSpPr>
          <p:cNvPr id="3" name="Content Placeholder 2"/>
          <p:cNvSpPr>
            <a:spLocks noGrp="1"/>
          </p:cNvSpPr>
          <p:nvPr>
            <p:ph idx="1"/>
          </p:nvPr>
        </p:nvSpPr>
        <p:spPr>
          <a:xfrm>
            <a:off x="1259632" y="2119256"/>
            <a:ext cx="6624736" cy="3974039"/>
          </a:xfrm>
        </p:spPr>
        <p:txBody>
          <a:bodyPr>
            <a:normAutofit lnSpcReduction="10000"/>
          </a:bodyPr>
          <a:lstStyle/>
          <a:p>
            <a:pPr marL="0" indent="0">
              <a:buFont typeface="Wingdings" pitchFamily="2" charset="2"/>
              <a:buChar char="v"/>
            </a:pPr>
            <a:r>
              <a:rPr lang="tr-TR" dirty="0" smtClean="0"/>
              <a:t> Mimar Sinan işitme Engelliler ilköğretim okuluna gidip onları anlamaya çalıştık ve kurumun müdürüyle röportaj yaptık.</a:t>
            </a:r>
          </a:p>
          <a:p>
            <a:pPr marL="0" indent="0">
              <a:buFont typeface="Wingdings" pitchFamily="2" charset="2"/>
              <a:buChar char="v"/>
            </a:pPr>
            <a:r>
              <a:rPr lang="tr-TR" dirty="0" smtClean="0"/>
              <a:t> Burada fark ettiğimiz sorunlardan ve Türkiye'deki işaret dili tercüman sayısının azlığından yola çıkarak işaret dili öğrenmeye karar verdik.</a:t>
            </a:r>
          </a:p>
          <a:p>
            <a:pPr marL="0" indent="0">
              <a:buFont typeface="Wingdings" pitchFamily="2" charset="2"/>
              <a:buChar char="v"/>
            </a:pPr>
            <a:r>
              <a:rPr lang="tr-TR" dirty="0" smtClean="0"/>
              <a:t> İşaret dili tercümanı olan Yasemin </a:t>
            </a:r>
            <a:r>
              <a:rPr lang="tr-TR" dirty="0" err="1" smtClean="0"/>
              <a:t>Öztürk</a:t>
            </a:r>
            <a:r>
              <a:rPr lang="tr-TR" dirty="0" smtClean="0"/>
              <a:t> hocamız tarafından verilen 8 haftalık Türk İşaret Dili kursunda 1. seviye işaret dili eğitimi aldık.           </a:t>
            </a:r>
          </a:p>
        </p:txBody>
      </p:sp>
    </p:spTree>
    <p:extLst>
      <p:ext uri="{BB962C8B-B14F-4D97-AF65-F5344CB8AC3E}">
        <p14:creationId xmlns:p14="http://schemas.microsoft.com/office/powerpoint/2010/main" xmlns="" val="1162196134"/>
      </p:ext>
    </p:extLst>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75656" y="1052736"/>
            <a:ext cx="6480720" cy="4824536"/>
          </a:xfrm>
        </p:spPr>
        <p:txBody>
          <a:bodyPr>
            <a:normAutofit/>
          </a:bodyPr>
          <a:lstStyle/>
          <a:p>
            <a:endParaRPr lang="tr-TR" dirty="0" smtClean="0"/>
          </a:p>
          <a:p>
            <a:pPr marL="0" indent="0">
              <a:buFont typeface="Wingdings" pitchFamily="2" charset="2"/>
              <a:buChar char="v"/>
            </a:pPr>
            <a:r>
              <a:rPr lang="tr-TR" dirty="0" smtClean="0"/>
              <a:t> Üniversitemizde işaret dili platformu oluşturmak için bilgi aldık ve bu konuda çalışmalara başladık.                                         </a:t>
            </a:r>
          </a:p>
          <a:p>
            <a:pPr marL="0" indent="0">
              <a:buFont typeface="Wingdings" pitchFamily="2" charset="2"/>
              <a:buChar char="v"/>
            </a:pPr>
            <a:r>
              <a:rPr lang="tr-TR" dirty="0" smtClean="0"/>
              <a:t> Bu platformun amacı olarak da işaret      dilini ve işitme engelliler kültürünü öğrenmeyi amaçladık.</a:t>
            </a:r>
          </a:p>
          <a:p>
            <a:pPr>
              <a:buFont typeface="Wingdings" pitchFamily="2" charset="2"/>
              <a:buChar char="v"/>
            </a:pPr>
            <a:r>
              <a:rPr lang="tr-TR" dirty="0" smtClean="0"/>
              <a:t> Sosyal medyada Google Form hazırlayarak işitme engelli insan sayısı ve işaret dili tercüman sayısı oranı hakkında bilgi edinmeye çalıştık </a:t>
            </a:r>
          </a:p>
          <a:p>
            <a:pPr>
              <a:buFontTx/>
              <a:buChar char="-"/>
            </a:pPr>
            <a:endParaRPr lang="tr-TR" dirty="0"/>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anket.pn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işaret dili anket veri.png"/>
          <p:cNvPicPr>
            <a:picLocks noGrp="1" noChangeAspect="1"/>
          </p:cNvPicPr>
          <p:nvPr>
            <p:ph idx="1"/>
          </p:nvPr>
        </p:nvPicPr>
        <p:blipFill>
          <a:blip r:embed="rId2" cstate="print"/>
          <a:stretch>
            <a:fillRect/>
          </a:stretch>
        </p:blipFill>
        <p:spPr>
          <a:xfrm>
            <a:off x="0" y="0"/>
            <a:ext cx="9144000" cy="6858000"/>
          </a:xfrm>
        </p:spPr>
      </p:pic>
      <p:sp>
        <p:nvSpPr>
          <p:cNvPr id="2" name="1 Başlık"/>
          <p:cNvSpPr>
            <a:spLocks noGrp="1"/>
          </p:cNvSpPr>
          <p:nvPr>
            <p:ph type="title"/>
          </p:nvPr>
        </p:nvSpPr>
        <p:spPr>
          <a:xfrm>
            <a:off x="1619672" y="0"/>
            <a:ext cx="6965245" cy="1202485"/>
          </a:xfrm>
        </p:spPr>
        <p:txBody>
          <a:bodyPr/>
          <a:lstStyle/>
          <a:p>
            <a:r>
              <a:rPr lang="tr-TR" b="1" u="sng" dirty="0" smtClean="0">
                <a:solidFill>
                  <a:srgbClr val="800000"/>
                </a:solidFill>
              </a:rPr>
              <a:t>BULGULAR</a:t>
            </a:r>
            <a:endParaRPr lang="tr-TR" b="1" u="sng" dirty="0">
              <a:solidFill>
                <a:srgbClr val="800000"/>
              </a:solidFill>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7201" y="1794934"/>
            <a:ext cx="5723468" cy="2570170"/>
          </a:xfrm>
        </p:spPr>
        <p:txBody>
          <a:bodyPr>
            <a:noAutofit/>
          </a:bodyPr>
          <a:lstStyle/>
          <a:p>
            <a:r>
              <a:rPr lang="tr-TR" sz="5400" b="1" dirty="0" smtClean="0">
                <a:solidFill>
                  <a:srgbClr val="800000"/>
                </a:solidFill>
                <a:latin typeface="Estrangelo Edessa" panose="03080600000000000000" pitchFamily="66" charset="0"/>
                <a:cs typeface="Estrangelo Edessa" panose="03080600000000000000" pitchFamily="66" charset="0"/>
              </a:rPr>
              <a:t>Bir an için tüm sesleri kısın etrafınızdaki!</a:t>
            </a:r>
            <a:endParaRPr lang="tr-TR" sz="5400" b="1" dirty="0">
              <a:solidFill>
                <a:srgbClr val="800000"/>
              </a:solidFill>
              <a:latin typeface="Estrangelo Edessa" panose="03080600000000000000" pitchFamily="66" charset="0"/>
              <a:cs typeface="Estrangelo Edessa" panose="03080600000000000000" pitchFamily="66" charset="0"/>
            </a:endParaRPr>
          </a:p>
        </p:txBody>
      </p:sp>
    </p:spTree>
    <p:extLst>
      <p:ext uri="{BB962C8B-B14F-4D97-AF65-F5344CB8AC3E}">
        <p14:creationId xmlns:p14="http://schemas.microsoft.com/office/powerpoint/2010/main" xmlns="" val="1338363610"/>
      </p:ext>
    </p:extLst>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692696"/>
            <a:ext cx="6965245" cy="1202485"/>
          </a:xfrm>
        </p:spPr>
        <p:txBody>
          <a:bodyPr/>
          <a:lstStyle/>
          <a:p>
            <a:r>
              <a:rPr lang="tr-TR" b="1" u="sng" dirty="0" smtClean="0">
                <a:solidFill>
                  <a:srgbClr val="800000"/>
                </a:solidFill>
              </a:rPr>
              <a:t>SONUÇ</a:t>
            </a:r>
            <a:endParaRPr lang="tr-TR" b="1" u="sng" dirty="0">
              <a:solidFill>
                <a:srgbClr val="800000"/>
              </a:solidFill>
            </a:endParaRPr>
          </a:p>
        </p:txBody>
      </p:sp>
      <p:sp>
        <p:nvSpPr>
          <p:cNvPr id="3" name="2 İçerik Yer Tutucusu"/>
          <p:cNvSpPr>
            <a:spLocks noGrp="1"/>
          </p:cNvSpPr>
          <p:nvPr>
            <p:ph idx="1"/>
          </p:nvPr>
        </p:nvSpPr>
        <p:spPr>
          <a:xfrm>
            <a:off x="1463040" y="1844824"/>
            <a:ext cx="6196405" cy="3878245"/>
          </a:xfrm>
        </p:spPr>
        <p:txBody>
          <a:bodyPr>
            <a:normAutofit lnSpcReduction="10000"/>
          </a:bodyPr>
          <a:lstStyle/>
          <a:p>
            <a:pPr>
              <a:buFont typeface="Wingdings" pitchFamily="2" charset="2"/>
              <a:buChar char="v"/>
            </a:pPr>
            <a:r>
              <a:rPr lang="tr-TR" dirty="0" smtClean="0"/>
              <a:t>Toplumda işitme engelli sayısının çok, tercüman sayısının az olduğu saptanmıştır.</a:t>
            </a:r>
          </a:p>
          <a:p>
            <a:pPr>
              <a:buFont typeface="Wingdings" pitchFamily="2" charset="2"/>
              <a:buChar char="v"/>
            </a:pPr>
            <a:r>
              <a:rPr lang="tr-TR" dirty="0" smtClean="0"/>
              <a:t>Sağlık ve hukuk alanındaki iletişim sorunları saptanmıştır</a:t>
            </a:r>
          </a:p>
          <a:p>
            <a:pPr>
              <a:buFont typeface="Wingdings" pitchFamily="2" charset="2"/>
              <a:buChar char="v"/>
            </a:pPr>
            <a:r>
              <a:rPr lang="tr-TR" dirty="0" smtClean="0"/>
              <a:t>Grup öğrencileri, dönem 5’ten bir grup arkadaşlarımız, Endüstri mühendisliğinden arkadaşlarımızla ders alarak 1. seviye işaret dili öğrenilmiştir.</a:t>
            </a:r>
          </a:p>
          <a:p>
            <a:endParaRPr lang="tr-TR" dirty="0" smtClean="0"/>
          </a:p>
          <a:p>
            <a:endParaRPr lang="tr-TR" dirty="0"/>
          </a:p>
        </p:txBody>
      </p:sp>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63040" y="980728"/>
            <a:ext cx="6196405" cy="4742341"/>
          </a:xfrm>
        </p:spPr>
        <p:txBody>
          <a:bodyPr>
            <a:normAutofit/>
          </a:bodyPr>
          <a:lstStyle/>
          <a:p>
            <a:pPr>
              <a:buNone/>
            </a:pPr>
            <a:r>
              <a:rPr lang="tr-TR" sz="3200" b="1" u="sng" dirty="0" smtClean="0">
                <a:solidFill>
                  <a:srgbClr val="800000"/>
                </a:solidFill>
              </a:rPr>
              <a:t>KAYNAKÇA:</a:t>
            </a:r>
          </a:p>
          <a:p>
            <a:pPr>
              <a:buFont typeface="Wingdings" pitchFamily="2" charset="2"/>
              <a:buChar char="v"/>
            </a:pPr>
            <a:r>
              <a:rPr lang="tr-TR" sz="3200" dirty="0" smtClean="0"/>
              <a:t>Türk İşaret Dili Birinci Seviye</a:t>
            </a:r>
          </a:p>
          <a:p>
            <a:pPr>
              <a:buNone/>
            </a:pPr>
            <a:r>
              <a:rPr lang="tr-TR" sz="3200" dirty="0" smtClean="0"/>
              <a:t>(Hasan </a:t>
            </a:r>
            <a:r>
              <a:rPr lang="tr-TR" sz="3200" dirty="0" err="1" smtClean="0"/>
              <a:t>Dikyuva</a:t>
            </a:r>
            <a:r>
              <a:rPr lang="tr-TR" sz="3200" dirty="0" smtClean="0"/>
              <a:t>&amp;</a:t>
            </a:r>
            <a:r>
              <a:rPr lang="tr-TR" sz="3200" dirty="0" err="1" smtClean="0"/>
              <a:t>Ulrike</a:t>
            </a:r>
            <a:r>
              <a:rPr lang="tr-TR" sz="3200" dirty="0" smtClean="0"/>
              <a:t> </a:t>
            </a:r>
            <a:r>
              <a:rPr lang="tr-TR" sz="3200" dirty="0" err="1" smtClean="0"/>
              <a:t>Zeshan</a:t>
            </a:r>
            <a:r>
              <a:rPr lang="tr-TR" sz="3200" dirty="0" smtClean="0"/>
              <a:t>)</a:t>
            </a:r>
          </a:p>
          <a:p>
            <a:pPr>
              <a:buFont typeface="Wingdings" pitchFamily="2" charset="2"/>
              <a:buChar char="v"/>
            </a:pPr>
            <a:r>
              <a:rPr lang="tr-TR" sz="3200" dirty="0" smtClean="0"/>
              <a:t>TİD Resimlerle Anlatım Kitabı</a:t>
            </a:r>
          </a:p>
          <a:p>
            <a:pPr>
              <a:buFont typeface="Wingdings" pitchFamily="2" charset="2"/>
              <a:buChar char="v"/>
            </a:pPr>
            <a:r>
              <a:rPr lang="tr-TR" sz="3200" dirty="0" smtClean="0">
                <a:hlinkClick r:id="rId2"/>
              </a:rPr>
              <a:t>www.</a:t>
            </a:r>
            <a:r>
              <a:rPr lang="tr-TR" sz="3200" dirty="0" err="1" smtClean="0">
                <a:hlinkClick r:id="rId2"/>
              </a:rPr>
              <a:t>tdk</a:t>
            </a:r>
            <a:r>
              <a:rPr lang="tr-TR" sz="3200" dirty="0" smtClean="0">
                <a:hlinkClick r:id="rId2"/>
              </a:rPr>
              <a:t>.gov.tr</a:t>
            </a:r>
            <a:endParaRPr lang="tr-TR" sz="3200" dirty="0" smtClean="0"/>
          </a:p>
          <a:p>
            <a:pPr>
              <a:buFont typeface="Wingdings" pitchFamily="2" charset="2"/>
              <a:buChar char="v"/>
            </a:pPr>
            <a:r>
              <a:rPr lang="tr-TR" sz="3200" dirty="0" smtClean="0"/>
              <a:t> </a:t>
            </a:r>
            <a:r>
              <a:rPr lang="tr-TR" sz="3200" dirty="0" smtClean="0">
                <a:hlinkClick r:id="rId3"/>
              </a:rPr>
              <a:t>www.</a:t>
            </a:r>
            <a:r>
              <a:rPr lang="tr-TR" sz="3200" dirty="0" err="1" smtClean="0">
                <a:hlinkClick r:id="rId3"/>
              </a:rPr>
              <a:t>ibb</a:t>
            </a:r>
            <a:r>
              <a:rPr lang="tr-TR" sz="3200" dirty="0" smtClean="0">
                <a:hlinkClick r:id="rId3"/>
              </a:rPr>
              <a:t>.gov.tr</a:t>
            </a:r>
            <a:endParaRPr lang="tr-TR" sz="3200" dirty="0" smtClean="0"/>
          </a:p>
          <a:p>
            <a:pPr>
              <a:buFont typeface="Wingdings" pitchFamily="2" charset="2"/>
              <a:buChar char="v"/>
            </a:pPr>
            <a:r>
              <a:rPr lang="tr-TR" sz="3200" dirty="0" smtClean="0">
                <a:hlinkClick r:id="rId4"/>
              </a:rPr>
              <a:t>tr.</a:t>
            </a:r>
            <a:r>
              <a:rPr lang="tr-TR" sz="3200" dirty="0" err="1" smtClean="0">
                <a:hlinkClick r:id="rId4"/>
              </a:rPr>
              <a:t>wikipedia</a:t>
            </a:r>
            <a:r>
              <a:rPr lang="tr-TR" sz="3200" dirty="0" smtClean="0">
                <a:hlinkClick r:id="rId4"/>
              </a:rPr>
              <a:t>.org</a:t>
            </a:r>
            <a:endParaRPr lang="tr-TR" sz="3200" dirty="0" smtClean="0"/>
          </a:p>
          <a:p>
            <a:pPr>
              <a:buFont typeface="Wingdings" pitchFamily="2" charset="2"/>
              <a:buChar char="v"/>
            </a:pPr>
            <a:endParaRPr lang="tr-TR" sz="3200" dirty="0" smtClean="0"/>
          </a:p>
        </p:txBody>
      </p:sp>
    </p:spTree>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628800"/>
            <a:ext cx="6196405" cy="4248471"/>
          </a:xfrm>
        </p:spPr>
        <p:txBody>
          <a:bodyPr>
            <a:normAutofit fontScale="92500" lnSpcReduction="20000"/>
          </a:bodyPr>
          <a:lstStyle/>
          <a:p>
            <a:pPr>
              <a:buFont typeface="Wingdings" pitchFamily="2" charset="2"/>
              <a:buChar char="v"/>
            </a:pPr>
            <a:r>
              <a:rPr lang="tr-TR" dirty="0" smtClean="0">
                <a:solidFill>
                  <a:srgbClr val="800000"/>
                </a:solidFill>
              </a:rPr>
              <a:t>Todup hocamız: </a:t>
            </a:r>
            <a:r>
              <a:rPr lang="tr-TR" dirty="0" smtClean="0"/>
              <a:t>Şahika Şişmanlar                       </a:t>
            </a:r>
          </a:p>
          <a:p>
            <a:pPr>
              <a:buFont typeface="Wingdings" pitchFamily="2" charset="2"/>
              <a:buChar char="v"/>
            </a:pPr>
            <a:r>
              <a:rPr lang="tr-TR" dirty="0" smtClean="0">
                <a:solidFill>
                  <a:srgbClr val="800000"/>
                </a:solidFill>
              </a:rPr>
              <a:t>Türk İşaret Dili hocamız: </a:t>
            </a:r>
            <a:r>
              <a:rPr lang="tr-TR" dirty="0" smtClean="0"/>
              <a:t>Yasemin </a:t>
            </a:r>
            <a:r>
              <a:rPr lang="tr-TR" dirty="0" err="1" smtClean="0"/>
              <a:t>Öztürk</a:t>
            </a:r>
            <a:r>
              <a:rPr lang="tr-TR" dirty="0" smtClean="0"/>
              <a:t>               </a:t>
            </a:r>
          </a:p>
          <a:p>
            <a:pPr>
              <a:buFont typeface="Wingdings" pitchFamily="2" charset="2"/>
              <a:buChar char="v"/>
            </a:pPr>
            <a:r>
              <a:rPr lang="tr-TR" dirty="0" smtClean="0">
                <a:solidFill>
                  <a:srgbClr val="800000"/>
                </a:solidFill>
              </a:rPr>
              <a:t>Gruptakiler:</a:t>
            </a:r>
            <a:r>
              <a:rPr lang="tr-TR" dirty="0" smtClean="0"/>
              <a:t>                                                        Hande Bekmez                                         Cem Kırmızıtuna                                                                         Aybike Taşdelen                                       Furkan Meral                                            Gamze Arslaner                                           Ragıp Çağlar Çelik                                       Nagihan Çelik                                                       Çağlar Erkal                                             Songül Güder                                                  Yusuf Yalçın                                                  Melih Arık       </a:t>
            </a:r>
            <a:endParaRPr lang="tr-TR" dirty="0"/>
          </a:p>
        </p:txBody>
      </p:sp>
    </p:spTree>
    <p:extLst>
      <p:ext uri="{BB962C8B-B14F-4D97-AF65-F5344CB8AC3E}">
        <p14:creationId xmlns:p14="http://schemas.microsoft.com/office/powerpoint/2010/main" xmlns="" val="1483462633"/>
      </p:ext>
    </p:extLst>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3648" y="1412776"/>
            <a:ext cx="6120680" cy="3744416"/>
          </a:xfrm>
        </p:spPr>
        <p:txBody>
          <a:bodyPr>
            <a:noAutofit/>
          </a:bodyPr>
          <a:lstStyle/>
          <a:p>
            <a:pPr marL="0" indent="0" algn="ctr">
              <a:buNone/>
            </a:pPr>
            <a:r>
              <a:rPr lang="tr-TR" sz="4000" b="1" dirty="0" smtClean="0">
                <a:solidFill>
                  <a:srgbClr val="800000"/>
                </a:solidFill>
                <a:latin typeface="Gisha" panose="020B0502040204020203" pitchFamily="34" charset="-79"/>
                <a:cs typeface="Gisha" panose="020B0502040204020203" pitchFamily="34" charset="-79"/>
              </a:rPr>
              <a:t>Annenizin sizi çağırdığını duymayın.                                                                    Akşamları müzik dinlemeden uyuyun.   Sabahları alarm sesi olmadan uyanın.</a:t>
            </a:r>
            <a:endParaRPr lang="tr-TR" sz="4000" b="1" dirty="0">
              <a:solidFill>
                <a:srgbClr val="800000"/>
              </a:solidFill>
              <a:latin typeface="Gisha" panose="020B0502040204020203" pitchFamily="34" charset="-79"/>
              <a:cs typeface="Gisha" panose="020B0502040204020203" pitchFamily="34" charset="-79"/>
            </a:endParaRPr>
          </a:p>
        </p:txBody>
      </p:sp>
    </p:spTree>
    <p:extLst>
      <p:ext uri="{BB962C8B-B14F-4D97-AF65-F5344CB8AC3E}">
        <p14:creationId xmlns:p14="http://schemas.microsoft.com/office/powerpoint/2010/main" xmlns="" val="2217629443"/>
      </p:ext>
    </p:extLst>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124744"/>
            <a:ext cx="6196405" cy="4032448"/>
          </a:xfrm>
        </p:spPr>
        <p:txBody>
          <a:bodyPr>
            <a:normAutofit/>
          </a:bodyPr>
          <a:lstStyle/>
          <a:p>
            <a:pPr algn="ctr">
              <a:buNone/>
            </a:pPr>
            <a:r>
              <a:rPr lang="tr-TR" sz="4000" dirty="0" smtClean="0">
                <a:solidFill>
                  <a:srgbClr val="800000"/>
                </a:solidFill>
              </a:rPr>
              <a:t>   </a:t>
            </a:r>
          </a:p>
          <a:p>
            <a:pPr algn="ctr">
              <a:buNone/>
            </a:pPr>
            <a:r>
              <a:rPr lang="tr-TR" sz="4400" b="1" dirty="0" smtClean="0">
                <a:solidFill>
                  <a:srgbClr val="800000"/>
                </a:solidFill>
              </a:rPr>
              <a:t>Size bir araba çarpmak üzereyken </a:t>
            </a:r>
          </a:p>
          <a:p>
            <a:pPr algn="ctr">
              <a:buNone/>
            </a:pPr>
            <a:r>
              <a:rPr lang="tr-TR" sz="4400" b="1" dirty="0" smtClean="0">
                <a:solidFill>
                  <a:srgbClr val="800000"/>
                </a:solidFill>
              </a:rPr>
              <a:t>etrafınızdaki hiçbir sesi duyamayın!</a:t>
            </a:r>
            <a:endParaRPr lang="tr-TR" sz="4400" b="1" dirty="0">
              <a:solidFill>
                <a:srgbClr val="800000"/>
              </a:solidFill>
            </a:endParaRPr>
          </a:p>
        </p:txBody>
      </p:sp>
    </p:spTree>
    <p:extLst>
      <p:ext uri="{BB962C8B-B14F-4D97-AF65-F5344CB8AC3E}">
        <p14:creationId xmlns:p14="http://schemas.microsoft.com/office/powerpoint/2010/main" xmlns="" val="4027757401"/>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u="sng" dirty="0" smtClean="0">
                <a:solidFill>
                  <a:srgbClr val="800000"/>
                </a:solidFill>
              </a:rPr>
              <a:t>Amaç:</a:t>
            </a:r>
            <a:endParaRPr lang="tr-TR" b="1" u="sng" dirty="0">
              <a:solidFill>
                <a:srgbClr val="800000"/>
              </a:solidFill>
            </a:endParaRPr>
          </a:p>
        </p:txBody>
      </p:sp>
      <p:sp>
        <p:nvSpPr>
          <p:cNvPr id="3" name="2 İçerik Yer Tutucusu"/>
          <p:cNvSpPr>
            <a:spLocks noGrp="1"/>
          </p:cNvSpPr>
          <p:nvPr>
            <p:ph idx="1"/>
          </p:nvPr>
        </p:nvSpPr>
        <p:spPr/>
        <p:txBody>
          <a:bodyPr/>
          <a:lstStyle/>
          <a:p>
            <a:r>
              <a:rPr lang="tr-TR" b="1" dirty="0" smtClean="0"/>
              <a:t>1. amacımız, vatandaş olarak toplumdaki engellileri daha iyi anlayıp onlarla daha iyi anlaşmak.</a:t>
            </a:r>
          </a:p>
          <a:p>
            <a:endParaRPr lang="tr-TR" dirty="0" smtClean="0"/>
          </a:p>
          <a:p>
            <a:r>
              <a:rPr lang="tr-TR" b="1" dirty="0" smtClean="0"/>
              <a:t>2.amacımız,geleceğin hekimleri olarak işitme engeli olabilecek hastalarımızla iletişimde daha başarılı olmak.</a:t>
            </a:r>
            <a:endParaRPr lang="tr-TR" b="1" dirty="0"/>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620688"/>
            <a:ext cx="6965245" cy="1202485"/>
          </a:xfrm>
        </p:spPr>
        <p:txBody>
          <a:bodyPr/>
          <a:lstStyle/>
          <a:p>
            <a:r>
              <a:rPr lang="tr-TR" b="1" u="sng" dirty="0" smtClean="0">
                <a:solidFill>
                  <a:srgbClr val="800000"/>
                </a:solidFill>
              </a:rPr>
              <a:t>GİRİŞ: </a:t>
            </a:r>
            <a:endParaRPr lang="tr-TR" b="1" u="sng" dirty="0">
              <a:solidFill>
                <a:srgbClr val="800000"/>
              </a:solidFill>
            </a:endParaRPr>
          </a:p>
        </p:txBody>
      </p:sp>
      <p:sp>
        <p:nvSpPr>
          <p:cNvPr id="3" name="Content Placeholder 2"/>
          <p:cNvSpPr>
            <a:spLocks noGrp="1"/>
          </p:cNvSpPr>
          <p:nvPr>
            <p:ph idx="1"/>
          </p:nvPr>
        </p:nvSpPr>
        <p:spPr>
          <a:xfrm>
            <a:off x="1115616" y="1556792"/>
            <a:ext cx="6768752" cy="4320480"/>
          </a:xfrm>
        </p:spPr>
        <p:txBody>
          <a:bodyPr>
            <a:noAutofit/>
          </a:bodyPr>
          <a:lstStyle/>
          <a:p>
            <a:pPr>
              <a:buNone/>
            </a:pPr>
            <a:r>
              <a:rPr lang="tr-TR" sz="3200" b="1" i="1" dirty="0" smtClean="0"/>
              <a:t>Öncelikle işitme engeli ne demektir?</a:t>
            </a:r>
          </a:p>
          <a:p>
            <a:pPr>
              <a:buNone/>
            </a:pPr>
            <a:r>
              <a:rPr lang="tr-TR" sz="3200" b="1" i="1" dirty="0" smtClean="0"/>
              <a:t>İşitme engeli işitme duyarlılığındaki azalmanın bireyde ortaya çıkardığı yetersizlikler durumudur.</a:t>
            </a:r>
          </a:p>
          <a:p>
            <a:pPr>
              <a:buNone/>
            </a:pPr>
            <a:r>
              <a:rPr lang="tr-TR" sz="3200" b="1" i="1" dirty="0" smtClean="0"/>
              <a:t>İşitme kaybı doğuştan veya sonradan olan problemler nedeniyle oluşabilir.</a:t>
            </a:r>
          </a:p>
          <a:p>
            <a:pPr>
              <a:buNone/>
            </a:pPr>
            <a:endParaRPr lang="tr-TR" sz="3200" b="1" dirty="0" smtClean="0"/>
          </a:p>
          <a:p>
            <a:pPr>
              <a:buNone/>
            </a:pPr>
            <a:endParaRPr lang="tr-TR" sz="3200" b="1" dirty="0"/>
          </a:p>
        </p:txBody>
      </p:sp>
    </p:spTree>
    <p:extLst>
      <p:ext uri="{BB962C8B-B14F-4D97-AF65-F5344CB8AC3E}">
        <p14:creationId xmlns:p14="http://schemas.microsoft.com/office/powerpoint/2010/main" xmlns="" val="1474426503"/>
      </p:ext>
    </p:extLst>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solidFill>
                  <a:srgbClr val="800000"/>
                </a:solidFill>
              </a:rPr>
              <a:t>İşitme engelliler için hayati önem taşıyan ‘3E’</a:t>
            </a:r>
            <a:endParaRPr lang="tr-TR" b="1" dirty="0">
              <a:solidFill>
                <a:srgbClr val="800000"/>
              </a:solidFill>
            </a:endParaRPr>
          </a:p>
        </p:txBody>
      </p:sp>
      <p:sp>
        <p:nvSpPr>
          <p:cNvPr id="3" name="Content Placeholder 2"/>
          <p:cNvSpPr>
            <a:spLocks noGrp="1"/>
          </p:cNvSpPr>
          <p:nvPr>
            <p:ph idx="1"/>
          </p:nvPr>
        </p:nvSpPr>
        <p:spPr>
          <a:xfrm>
            <a:off x="2411760" y="2780928"/>
            <a:ext cx="5103669" cy="3014149"/>
          </a:xfrm>
        </p:spPr>
        <p:txBody>
          <a:bodyPr>
            <a:normAutofit/>
          </a:bodyPr>
          <a:lstStyle/>
          <a:p>
            <a:pPr marL="0" indent="0">
              <a:buNone/>
            </a:pPr>
            <a:r>
              <a:rPr lang="tr-TR" sz="2800" dirty="0" smtClean="0">
                <a:latin typeface="Comic Sans MS" panose="030F0702030302020204" pitchFamily="66" charset="0"/>
              </a:rPr>
              <a:t>Erken teşhis                                                                                          Erken cihazlama                                               Erken eğitim</a:t>
            </a:r>
            <a:endParaRPr lang="tr-TR" sz="2800" dirty="0">
              <a:latin typeface="Comic Sans MS" panose="030F0702030302020204" pitchFamily="66" charset="0"/>
            </a:endParaRPr>
          </a:p>
        </p:txBody>
      </p:sp>
    </p:spTree>
    <p:extLst>
      <p:ext uri="{BB962C8B-B14F-4D97-AF65-F5344CB8AC3E}">
        <p14:creationId xmlns:p14="http://schemas.microsoft.com/office/powerpoint/2010/main" xmlns="" val="1889696180"/>
      </p:ext>
    </p:extLst>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rgbClr val="800000"/>
                </a:solidFill>
              </a:rPr>
              <a:t>Ülkemizde İşitme Engeli</a:t>
            </a:r>
            <a:endParaRPr lang="tr-TR" b="1" dirty="0">
              <a:solidFill>
                <a:srgbClr val="800000"/>
              </a:solidFill>
            </a:endParaRPr>
          </a:p>
        </p:txBody>
      </p:sp>
      <p:sp>
        <p:nvSpPr>
          <p:cNvPr id="3" name="Content Placeholder 2"/>
          <p:cNvSpPr>
            <a:spLocks noGrp="1"/>
          </p:cNvSpPr>
          <p:nvPr>
            <p:ph idx="1"/>
          </p:nvPr>
        </p:nvSpPr>
        <p:spPr/>
        <p:txBody>
          <a:bodyPr>
            <a:normAutofit/>
          </a:bodyPr>
          <a:lstStyle/>
          <a:p>
            <a:r>
              <a:rPr lang="tr-TR" sz="2800" dirty="0" smtClean="0"/>
              <a:t>Ülkemizde sayıları üç milyona ulaşan işitme engelliler dışarıdan hiçbir engelleri görünmediğinden en az dikkat çeken engel grubudur.Aynı zamanda eğitim açısından da en çok zorlanan grupturlar.</a:t>
            </a:r>
            <a:endParaRPr lang="tr-TR" sz="2800" dirty="0"/>
          </a:p>
        </p:txBody>
      </p:sp>
    </p:spTree>
    <p:extLst>
      <p:ext uri="{BB962C8B-B14F-4D97-AF65-F5344CB8AC3E}">
        <p14:creationId xmlns:p14="http://schemas.microsoft.com/office/powerpoint/2010/main" xmlns="" val="1793451583"/>
      </p:ext>
    </p:extLst>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800000"/>
                </a:solidFill>
              </a:rPr>
              <a:t>İŞARET DİLİ </a:t>
            </a:r>
            <a:endParaRPr lang="tr-TR" dirty="0">
              <a:solidFill>
                <a:srgbClr val="800000"/>
              </a:solidFill>
            </a:endParaRPr>
          </a:p>
        </p:txBody>
      </p:sp>
      <p:sp>
        <p:nvSpPr>
          <p:cNvPr id="3" name="Content Placeholder 2"/>
          <p:cNvSpPr>
            <a:spLocks noGrp="1"/>
          </p:cNvSpPr>
          <p:nvPr>
            <p:ph idx="1"/>
          </p:nvPr>
        </p:nvSpPr>
        <p:spPr/>
        <p:txBody>
          <a:bodyPr/>
          <a:lstStyle/>
          <a:p>
            <a:r>
              <a:rPr lang="tr-TR" dirty="0"/>
              <a:t>II.Abdülhamit </a:t>
            </a:r>
            <a:r>
              <a:rPr lang="tr-TR" dirty="0" smtClean="0"/>
              <a:t>döneminde yapılan büyük bir yanlışlıkla Türk işaret dili öğrenilmesi ve konuşulması yasaklanmıştır.                                               Bu durum yürüme engelli bir insandan tekerlekli sandalyesini alıp ‘Hadi sen yürüyebilirsin.’ demek gibi birşeydi.       Yapılan bu yanlış 2005 yılına kadar sürdü.</a:t>
            </a:r>
            <a:endParaRPr lang="tr-TR" dirty="0"/>
          </a:p>
        </p:txBody>
      </p:sp>
    </p:spTree>
    <p:extLst>
      <p:ext uri="{BB962C8B-B14F-4D97-AF65-F5344CB8AC3E}">
        <p14:creationId xmlns:p14="http://schemas.microsoft.com/office/powerpoint/2010/main" xmlns="" val="201238401"/>
      </p:ext>
    </p:extLst>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345</TotalTime>
  <Words>563</Words>
  <Application>Microsoft Office PowerPoint</Application>
  <PresentationFormat>Ekran Gösterisi (4:3)</PresentationFormat>
  <Paragraphs>54</Paragraphs>
  <Slides>22</Slides>
  <Notes>0</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Pushpin</vt:lpstr>
      <vt:lpstr>Todup F1</vt:lpstr>
      <vt:lpstr>Bir an için tüm sesleri kısın etrafınızdaki!</vt:lpstr>
      <vt:lpstr>Slayt 3</vt:lpstr>
      <vt:lpstr>Slayt 4</vt:lpstr>
      <vt:lpstr>Amaç:</vt:lpstr>
      <vt:lpstr>GİRİŞ: </vt:lpstr>
      <vt:lpstr>İşitme engelliler için hayati önem taşıyan ‘3E’</vt:lpstr>
      <vt:lpstr>Ülkemizde İşitme Engeli</vt:lpstr>
      <vt:lpstr>İŞARET DİLİ </vt:lpstr>
      <vt:lpstr>Slayt 10</vt:lpstr>
      <vt:lpstr>TİD YANLIŞLARI </vt:lpstr>
      <vt:lpstr>Slayt 12</vt:lpstr>
      <vt:lpstr>Slayt 13</vt:lpstr>
      <vt:lpstr>Slayt 14</vt:lpstr>
      <vt:lpstr>Slayt 15</vt:lpstr>
      <vt:lpstr>YÖNTEM:</vt:lpstr>
      <vt:lpstr>Slayt 17</vt:lpstr>
      <vt:lpstr>Slayt 18</vt:lpstr>
      <vt:lpstr>BULGULAR</vt:lpstr>
      <vt:lpstr>SONUÇ</vt:lpstr>
      <vt:lpstr>Slayt 21</vt:lpstr>
      <vt:lpstr>Slayt 22</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GAMZE ARSLANER</dc:creator>
  <cp:lastModifiedBy>Yusuf</cp:lastModifiedBy>
  <cp:revision>41</cp:revision>
  <dcterms:created xsi:type="dcterms:W3CDTF">2014-01-08T18:40:07Z</dcterms:created>
  <dcterms:modified xsi:type="dcterms:W3CDTF">2014-01-16T09:57:21Z</dcterms:modified>
</cp:coreProperties>
</file>