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-9d7bd4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61" r:id="rId9"/>
    <p:sldId id="302" r:id="rId10"/>
    <p:sldId id="265" r:id="rId11"/>
    <p:sldId id="273" r:id="rId12"/>
    <p:sldId id="301" r:id="rId13"/>
    <p:sldId id="274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275" r:id="rId37"/>
    <p:sldId id="285" r:id="rId38"/>
    <p:sldId id="276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SAYI</c:v>
                </c:pt>
              </c:strCache>
            </c:strRef>
          </c:tx>
          <c:invertIfNegative val="0"/>
          <c:cat>
            <c:strRef>
              <c:f>Sayfa1!$A$2:$A$8</c:f>
              <c:strCache>
                <c:ptCount val="7"/>
                <c:pt idx="0">
                  <c:v>AFGANİSTAN</c:v>
                </c:pt>
                <c:pt idx="1">
                  <c:v>SOMALİ</c:v>
                </c:pt>
                <c:pt idx="2">
                  <c:v>CİBUTİ</c:v>
                </c:pt>
                <c:pt idx="3">
                  <c:v>AZERBAYCAN</c:v>
                </c:pt>
                <c:pt idx="4">
                  <c:v>KAZAKİSTAN</c:v>
                </c:pt>
                <c:pt idx="5">
                  <c:v>BOSNA HERSEK</c:v>
                </c:pt>
                <c:pt idx="6">
                  <c:v>DİĞER</c:v>
                </c:pt>
              </c:strCache>
            </c:strRef>
          </c:cat>
          <c:val>
            <c:numRef>
              <c:f>Sayfa1!$B$2:$B$8</c:f>
              <c:numCache>
                <c:formatCode>General</c:formatCode>
                <c:ptCount val="7"/>
                <c:pt idx="0">
                  <c:v>17</c:v>
                </c:pt>
                <c:pt idx="1">
                  <c:v>11</c:v>
                </c:pt>
                <c:pt idx="2">
                  <c:v>10</c:v>
                </c:pt>
                <c:pt idx="3">
                  <c:v>8</c:v>
                </c:pt>
                <c:pt idx="4">
                  <c:v>6</c:v>
                </c:pt>
                <c:pt idx="5">
                  <c:v>3</c:v>
                </c:pt>
                <c:pt idx="6">
                  <c:v>88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1435264"/>
        <c:axId val="78790656"/>
      </c:barChart>
      <c:catAx>
        <c:axId val="7143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790656"/>
        <c:crosses val="autoZero"/>
        <c:auto val="1"/>
        <c:lblAlgn val="ctr"/>
        <c:lblOffset val="100"/>
        <c:noMultiLvlLbl val="0"/>
      </c:catAx>
      <c:valAx>
        <c:axId val="78790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435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26</c:v>
                </c:pt>
                <c:pt idx="1">
                  <c:v>32</c:v>
                </c:pt>
                <c:pt idx="2">
                  <c:v>42</c:v>
                </c:pt>
                <c:pt idx="3">
                  <c:v>33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996800"/>
        <c:axId val="88546048"/>
      </c:barChart>
      <c:catAx>
        <c:axId val="7399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546048"/>
        <c:crosses val="autoZero"/>
        <c:auto val="1"/>
        <c:lblAlgn val="ctr"/>
        <c:lblOffset val="100"/>
        <c:noMultiLvlLbl val="0"/>
      </c:catAx>
      <c:valAx>
        <c:axId val="88546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996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17</c:v>
                </c:pt>
                <c:pt idx="1">
                  <c:v>21</c:v>
                </c:pt>
                <c:pt idx="2">
                  <c:v>59</c:v>
                </c:pt>
                <c:pt idx="3">
                  <c:v>30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996288"/>
        <c:axId val="92079232"/>
      </c:barChart>
      <c:catAx>
        <c:axId val="7399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079232"/>
        <c:crosses val="autoZero"/>
        <c:auto val="1"/>
        <c:lblAlgn val="ctr"/>
        <c:lblOffset val="100"/>
        <c:noMultiLvlLbl val="0"/>
      </c:catAx>
      <c:valAx>
        <c:axId val="9207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996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8</c:v>
                </c:pt>
                <c:pt idx="1">
                  <c:v>30</c:v>
                </c:pt>
                <c:pt idx="2">
                  <c:v>62</c:v>
                </c:pt>
                <c:pt idx="3">
                  <c:v>28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997312"/>
        <c:axId val="92081536"/>
      </c:barChart>
      <c:catAx>
        <c:axId val="73997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081536"/>
        <c:crosses val="autoZero"/>
        <c:auto val="1"/>
        <c:lblAlgn val="ctr"/>
        <c:lblOffset val="100"/>
        <c:noMultiLvlLbl val="0"/>
      </c:catAx>
      <c:valAx>
        <c:axId val="92081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997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11</c:v>
                </c:pt>
                <c:pt idx="1">
                  <c:v>19</c:v>
                </c:pt>
                <c:pt idx="2">
                  <c:v>54</c:v>
                </c:pt>
                <c:pt idx="3">
                  <c:v>43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146688"/>
        <c:axId val="92083840"/>
      </c:barChart>
      <c:catAx>
        <c:axId val="9214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083840"/>
        <c:crosses val="autoZero"/>
        <c:auto val="1"/>
        <c:lblAlgn val="ctr"/>
        <c:lblOffset val="100"/>
        <c:noMultiLvlLbl val="0"/>
      </c:catAx>
      <c:valAx>
        <c:axId val="92083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146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5</c:v>
                </c:pt>
                <c:pt idx="1">
                  <c:v>12</c:v>
                </c:pt>
                <c:pt idx="2">
                  <c:v>30</c:v>
                </c:pt>
                <c:pt idx="3">
                  <c:v>52</c:v>
                </c:pt>
                <c:pt idx="4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477696"/>
        <c:axId val="92119040"/>
      </c:barChart>
      <c:catAx>
        <c:axId val="8847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119040"/>
        <c:crosses val="autoZero"/>
        <c:auto val="1"/>
        <c:lblAlgn val="ctr"/>
        <c:lblOffset val="100"/>
        <c:noMultiLvlLbl val="0"/>
      </c:catAx>
      <c:valAx>
        <c:axId val="92119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477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12</c:v>
                </c:pt>
                <c:pt idx="1">
                  <c:v>15</c:v>
                </c:pt>
                <c:pt idx="2">
                  <c:v>27</c:v>
                </c:pt>
                <c:pt idx="3">
                  <c:v>48</c:v>
                </c:pt>
                <c:pt idx="4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997824"/>
        <c:axId val="92121344"/>
      </c:barChart>
      <c:catAx>
        <c:axId val="7399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121344"/>
        <c:crosses val="autoZero"/>
        <c:auto val="1"/>
        <c:lblAlgn val="ctr"/>
        <c:lblOffset val="100"/>
        <c:noMultiLvlLbl val="0"/>
      </c:catAx>
      <c:valAx>
        <c:axId val="92121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997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18</c:v>
                </c:pt>
                <c:pt idx="1">
                  <c:v>35</c:v>
                </c:pt>
                <c:pt idx="2">
                  <c:v>38</c:v>
                </c:pt>
                <c:pt idx="3">
                  <c:v>36</c:v>
                </c:pt>
                <c:pt idx="4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482304"/>
        <c:axId val="92123648"/>
      </c:barChart>
      <c:catAx>
        <c:axId val="8848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123648"/>
        <c:crosses val="autoZero"/>
        <c:auto val="1"/>
        <c:lblAlgn val="ctr"/>
        <c:lblOffset val="100"/>
        <c:noMultiLvlLbl val="0"/>
      </c:catAx>
      <c:valAx>
        <c:axId val="92123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482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8</c:v>
                </c:pt>
                <c:pt idx="1">
                  <c:v>25</c:v>
                </c:pt>
                <c:pt idx="2">
                  <c:v>44</c:v>
                </c:pt>
                <c:pt idx="3">
                  <c:v>44</c:v>
                </c:pt>
                <c:pt idx="4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070336"/>
        <c:axId val="92125952"/>
      </c:barChart>
      <c:catAx>
        <c:axId val="93070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125952"/>
        <c:crosses val="autoZero"/>
        <c:auto val="1"/>
        <c:lblAlgn val="ctr"/>
        <c:lblOffset val="100"/>
        <c:noMultiLvlLbl val="0"/>
      </c:catAx>
      <c:valAx>
        <c:axId val="92125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070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11</c:v>
                </c:pt>
                <c:pt idx="1">
                  <c:v>44</c:v>
                </c:pt>
                <c:pt idx="2">
                  <c:v>43</c:v>
                </c:pt>
                <c:pt idx="3">
                  <c:v>19</c:v>
                </c:pt>
                <c:pt idx="4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451648"/>
        <c:axId val="120197632"/>
      </c:barChart>
      <c:catAx>
        <c:axId val="9545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197632"/>
        <c:crosses val="autoZero"/>
        <c:auto val="1"/>
        <c:lblAlgn val="ctr"/>
        <c:lblOffset val="100"/>
        <c:noMultiLvlLbl val="0"/>
      </c:catAx>
      <c:valAx>
        <c:axId val="120197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451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6</c:v>
                </c:pt>
                <c:pt idx="1">
                  <c:v>21</c:v>
                </c:pt>
                <c:pt idx="2">
                  <c:v>47</c:v>
                </c:pt>
                <c:pt idx="3">
                  <c:v>39</c:v>
                </c:pt>
                <c:pt idx="4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354880"/>
        <c:axId val="120218176"/>
      </c:barChart>
      <c:catAx>
        <c:axId val="9535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218176"/>
        <c:crosses val="autoZero"/>
        <c:auto val="1"/>
        <c:lblAlgn val="ctr"/>
        <c:lblOffset val="100"/>
        <c:noMultiLvlLbl val="0"/>
      </c:catAx>
      <c:valAx>
        <c:axId val="120218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354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cat>
            <c:numRef>
              <c:f>Sayfa1!$A$2:$A$12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Sayfa1!$B$2:$B$12</c:f>
              <c:numCache>
                <c:formatCode>General</c:formatCode>
                <c:ptCount val="11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12</c:v>
                </c:pt>
                <c:pt idx="4">
                  <c:v>13</c:v>
                </c:pt>
                <c:pt idx="5">
                  <c:v>18</c:v>
                </c:pt>
                <c:pt idx="6">
                  <c:v>21</c:v>
                </c:pt>
                <c:pt idx="7">
                  <c:v>27</c:v>
                </c:pt>
                <c:pt idx="8">
                  <c:v>15</c:v>
                </c:pt>
                <c:pt idx="9">
                  <c:v>12</c:v>
                </c:pt>
                <c:pt idx="10">
                  <c:v>14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1435776"/>
        <c:axId val="78792384"/>
      </c:barChart>
      <c:catAx>
        <c:axId val="7143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792384"/>
        <c:crosses val="autoZero"/>
        <c:auto val="1"/>
        <c:lblAlgn val="ctr"/>
        <c:lblOffset val="100"/>
        <c:noMultiLvlLbl val="0"/>
      </c:catAx>
      <c:valAx>
        <c:axId val="78792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435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5</c:v>
                </c:pt>
                <c:pt idx="1">
                  <c:v>18</c:v>
                </c:pt>
                <c:pt idx="2">
                  <c:v>32</c:v>
                </c:pt>
                <c:pt idx="3">
                  <c:v>60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355904"/>
        <c:axId val="120222208"/>
      </c:barChart>
      <c:catAx>
        <c:axId val="9535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222208"/>
        <c:crosses val="autoZero"/>
        <c:auto val="1"/>
        <c:lblAlgn val="ctr"/>
        <c:lblOffset val="100"/>
        <c:noMultiLvlLbl val="0"/>
      </c:catAx>
      <c:valAx>
        <c:axId val="120222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355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18</c:v>
                </c:pt>
                <c:pt idx="1">
                  <c:v>16</c:v>
                </c:pt>
                <c:pt idx="2">
                  <c:v>32</c:v>
                </c:pt>
                <c:pt idx="3">
                  <c:v>45</c:v>
                </c:pt>
                <c:pt idx="4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358464"/>
        <c:axId val="120219328"/>
      </c:barChart>
      <c:catAx>
        <c:axId val="95358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219328"/>
        <c:crosses val="autoZero"/>
        <c:auto val="1"/>
        <c:lblAlgn val="ctr"/>
        <c:lblOffset val="100"/>
        <c:noMultiLvlLbl val="0"/>
      </c:catAx>
      <c:valAx>
        <c:axId val="120219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358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22</c:v>
                </c:pt>
                <c:pt idx="1">
                  <c:v>40</c:v>
                </c:pt>
                <c:pt idx="2">
                  <c:v>45</c:v>
                </c:pt>
                <c:pt idx="3">
                  <c:v>20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356928"/>
        <c:axId val="120252096"/>
      </c:barChart>
      <c:catAx>
        <c:axId val="9535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252096"/>
        <c:crosses val="autoZero"/>
        <c:auto val="1"/>
        <c:lblAlgn val="ctr"/>
        <c:lblOffset val="100"/>
        <c:noMultiLvlLbl val="0"/>
      </c:catAx>
      <c:valAx>
        <c:axId val="120252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356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19</c:v>
                </c:pt>
                <c:pt idx="1">
                  <c:v>27</c:v>
                </c:pt>
                <c:pt idx="2">
                  <c:v>52</c:v>
                </c:pt>
                <c:pt idx="3">
                  <c:v>26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447232"/>
        <c:axId val="120256704"/>
      </c:barChart>
      <c:catAx>
        <c:axId val="15644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256704"/>
        <c:crosses val="autoZero"/>
        <c:auto val="1"/>
        <c:lblAlgn val="ctr"/>
        <c:lblOffset val="100"/>
        <c:noMultiLvlLbl val="0"/>
      </c:catAx>
      <c:valAx>
        <c:axId val="120256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6447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37</c:v>
                </c:pt>
                <c:pt idx="1">
                  <c:v>19</c:v>
                </c:pt>
                <c:pt idx="2">
                  <c:v>32</c:v>
                </c:pt>
                <c:pt idx="3">
                  <c:v>23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447744"/>
        <c:axId val="159361280"/>
      </c:barChart>
      <c:catAx>
        <c:axId val="15644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9361280"/>
        <c:crosses val="autoZero"/>
        <c:auto val="1"/>
        <c:lblAlgn val="ctr"/>
        <c:lblOffset val="100"/>
        <c:noMultiLvlLbl val="0"/>
      </c:catAx>
      <c:valAx>
        <c:axId val="159361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6447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67386021191799E-2"/>
          <c:y val="5.3279489911870682E-2"/>
          <c:w val="0.91905730533683294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22</c:v>
                </c:pt>
                <c:pt idx="1">
                  <c:v>18</c:v>
                </c:pt>
                <c:pt idx="2">
                  <c:v>39</c:v>
                </c:pt>
                <c:pt idx="3">
                  <c:v>23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449792"/>
        <c:axId val="159362432"/>
      </c:barChart>
      <c:catAx>
        <c:axId val="15644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9362432"/>
        <c:crosses val="autoZero"/>
        <c:auto val="1"/>
        <c:lblAlgn val="ctr"/>
        <c:lblOffset val="100"/>
        <c:noMultiLvlLbl val="0"/>
      </c:catAx>
      <c:valAx>
        <c:axId val="159362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6449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cat>
            <c:strRef>
              <c:f>Sayfa1!$A$2:$A$6</c:f>
              <c:strCache>
                <c:ptCount val="5"/>
                <c:pt idx="0">
                  <c:v>HEMEN HER GÜN</c:v>
                </c:pt>
                <c:pt idx="1">
                  <c:v>HAFTADA EN AZ 1</c:v>
                </c:pt>
                <c:pt idx="2">
                  <c:v>YILDA 1</c:v>
                </c:pt>
                <c:pt idx="3">
                  <c:v>YILDA 2-3</c:v>
                </c:pt>
                <c:pt idx="4">
                  <c:v>DAHA NADİR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19</c:v>
                </c:pt>
                <c:pt idx="1">
                  <c:v>56</c:v>
                </c:pt>
                <c:pt idx="2">
                  <c:v>13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448256"/>
        <c:axId val="159366464"/>
      </c:barChart>
      <c:catAx>
        <c:axId val="156448256"/>
        <c:scaling>
          <c:orientation val="minMax"/>
        </c:scaling>
        <c:delete val="0"/>
        <c:axPos val="b"/>
        <c:majorTickMark val="out"/>
        <c:minorTickMark val="none"/>
        <c:tickLblPos val="nextTo"/>
        <c:crossAx val="159366464"/>
        <c:crosses val="autoZero"/>
        <c:auto val="1"/>
        <c:lblAlgn val="ctr"/>
        <c:lblOffset val="100"/>
        <c:noMultiLvlLbl val="0"/>
      </c:catAx>
      <c:valAx>
        <c:axId val="159366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6448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cat>
            <c:strRef>
              <c:f>Sayfa1!$A$2:$A$10</c:f>
              <c:strCache>
                <c:ptCount val="9"/>
                <c:pt idx="0">
                  <c:v>TIP</c:v>
                </c:pt>
                <c:pt idx="1">
                  <c:v>ULUSLARARASI İ</c:v>
                </c:pt>
                <c:pt idx="2">
                  <c:v>İNŞAAT MÜH</c:v>
                </c:pt>
                <c:pt idx="3">
                  <c:v>İKTİSAT</c:v>
                </c:pt>
                <c:pt idx="4">
                  <c:v>HUKUK</c:v>
                </c:pt>
                <c:pt idx="5">
                  <c:v>ELEKTRİK MÜH</c:v>
                </c:pt>
                <c:pt idx="6">
                  <c:v>BİLGİSAYAR MÜH</c:v>
                </c:pt>
                <c:pt idx="7">
                  <c:v>İLETİŞİM</c:v>
                </c:pt>
                <c:pt idx="8">
                  <c:v>DİĞER</c:v>
                </c:pt>
              </c:strCache>
            </c:strRef>
          </c:cat>
          <c:val>
            <c:numRef>
              <c:f>Sayfa1!$B$2:$B$10</c:f>
              <c:numCache>
                <c:formatCode>General</c:formatCode>
                <c:ptCount val="9"/>
                <c:pt idx="0">
                  <c:v>25</c:v>
                </c:pt>
                <c:pt idx="1">
                  <c:v>15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7</c:v>
                </c:pt>
                <c:pt idx="6">
                  <c:v>6</c:v>
                </c:pt>
                <c:pt idx="7">
                  <c:v>7</c:v>
                </c:pt>
                <c:pt idx="8">
                  <c:v>65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1434240"/>
        <c:axId val="78797568"/>
      </c:barChart>
      <c:catAx>
        <c:axId val="71434240"/>
        <c:scaling>
          <c:orientation val="minMax"/>
        </c:scaling>
        <c:delete val="0"/>
        <c:axPos val="b"/>
        <c:majorTickMark val="out"/>
        <c:minorTickMark val="none"/>
        <c:tickLblPos val="nextTo"/>
        <c:crossAx val="78797568"/>
        <c:crosses val="autoZero"/>
        <c:auto val="1"/>
        <c:lblAlgn val="ctr"/>
        <c:lblOffset val="100"/>
        <c:noMultiLvlLbl val="0"/>
      </c:catAx>
      <c:valAx>
        <c:axId val="78797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434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12</c:v>
                </c:pt>
                <c:pt idx="1">
                  <c:v>11</c:v>
                </c:pt>
                <c:pt idx="2">
                  <c:v>25</c:v>
                </c:pt>
                <c:pt idx="3">
                  <c:v>50</c:v>
                </c:pt>
                <c:pt idx="4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436288"/>
        <c:axId val="78798144"/>
      </c:barChart>
      <c:catAx>
        <c:axId val="7143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798144"/>
        <c:crosses val="autoZero"/>
        <c:auto val="1"/>
        <c:lblAlgn val="ctr"/>
        <c:lblOffset val="100"/>
        <c:noMultiLvlLbl val="0"/>
      </c:catAx>
      <c:valAx>
        <c:axId val="78798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436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6</c:v>
                </c:pt>
                <c:pt idx="1">
                  <c:v>28</c:v>
                </c:pt>
                <c:pt idx="2">
                  <c:v>31</c:v>
                </c:pt>
                <c:pt idx="3">
                  <c:v>52</c:v>
                </c:pt>
                <c:pt idx="4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521728"/>
        <c:axId val="67923328"/>
      </c:barChart>
      <c:catAx>
        <c:axId val="8852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7923328"/>
        <c:crosses val="autoZero"/>
        <c:auto val="1"/>
        <c:lblAlgn val="ctr"/>
        <c:lblOffset val="100"/>
        <c:noMultiLvlLbl val="0"/>
      </c:catAx>
      <c:valAx>
        <c:axId val="67923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521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</c:v>
                </c:pt>
                <c:pt idx="1">
                  <c:v>21</c:v>
                </c:pt>
                <c:pt idx="2">
                  <c:v>32</c:v>
                </c:pt>
                <c:pt idx="3">
                  <c:v>28</c:v>
                </c:pt>
                <c:pt idx="4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519168"/>
        <c:axId val="67925632"/>
      </c:barChart>
      <c:catAx>
        <c:axId val="8851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7925632"/>
        <c:crosses val="autoZero"/>
        <c:auto val="1"/>
        <c:lblAlgn val="ctr"/>
        <c:lblOffset val="100"/>
        <c:noMultiLvlLbl val="0"/>
      </c:catAx>
      <c:valAx>
        <c:axId val="67925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519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16</c:v>
                </c:pt>
                <c:pt idx="1">
                  <c:v>25</c:v>
                </c:pt>
                <c:pt idx="2">
                  <c:v>43</c:v>
                </c:pt>
                <c:pt idx="3">
                  <c:v>35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994240"/>
        <c:axId val="88539136"/>
      </c:barChart>
      <c:catAx>
        <c:axId val="7399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539136"/>
        <c:crosses val="autoZero"/>
        <c:auto val="1"/>
        <c:lblAlgn val="ctr"/>
        <c:lblOffset val="100"/>
        <c:noMultiLvlLbl val="0"/>
      </c:catAx>
      <c:valAx>
        <c:axId val="88539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994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12</c:v>
                </c:pt>
                <c:pt idx="1">
                  <c:v>29</c:v>
                </c:pt>
                <c:pt idx="2">
                  <c:v>48</c:v>
                </c:pt>
                <c:pt idx="3">
                  <c:v>32</c:v>
                </c:pt>
                <c:pt idx="4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995776"/>
        <c:axId val="88541440"/>
      </c:barChart>
      <c:catAx>
        <c:axId val="7399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541440"/>
        <c:crosses val="autoZero"/>
        <c:auto val="1"/>
        <c:lblAlgn val="ctr"/>
        <c:lblOffset val="100"/>
        <c:noMultiLvlLbl val="0"/>
      </c:catAx>
      <c:valAx>
        <c:axId val="88541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995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Sayfa1!$A$2:$A$6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17</c:v>
                </c:pt>
                <c:pt idx="1">
                  <c:v>38</c:v>
                </c:pt>
                <c:pt idx="2">
                  <c:v>54</c:v>
                </c:pt>
                <c:pt idx="3">
                  <c:v>17</c:v>
                </c:pt>
                <c:pt idx="4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821056"/>
        <c:axId val="88543744"/>
      </c:barChart>
      <c:catAx>
        <c:axId val="9182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543744"/>
        <c:crosses val="autoZero"/>
        <c:auto val="1"/>
        <c:lblAlgn val="ctr"/>
        <c:lblOffset val="100"/>
        <c:noMultiLvlLbl val="0"/>
      </c:catAx>
      <c:valAx>
        <c:axId val="88543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821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A0D71C4-2D2F-4196-930E-75365C214548}" type="datetimeFigureOut">
              <a:rPr lang="tr-TR" smtClean="0"/>
              <a:t>15.01.2014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463B21-27CA-4017-B1C8-3268D90CA5BF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-9d7bd4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513"/>
            <a:ext cx="9144000" cy="6435847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8062664" cy="2736304"/>
          </a:xfrm>
        </p:spPr>
        <p:txBody>
          <a:bodyPr>
            <a:normAutofit fontScale="90000"/>
          </a:bodyPr>
          <a:lstStyle/>
          <a:p>
            <a:r>
              <a:rPr lang="tr-TR" sz="9600" b="1" dirty="0" smtClean="0">
                <a:solidFill>
                  <a:schemeClr val="tx1">
                    <a:alpha val="89000"/>
                  </a:schemeClr>
                </a:solidFill>
              </a:rPr>
              <a:t>GRUP GURBET </a:t>
            </a:r>
            <a:endParaRPr lang="tr-TR" sz="9600" b="1" dirty="0">
              <a:solidFill>
                <a:schemeClr val="tx1">
                  <a:alpha val="89000"/>
                </a:schemeClr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627784" y="5978897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/>
              <a:t>        Danışman: Doç. Dr. T. Müge </a:t>
            </a:r>
            <a:r>
              <a:rPr lang="tr-TR" sz="2400" b="1" dirty="0" err="1" smtClean="0"/>
              <a:t>Alvur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9472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anket çalışmasına 54 (%37.8) kız; 89 (%62.2) erkek öğrenci katılmıştır. </a:t>
            </a:r>
          </a:p>
          <a:p>
            <a:r>
              <a:rPr lang="tr-TR" dirty="0" smtClean="0"/>
              <a:t>Yas ortalamaları 21,2</a:t>
            </a:r>
          </a:p>
          <a:p>
            <a:r>
              <a:rPr lang="tr-TR" dirty="0" smtClean="0"/>
              <a:t>Türkçe dil kursu alma sureleri 7,2 ay (Cevap sayısı 121) (0-48ay)</a:t>
            </a:r>
          </a:p>
          <a:p>
            <a:r>
              <a:rPr lang="tr-TR" dirty="0" smtClean="0"/>
              <a:t> Kocaeli Üniversitesi’nde öğretim süreleri ortalama 16 ay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139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/>
          </a:bodyPr>
          <a:lstStyle/>
          <a:p>
            <a:r>
              <a:rPr lang="tr-TR" dirty="0" smtClean="0"/>
              <a:t>ANAVATAN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8175023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302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TÜRKÇE DİL DÜZEYİ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4937720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2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FAKÜLTE DAĞILIMI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452909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74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1-) YABANCI </a:t>
            </a:r>
            <a:r>
              <a:rPr lang="tr-TR" dirty="0"/>
              <a:t>BİR ÜLKEDE YAŞAMAK SİZE NASIL HİSSETİRİYOR?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9717270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72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2-</a:t>
            </a:r>
            <a:r>
              <a:rPr lang="tr-TR" dirty="0" smtClean="0"/>
              <a:t>) KÜLTÜREL FARKLILIK NASIL BİR DURUM?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03440414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765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Autofit/>
          </a:bodyPr>
          <a:lstStyle/>
          <a:p>
            <a:r>
              <a:rPr lang="tr-TR" sz="2000" dirty="0"/>
              <a:t>3-</a:t>
            </a:r>
            <a:r>
              <a:rPr lang="tr-TR" sz="2000" dirty="0" smtClean="0"/>
              <a:t>) YABANCI UYRUKLU OLMANIZIN İNSANLAR İLE İLETİŞİM KURUP İLİŞKİLERİNİZİ İLERLETMENİZ ÜZERİNE ETKİSİ PUANLAYINIZ?</a:t>
            </a:r>
            <a:endParaRPr lang="tr-TR" sz="2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9484735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20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4-</a:t>
            </a:r>
            <a:r>
              <a:rPr lang="tr-TR" sz="2400" dirty="0" smtClean="0"/>
              <a:t>) TÜRKİYE’DE YEMEK KÜLTÜRÜNDEKİ FARKLILIKLAR HAYATINIZI NASIL ETKİLİYOR?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8400903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67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5-</a:t>
            </a:r>
            <a:r>
              <a:rPr lang="tr-TR" sz="2400" dirty="0" smtClean="0"/>
              <a:t>) İLETİŞİM KURARKEN KARŞILAŞTIĞINIZ SORUNLAR DERS BAŞARINIZI NASIL ETKİLİYOR?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6450470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62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000" dirty="0"/>
              <a:t>6-</a:t>
            </a:r>
            <a:r>
              <a:rPr lang="tr-TR" sz="2000" dirty="0" smtClean="0"/>
              <a:t>) TÜRKİYE’DEKİ SOSYAL ETKİNLİKLERİN ÜLKENİZE GÖRE FARKLILIK İÇERMESİ SİZİ ASOSYALLİĞE İTİYOR MU?</a:t>
            </a:r>
            <a:endParaRPr lang="tr-TR" sz="2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8282546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687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Türkiye’de bulunan yabancı öğrenciler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Türkiye’de okuyan yabancı öğrenci </a:t>
            </a:r>
            <a:r>
              <a:rPr lang="tr-TR" dirty="0" smtClean="0"/>
              <a:t>sayısı </a:t>
            </a:r>
            <a:r>
              <a:rPr lang="tr-TR" dirty="0"/>
              <a:t>18 </a:t>
            </a:r>
          </a:p>
          <a:p>
            <a:pPr marL="0" indent="0">
              <a:buNone/>
            </a:pPr>
            <a:r>
              <a:rPr lang="tr-TR" dirty="0"/>
              <a:t>bin </a:t>
            </a:r>
            <a:r>
              <a:rPr lang="tr-TR" dirty="0" smtClean="0"/>
              <a:t>civarındadır.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348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Autofit/>
          </a:bodyPr>
          <a:lstStyle/>
          <a:p>
            <a:r>
              <a:rPr lang="tr-TR" sz="2400" dirty="0"/>
              <a:t>7-</a:t>
            </a:r>
            <a:r>
              <a:rPr lang="tr-TR" sz="2400" dirty="0" smtClean="0"/>
              <a:t>) YENİ ÖĞRENDİĞİNİZ BİR DİL İLE İLETİŞİM KURMANIN ZORLUKLARI SİZİ ASOSYALLEŞTİRİYOR MU?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446047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2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Autofit/>
          </a:bodyPr>
          <a:lstStyle/>
          <a:p>
            <a:r>
              <a:rPr lang="tr-TR" sz="2000" dirty="0"/>
              <a:t>8-</a:t>
            </a:r>
            <a:r>
              <a:rPr lang="tr-TR" sz="2000" dirty="0" smtClean="0"/>
              <a:t>) GELDİĞİNİZ ÜLKEYE GÖRE (VARSA) İNSANLARIN GİYİNİŞ TARZINDAKİ FARKLILILARI NE BOYUTTA ANORMAL KARŞILIYORSUNUZ </a:t>
            </a:r>
            <a:endParaRPr lang="tr-TR" sz="2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5296951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535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9-</a:t>
            </a:r>
            <a:r>
              <a:rPr lang="tr-TR" sz="2400" dirty="0" smtClean="0"/>
              <a:t>) BU GİYİNİŞ TARZINDAKİ FARKLILIKLAR SİZİN DUYGU DURUMUNUZDA NASIL BİR ETKİ YARATIYOR?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8669587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965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Autofit/>
          </a:bodyPr>
          <a:lstStyle/>
          <a:p>
            <a:r>
              <a:rPr lang="tr-TR" sz="2000" dirty="0"/>
              <a:t>10-</a:t>
            </a:r>
            <a:r>
              <a:rPr lang="tr-TR" sz="2000" dirty="0" smtClean="0"/>
              <a:t>) ÜLKENİZDE ÇOĞUNLUĞUN GİYİNMESİNİ NORMAL KARŞILADIĞI KIYAFETLERLE SOSYAL HAYATA KARIŞTIĞINIZDA ÇEVRENİZDEKİLERİN TEPKİSİ NE OLUYOR?</a:t>
            </a:r>
            <a:endParaRPr lang="tr-TR" sz="2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8215063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214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Autofit/>
          </a:bodyPr>
          <a:lstStyle/>
          <a:p>
            <a:r>
              <a:rPr lang="tr-TR" sz="2000" dirty="0"/>
              <a:t>11-</a:t>
            </a:r>
            <a:r>
              <a:rPr lang="tr-TR" sz="2000" dirty="0" smtClean="0"/>
              <a:t>) EĞİTİM ÖĞRETİM HAYATINIZI DEVAM ETTİRMEK AMACIYLA YAPTIĞINIZ ÜLKE SEÇİMİNİN TÜRKİYE OLMASI SİZİ NE KADAR MEMNUN ETTİ?</a:t>
            </a:r>
            <a:endParaRPr lang="tr-TR" sz="2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5127251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96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Autofit/>
          </a:bodyPr>
          <a:lstStyle/>
          <a:p>
            <a:r>
              <a:rPr lang="tr-TR" sz="2400" dirty="0"/>
              <a:t>12-</a:t>
            </a:r>
            <a:r>
              <a:rPr lang="tr-TR" sz="2400" dirty="0" smtClean="0"/>
              <a:t>) KOCAELİ ÜNİVERSİTESİ’Nİ SEÇTİĞİNİZ İÇİN MEMNUN MUSUNUZ?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8658560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621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13-</a:t>
            </a:r>
            <a:r>
              <a:rPr lang="tr-TR" sz="2800" dirty="0" smtClean="0"/>
              <a:t>) KALDIĞINIZ YERDE YABANCI OLMANIZ SİZİ NASIL ETKİLİYOR?</a:t>
            </a:r>
            <a:endParaRPr lang="tr-TR" sz="28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3449884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588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14-</a:t>
            </a:r>
            <a:r>
              <a:rPr lang="tr-TR" sz="2400" dirty="0" smtClean="0"/>
              <a:t>) EĞİTİM SİSTEMİNİN FARKLILIĞININ SİZİ NASIL ETKİLEDİĞİNİ DÜŞÜNÜYOSUNUZ?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4582056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84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Autofit/>
          </a:bodyPr>
          <a:lstStyle/>
          <a:p>
            <a:r>
              <a:rPr lang="tr-TR" sz="2000" dirty="0"/>
              <a:t>15-</a:t>
            </a:r>
            <a:r>
              <a:rPr lang="tr-TR" sz="2000" dirty="0" smtClean="0"/>
              <a:t>) ÜLKENİZDE ÜNİVERSİTE ÖNCESİ GÖRDÜĞÜNÜZ EĞİTİM ÖĞRETİMİN TÜRKİYE’DEKİNDEN FARKLI OLMASI DERSLERİNİZİ NASIL ETKİLİYOR?</a:t>
            </a:r>
            <a:endParaRPr lang="tr-TR" sz="2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4906447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831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000" dirty="0"/>
              <a:t>16-</a:t>
            </a:r>
            <a:r>
              <a:rPr lang="tr-TR" sz="2000" dirty="0" smtClean="0"/>
              <a:t>) İNSANLAR YABANCI OLDUĞUNUZU ÖĞRENDİĞİNDE GÖSTERDİKLERİ TEPKİLERİ PUANLAYINIZ</a:t>
            </a:r>
            <a:endParaRPr lang="tr-TR" sz="2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605680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60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Kocaeli Üniversitesi Yabancı Öğrenci </a:t>
            </a:r>
            <a:r>
              <a:rPr lang="tr-TR" dirty="0"/>
              <a:t>S</a:t>
            </a:r>
            <a:r>
              <a:rPr lang="tr-TR" dirty="0" smtClean="0"/>
              <a:t>ayısı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Kocaeli’de</a:t>
            </a:r>
            <a:r>
              <a:rPr lang="tr-TR" dirty="0" smtClean="0"/>
              <a:t> 2013-2014 öğretim yılında 213’ü yeni kayıt olmak üzere - 87 farklı ülkeden - toplam 1018 yabancı öğrenci bulunmaktadır. </a:t>
            </a:r>
          </a:p>
          <a:p>
            <a:r>
              <a:rPr lang="tr-TR" dirty="0" smtClean="0"/>
              <a:t>Geçtiğimiz </a:t>
            </a:r>
            <a:r>
              <a:rPr lang="tr-TR" dirty="0"/>
              <a:t>sene </a:t>
            </a:r>
            <a:r>
              <a:rPr lang="tr-TR" dirty="0" smtClean="0"/>
              <a:t>27 kişi </a:t>
            </a:r>
            <a:r>
              <a:rPr lang="tr-TR" dirty="0"/>
              <a:t>mezun </a:t>
            </a:r>
            <a:r>
              <a:rPr lang="tr-TR" dirty="0" smtClean="0"/>
              <a:t>olmuştur.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74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17-</a:t>
            </a:r>
            <a:r>
              <a:rPr lang="tr-TR" sz="2400" dirty="0" smtClean="0"/>
              <a:t>) DİL KURSLARINDAKİ EĞİTİMİ PUANLAYINIZ 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81113174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24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tr-TR" sz="2000" dirty="0"/>
              <a:t>18-</a:t>
            </a:r>
            <a:r>
              <a:rPr lang="tr-TR" sz="2000" dirty="0" smtClean="0"/>
              <a:t>) ÜNİVERSİTEYE KAYIT, ÖĞRENCİ KİMLİĞİ ALMA, BARINMA YERİ BULMA GİBİ İŞLEMLERİN HIZINI PUANLAYINIZ</a:t>
            </a:r>
            <a:endParaRPr lang="tr-TR" sz="2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7708570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793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000" dirty="0"/>
              <a:t>19-</a:t>
            </a:r>
            <a:r>
              <a:rPr lang="tr-TR" sz="2000" dirty="0" smtClean="0"/>
              <a:t>) NÜFUS CÜZDANINIZ OLMADIĞI İÇİN RESMÎ İŞLEMLERDEKİ AKSAMALAR GERÇEKTEN SİZİ NASIL ETKİLİYOR?</a:t>
            </a:r>
            <a:endParaRPr lang="tr-TR" sz="2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6732339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097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20-</a:t>
            </a:r>
            <a:r>
              <a:rPr lang="tr-TR" sz="2400" dirty="0" smtClean="0"/>
              <a:t>) VARSA TÜRKÇE’Yİ KULLANIRKEN ÇEKTİĞİNİZ SIKINTINIZ SOSYAL HAYATTA SUİSTİMAL EDİLDİ Mİ?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3346072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272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21</a:t>
            </a:r>
            <a:r>
              <a:rPr lang="tr-TR" sz="2400" dirty="0"/>
              <a:t>-</a:t>
            </a:r>
            <a:r>
              <a:rPr lang="tr-TR" sz="2400" dirty="0" smtClean="0"/>
              <a:t>) YABANCI OLDUĞUNUZDAN DOLAYI ANLIŞVERİŞTE KANDIRILDIĞINIZ OLDU MU?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3423864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7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22-</a:t>
            </a:r>
            <a:r>
              <a:rPr lang="tr-TR" sz="2400" dirty="0" smtClean="0"/>
              <a:t>) ANKET SORULARINI ANLAMAKTA ZORLUK ÇEKTİNİZ Mİ?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2106353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65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AİLENİZLE NE SIKLIKLA GÖRÜŞÜYORSUNUZ?</a:t>
            </a:r>
            <a:endParaRPr lang="tr-TR" sz="28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9477981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316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BENZERLİKLER FARKLILIKLAR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‘‘Yemek yerken kalan yemeği başkalarına verip bitirtmeye çalışmak.’’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‘‘El </a:t>
            </a:r>
            <a:r>
              <a:rPr lang="tr-TR" dirty="0"/>
              <a:t>öpme bizde yok. Düğün dansları garip geliyor bana. Daha doğrusu erkeklerin göbek atması</a:t>
            </a:r>
            <a:r>
              <a:rPr lang="tr-TR" dirty="0" smtClean="0"/>
              <a:t>.’’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‘Türklerin anne babasına sen demesi biraz ilginç geliyor, bizde sen demek ayıptır’’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706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BENZERLİKLER FARKLILIKLAR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‘‘Burası </a:t>
            </a:r>
            <a:r>
              <a:rPr lang="tr-TR" dirty="0"/>
              <a:t>daha özgür. Özgür hissediyor insan burada. Ben </a:t>
            </a:r>
            <a:r>
              <a:rPr lang="tr-TR" dirty="0" smtClean="0"/>
              <a:t>seviyorum </a:t>
            </a:r>
            <a:r>
              <a:rPr lang="tr-TR" dirty="0"/>
              <a:t>burayı.’’</a:t>
            </a:r>
          </a:p>
          <a:p>
            <a:pPr marL="0" indent="0">
              <a:buNone/>
            </a:pPr>
            <a:r>
              <a:rPr lang="tr-TR" dirty="0" smtClean="0"/>
              <a:t>‘‘Çiğ </a:t>
            </a:r>
            <a:r>
              <a:rPr lang="tr-TR" dirty="0"/>
              <a:t>köfte çok hoşuma gitti, baklava da güzel’’ </a:t>
            </a:r>
          </a:p>
          <a:p>
            <a:pPr marL="0" indent="0">
              <a:buNone/>
            </a:pPr>
            <a:r>
              <a:rPr lang="tr-TR" dirty="0" smtClean="0"/>
              <a:t>‘‘Kapalı </a:t>
            </a:r>
            <a:r>
              <a:rPr lang="tr-TR" dirty="0"/>
              <a:t>kadınların sigara içmesi. Din ile ilgili uygulamalar.’’</a:t>
            </a:r>
          </a:p>
          <a:p>
            <a:pPr marL="0" indent="0">
              <a:buNone/>
            </a:pPr>
            <a:r>
              <a:rPr lang="tr-TR" dirty="0" smtClean="0"/>
              <a:t>‘‘Kar </a:t>
            </a:r>
            <a:r>
              <a:rPr lang="tr-TR" dirty="0"/>
              <a:t>yağması’’</a:t>
            </a:r>
          </a:p>
          <a:p>
            <a:pPr marL="0" indent="0">
              <a:buNone/>
            </a:pPr>
            <a:r>
              <a:rPr lang="tr-TR" dirty="0" smtClean="0"/>
              <a:t>‘‘Merkezde </a:t>
            </a:r>
            <a:r>
              <a:rPr lang="tr-TR" dirty="0"/>
              <a:t>herkes bana bakıyor ne oldu bilmiyor, bence Türk insanları Afrikalıları bilmiyor o zaman biz kötü bir şey hissediyoruz.’’</a:t>
            </a:r>
          </a:p>
          <a:p>
            <a:pPr marL="0" indent="0">
              <a:buNone/>
            </a:pPr>
            <a:r>
              <a:rPr lang="tr-TR" dirty="0" smtClean="0"/>
              <a:t>‘‘Müzik </a:t>
            </a:r>
            <a:r>
              <a:rPr lang="tr-TR" dirty="0"/>
              <a:t>farklı’’</a:t>
            </a:r>
          </a:p>
          <a:p>
            <a:pPr marL="0" indent="0">
              <a:buNone/>
            </a:pPr>
            <a:r>
              <a:rPr lang="tr-TR" dirty="0" smtClean="0"/>
              <a:t>‘‘Saygısızlık </a:t>
            </a:r>
            <a:r>
              <a:rPr lang="tr-TR" dirty="0"/>
              <a:t>çok’’</a:t>
            </a:r>
          </a:p>
          <a:p>
            <a:pPr marL="0" indent="0">
              <a:buNone/>
            </a:pPr>
            <a:r>
              <a:rPr lang="tr-TR" dirty="0" smtClean="0"/>
              <a:t>‘‘Yemekler lezzetli, arkadaşlarım cana yakın’’</a:t>
            </a:r>
          </a:p>
          <a:p>
            <a:pPr marL="0" indent="0" algn="just">
              <a:buNone/>
            </a:pPr>
            <a:r>
              <a:rPr lang="tr-TR" dirty="0" smtClean="0"/>
              <a:t>‘‘Çok fazla kültür çeşitliliği var</a:t>
            </a:r>
            <a:r>
              <a:rPr lang="tr-TR" dirty="0" smtClean="0"/>
              <a:t>.’’ </a:t>
            </a:r>
            <a:r>
              <a:rPr lang="tr-TR" sz="2300" b="1" dirty="0">
                <a:solidFill>
                  <a:srgbClr val="C00000"/>
                </a:solidFill>
              </a:rPr>
              <a:t>Dinlediğiniz için teşekkür ederiz </a:t>
            </a:r>
            <a:r>
              <a:rPr lang="tr-TR" sz="2300" b="1" dirty="0" smtClean="0">
                <a:solidFill>
                  <a:srgbClr val="C00000"/>
                </a:solidFill>
              </a:rPr>
              <a:t>(:</a:t>
            </a:r>
          </a:p>
          <a:p>
            <a:pPr marL="0" indent="0">
              <a:buNone/>
            </a:pPr>
            <a:endParaRPr lang="tr-TR" sz="21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sz="2100" b="1" dirty="0" err="1" smtClean="0">
                <a:solidFill>
                  <a:srgbClr val="C00000"/>
                </a:solidFill>
              </a:rPr>
              <a:t>Amina</a:t>
            </a:r>
            <a:r>
              <a:rPr lang="tr-TR" sz="2100" b="1" dirty="0" smtClean="0">
                <a:solidFill>
                  <a:srgbClr val="C00000"/>
                </a:solidFill>
              </a:rPr>
              <a:t> </a:t>
            </a:r>
            <a:r>
              <a:rPr lang="tr-TR" sz="2100" b="1" dirty="0" err="1">
                <a:solidFill>
                  <a:srgbClr val="C00000"/>
                </a:solidFill>
              </a:rPr>
              <a:t>Majetić</a:t>
            </a:r>
            <a:r>
              <a:rPr lang="tr-TR" sz="2100" b="1" dirty="0">
                <a:solidFill>
                  <a:srgbClr val="C00000"/>
                </a:solidFill>
              </a:rPr>
              <a:t> • Kürşat S. Yazıcı • Barış </a:t>
            </a:r>
            <a:r>
              <a:rPr lang="tr-TR" sz="2100" b="1" dirty="0" err="1">
                <a:solidFill>
                  <a:srgbClr val="C00000"/>
                </a:solidFill>
              </a:rPr>
              <a:t>Kocaahmet</a:t>
            </a:r>
            <a:r>
              <a:rPr lang="tr-TR" sz="2100" b="1" dirty="0">
                <a:solidFill>
                  <a:srgbClr val="C00000"/>
                </a:solidFill>
              </a:rPr>
              <a:t> • Safiye </a:t>
            </a:r>
            <a:r>
              <a:rPr lang="tr-TR" sz="2100" b="1" dirty="0" err="1">
                <a:solidFill>
                  <a:srgbClr val="C00000"/>
                </a:solidFill>
              </a:rPr>
              <a:t>Mollachasan</a:t>
            </a:r>
            <a:r>
              <a:rPr lang="tr-TR" sz="2100" b="1" dirty="0">
                <a:solidFill>
                  <a:srgbClr val="C00000"/>
                </a:solidFill>
              </a:rPr>
              <a:t> • Eva </a:t>
            </a:r>
            <a:endParaRPr lang="tr-TR" sz="21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sz="2100" b="1" dirty="0" err="1" smtClean="0">
                <a:solidFill>
                  <a:srgbClr val="C00000"/>
                </a:solidFill>
              </a:rPr>
              <a:t>Aminata</a:t>
            </a:r>
            <a:r>
              <a:rPr lang="tr-TR" sz="2100" b="1" dirty="0" smtClean="0">
                <a:solidFill>
                  <a:srgbClr val="C00000"/>
                </a:solidFill>
              </a:rPr>
              <a:t> </a:t>
            </a:r>
            <a:r>
              <a:rPr lang="tr-TR" sz="2100" b="1" dirty="0" err="1">
                <a:solidFill>
                  <a:srgbClr val="C00000"/>
                </a:solidFill>
              </a:rPr>
              <a:t>Jau</a:t>
            </a:r>
            <a:r>
              <a:rPr lang="tr-TR" sz="2100" b="1" dirty="0">
                <a:solidFill>
                  <a:srgbClr val="C00000"/>
                </a:solidFill>
              </a:rPr>
              <a:t> • Rıdvan Akman • Şemsettin </a:t>
            </a:r>
            <a:r>
              <a:rPr lang="tr-TR" sz="2100" b="1" dirty="0" err="1">
                <a:solidFill>
                  <a:srgbClr val="C00000"/>
                </a:solidFill>
              </a:rPr>
              <a:t>Ekingen</a:t>
            </a:r>
            <a:r>
              <a:rPr lang="tr-TR" sz="2100" b="1" dirty="0">
                <a:solidFill>
                  <a:srgbClr val="C00000"/>
                </a:solidFill>
              </a:rPr>
              <a:t> • </a:t>
            </a:r>
            <a:r>
              <a:rPr lang="tr-TR" sz="2100" b="1" dirty="0" err="1">
                <a:solidFill>
                  <a:srgbClr val="C00000"/>
                </a:solidFill>
              </a:rPr>
              <a:t>Mahmoud</a:t>
            </a:r>
            <a:r>
              <a:rPr lang="tr-TR" sz="2100" b="1" dirty="0">
                <a:solidFill>
                  <a:srgbClr val="C00000"/>
                </a:solidFill>
              </a:rPr>
              <a:t> </a:t>
            </a:r>
            <a:r>
              <a:rPr lang="tr-TR" sz="2100" b="1" dirty="0" err="1">
                <a:solidFill>
                  <a:srgbClr val="C00000"/>
                </a:solidFill>
              </a:rPr>
              <a:t>Halloush</a:t>
            </a:r>
            <a:r>
              <a:rPr lang="tr-TR" sz="2100" b="1" dirty="0">
                <a:solidFill>
                  <a:srgbClr val="C00000"/>
                </a:solidFill>
              </a:rPr>
              <a:t> • </a:t>
            </a:r>
            <a:endParaRPr lang="tr-TR" sz="21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sz="2100" b="1" dirty="0" err="1" smtClean="0">
                <a:solidFill>
                  <a:srgbClr val="C00000"/>
                </a:solidFill>
              </a:rPr>
              <a:t>Abdulrahim</a:t>
            </a:r>
            <a:r>
              <a:rPr lang="tr-TR" sz="2100" b="1" dirty="0" smtClean="0">
                <a:solidFill>
                  <a:srgbClr val="C00000"/>
                </a:solidFill>
              </a:rPr>
              <a:t> </a:t>
            </a:r>
            <a:r>
              <a:rPr lang="tr-TR" sz="2100" b="1" dirty="0" err="1">
                <a:solidFill>
                  <a:srgbClr val="C00000"/>
                </a:solidFill>
              </a:rPr>
              <a:t>Mohmed</a:t>
            </a:r>
            <a:r>
              <a:rPr lang="tr-TR" sz="2100" b="1" dirty="0">
                <a:solidFill>
                  <a:srgbClr val="C00000"/>
                </a:solidFill>
              </a:rPr>
              <a:t> • </a:t>
            </a:r>
            <a:r>
              <a:rPr lang="tr-TR" sz="2100" b="1" dirty="0" err="1" smtClean="0">
                <a:solidFill>
                  <a:srgbClr val="C00000"/>
                </a:solidFill>
              </a:rPr>
              <a:t>Odilshoh</a:t>
            </a:r>
            <a:r>
              <a:rPr lang="tr-TR" sz="2100" b="1" dirty="0" smtClean="0">
                <a:solidFill>
                  <a:srgbClr val="C00000"/>
                </a:solidFill>
              </a:rPr>
              <a:t> </a:t>
            </a:r>
            <a:r>
              <a:rPr lang="tr-TR" sz="2100" b="1" dirty="0" err="1" smtClean="0">
                <a:solidFill>
                  <a:srgbClr val="C00000"/>
                </a:solidFill>
              </a:rPr>
              <a:t>Dehkanov</a:t>
            </a:r>
            <a:r>
              <a:rPr lang="tr-TR" sz="2100" b="1" dirty="0" smtClean="0">
                <a:solidFill>
                  <a:srgbClr val="C00000"/>
                </a:solidFill>
              </a:rPr>
              <a:t> • </a:t>
            </a:r>
            <a:r>
              <a:rPr lang="tr-TR" sz="2100" b="1" dirty="0" err="1" smtClean="0">
                <a:solidFill>
                  <a:srgbClr val="C00000"/>
                </a:solidFill>
              </a:rPr>
              <a:t>Taja</a:t>
            </a:r>
            <a:r>
              <a:rPr lang="tr-TR" sz="2100" b="1" dirty="0" smtClean="0">
                <a:solidFill>
                  <a:srgbClr val="C00000"/>
                </a:solidFill>
              </a:rPr>
              <a:t> </a:t>
            </a:r>
            <a:r>
              <a:rPr lang="tr-TR" sz="2100" b="1" dirty="0" err="1" smtClean="0">
                <a:solidFill>
                  <a:srgbClr val="C00000"/>
                </a:solidFill>
              </a:rPr>
              <a:t>Osmaan</a:t>
            </a:r>
            <a:r>
              <a:rPr lang="tr-TR" sz="2100" b="1" dirty="0" smtClean="0">
                <a:solidFill>
                  <a:srgbClr val="C00000"/>
                </a:solidFill>
              </a:rPr>
              <a:t> Adan</a:t>
            </a:r>
            <a:endParaRPr lang="tr-TR" sz="21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649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Kocaeli Üniversitesi’nde 2013-2014 öğretim yılında öğrenim gören yabancı öğrencilerin yaşadıkları sorunlar olup olmadığını tespit etmek.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090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2013-2014 öğretim yılında Kocaeli Üniversitesi’nde bulunan 1018 yabancı öğrencinin tamamına ulaşmak hedeflendi </a:t>
            </a:r>
          </a:p>
          <a:p>
            <a:r>
              <a:rPr lang="tr-TR" dirty="0" smtClean="0"/>
              <a:t>Grup Gurbet Öğrencileri tarafından hazırlanan 3’ü açık uçlu 25 soruluk anket üniversitemizde doldurtulmuştur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5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 - Anket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Grup Gurbet içinde yer alan yabancı öğrencilerin deneyimlerinden arkadaşlarının karşılaşabilecekleri olası sorunlar ve zorluklar tespit edildi</a:t>
            </a:r>
          </a:p>
          <a:p>
            <a:r>
              <a:rPr lang="tr-TR" dirty="0" smtClean="0"/>
              <a:t>Bunlar soru haline </a:t>
            </a:r>
            <a:r>
              <a:rPr lang="tr-TR" dirty="0"/>
              <a:t>ç</a:t>
            </a:r>
            <a:r>
              <a:rPr lang="tr-TR" dirty="0" smtClean="0"/>
              <a:t>evrildi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343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 -Anket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Hazırlanan pilot anket 20 öğrenciye verilerek soruların anlaşılır olup olmadığı ve önerileri sorgulandı </a:t>
            </a:r>
          </a:p>
          <a:p>
            <a:r>
              <a:rPr lang="tr-TR" dirty="0" smtClean="0"/>
              <a:t>Bu ön test sonrasında anket yeniden düzenlenerek uygulandı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505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Dağıtılan toplam 180 anketten 143’ü (%79,4) dönmüştür. </a:t>
            </a:r>
          </a:p>
          <a:p>
            <a:r>
              <a:rPr lang="tr-TR" dirty="0" smtClean="0"/>
              <a:t>Anketlerden elde edilen veriler Grup Gurbet öğrencileri tarafından excel programına girilmiştir.</a:t>
            </a:r>
          </a:p>
          <a:p>
            <a:r>
              <a:rPr lang="tr-TR" dirty="0"/>
              <a:t>Veriler excel ortamında yüzde ifadelere </a:t>
            </a:r>
            <a:r>
              <a:rPr lang="tr-TR" dirty="0" smtClean="0"/>
              <a:t>dönüştürüldü.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237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05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353</TotalTime>
  <Words>676</Words>
  <Application>Microsoft Office PowerPoint</Application>
  <PresentationFormat>Ekran Gösterisi (4:3)</PresentationFormat>
  <Paragraphs>76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Kent</vt:lpstr>
      <vt:lpstr>GRUP GURBET </vt:lpstr>
      <vt:lpstr>Türkiye’de bulunan yabancı öğrenciler</vt:lpstr>
      <vt:lpstr>Kocaeli Üniversitesi Yabancı Öğrenci Sayısı</vt:lpstr>
      <vt:lpstr>AMAÇ</vt:lpstr>
      <vt:lpstr>YÖNTEM</vt:lpstr>
      <vt:lpstr>Yöntem - Anket</vt:lpstr>
      <vt:lpstr>Yöntem -Anket</vt:lpstr>
      <vt:lpstr>Yöntem </vt:lpstr>
      <vt:lpstr>BULGULAR</vt:lpstr>
      <vt:lpstr>PowerPoint Sunusu</vt:lpstr>
      <vt:lpstr>ANAVATAN</vt:lpstr>
      <vt:lpstr>TÜRKÇE DİL DÜZEYİ </vt:lpstr>
      <vt:lpstr>FAKÜLTE DAĞILIMI</vt:lpstr>
      <vt:lpstr>1-) YABANCI BİR ÜLKEDE YAŞAMAK SİZE NASIL HİSSETİRİYOR?</vt:lpstr>
      <vt:lpstr>2-) KÜLTÜREL FARKLILIK NASIL BİR DURUM?</vt:lpstr>
      <vt:lpstr>3-) YABANCI UYRUKLU OLMANIZIN İNSANLAR İLE İLETİŞİM KURUP İLİŞKİLERİNİZİ İLERLETMENİZ ÜZERİNE ETKİSİ PUANLAYINIZ?</vt:lpstr>
      <vt:lpstr>4-) TÜRKİYE’DE YEMEK KÜLTÜRÜNDEKİ FARKLILIKLAR HAYATINIZI NASIL ETKİLİYOR?</vt:lpstr>
      <vt:lpstr>5-) İLETİŞİM KURARKEN KARŞILAŞTIĞINIZ SORUNLAR DERS BAŞARINIZI NASIL ETKİLİYOR?</vt:lpstr>
      <vt:lpstr>6-) TÜRKİYE’DEKİ SOSYAL ETKİNLİKLERİN ÜLKENİZE GÖRE FARKLILIK İÇERMESİ SİZİ ASOSYALLİĞE İTİYOR MU?</vt:lpstr>
      <vt:lpstr>7-) YENİ ÖĞRENDİĞİNİZ BİR DİL İLE İLETİŞİM KURMANIN ZORLUKLARI SİZİ ASOSYALLEŞTİRİYOR MU?</vt:lpstr>
      <vt:lpstr>8-) GELDİĞİNİZ ÜLKEYE GÖRE (VARSA) İNSANLARIN GİYİNİŞ TARZINDAKİ FARKLILILARI NE BOYUTTA ANORMAL KARŞILIYORSUNUZ </vt:lpstr>
      <vt:lpstr>9-) BU GİYİNİŞ TARZINDAKİ FARKLILIKLAR SİZİN DUYGU DURUMUNUZDA NASIL BİR ETKİ YARATIYOR?</vt:lpstr>
      <vt:lpstr>10-) ÜLKENİZDE ÇOĞUNLUĞUN GİYİNMESİNİ NORMAL KARŞILADIĞI KIYAFETLERLE SOSYAL HAYATA KARIŞTIĞINIZDA ÇEVRENİZDEKİLERİN TEPKİSİ NE OLUYOR?</vt:lpstr>
      <vt:lpstr>11-) EĞİTİM ÖĞRETİM HAYATINIZI DEVAM ETTİRMEK AMACIYLA YAPTIĞINIZ ÜLKE SEÇİMİNİN TÜRKİYE OLMASI SİZİ NE KADAR MEMNUN ETTİ?</vt:lpstr>
      <vt:lpstr>12-) KOCAELİ ÜNİVERSİTESİ’Nİ SEÇTİĞİNİZ İÇİN MEMNUN MUSUNUZ?</vt:lpstr>
      <vt:lpstr>13-) KALDIĞINIZ YERDE YABANCI OLMANIZ SİZİ NASIL ETKİLİYOR?</vt:lpstr>
      <vt:lpstr>14-) EĞİTİM SİSTEMİNİN FARKLILIĞININ SİZİ NASIL ETKİLEDİĞİNİ DÜŞÜNÜYOSUNUZ?</vt:lpstr>
      <vt:lpstr>15-) ÜLKENİZDE ÜNİVERSİTE ÖNCESİ GÖRDÜĞÜNÜZ EĞİTİM ÖĞRETİMİN TÜRKİYE’DEKİNDEN FARKLI OLMASI DERSLERİNİZİ NASIL ETKİLİYOR?</vt:lpstr>
      <vt:lpstr>16-) İNSANLAR YABANCI OLDUĞUNUZU ÖĞRENDİĞİNDE GÖSTERDİKLERİ TEPKİLERİ PUANLAYINIZ</vt:lpstr>
      <vt:lpstr>17-) DİL KURSLARINDAKİ EĞİTİMİ PUANLAYINIZ </vt:lpstr>
      <vt:lpstr>18-) ÜNİVERSİTEYE KAYIT, ÖĞRENCİ KİMLİĞİ ALMA, BARINMA YERİ BULMA GİBİ İŞLEMLERİN HIZINI PUANLAYINIZ</vt:lpstr>
      <vt:lpstr>19-) NÜFUS CÜZDANINIZ OLMADIĞI İÇİN RESMÎ İŞLEMLERDEKİ AKSAMALAR GERÇEKTEN SİZİ NASIL ETKİLİYOR?</vt:lpstr>
      <vt:lpstr>20-) VARSA TÜRKÇE’Yİ KULLANIRKEN ÇEKTİĞİNİZ SIKINTINIZ SOSYAL HAYATTA SUİSTİMAL EDİLDİ Mİ?</vt:lpstr>
      <vt:lpstr>21-) YABANCI OLDUĞUNUZDAN DOLAYI ANLIŞVERİŞTE KANDIRILDIĞINIZ OLDU MU?</vt:lpstr>
      <vt:lpstr>22-) ANKET SORULARINI ANLAMAKTA ZORLUK ÇEKTİNİZ Mİ?</vt:lpstr>
      <vt:lpstr>AİLENİZLE NE SIKLIKLA GÖRÜŞÜYORSUNUZ?</vt:lpstr>
      <vt:lpstr>BENZERLİKLER FARKLILIKLAR</vt:lpstr>
      <vt:lpstr>BENZERLİKLER FARKLILIKLAR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BARIS</dc:creator>
  <cp:lastModifiedBy>BARIS</cp:lastModifiedBy>
  <cp:revision>38</cp:revision>
  <dcterms:created xsi:type="dcterms:W3CDTF">2014-01-09T11:44:53Z</dcterms:created>
  <dcterms:modified xsi:type="dcterms:W3CDTF">2014-01-15T11:00:48Z</dcterms:modified>
</cp:coreProperties>
</file>