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3"/>
  </p:handoutMasterIdLst>
  <p:sldIdLst>
    <p:sldId id="256" r:id="rId2"/>
  </p:sldIdLst>
  <p:sldSz cx="32918400" cy="43891200"/>
  <p:notesSz cx="7010400" cy="9271000"/>
  <p:defaultTextStyle>
    <a:defPPr>
      <a:defRPr lang="en-US"/>
    </a:defPPr>
    <a:lvl1pPr marL="0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1pPr>
    <a:lvl2pPr marL="2351288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2pPr>
    <a:lvl3pPr marL="4702576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3pPr>
    <a:lvl4pPr marL="7053864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4pPr>
    <a:lvl5pPr marL="9405153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5pPr>
    <a:lvl6pPr marL="11756441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6pPr>
    <a:lvl7pPr marL="14107729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7pPr>
    <a:lvl8pPr marL="16459017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8pPr>
    <a:lvl9pPr marL="18810305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E143"/>
    <a:srgbClr val="E7E9A1"/>
    <a:srgbClr val="6B633D"/>
    <a:srgbClr val="CDF47E"/>
    <a:srgbClr val="FFFFFF"/>
    <a:srgbClr val="94B456"/>
    <a:srgbClr val="9CBC5B"/>
    <a:srgbClr val="8EAD51"/>
    <a:srgbClr val="8AD0FA"/>
    <a:srgbClr val="0B5B8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-264" y="1158"/>
      </p:cViewPr>
      <p:guideLst>
        <p:guide orient="horz" pos="13824"/>
        <p:guide pos="10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7EBFE8E6-652F-4224-AFF0-0DD7E80E25A4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41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05841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C8B37872-9306-4F0C-B0A4-F3B6BD93B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97690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413510" y="745067"/>
            <a:ext cx="30091380" cy="3751298"/>
          </a:xfrm>
        </p:spPr>
        <p:txBody>
          <a:bodyPr/>
          <a:lstStyle>
            <a:lvl1pPr marL="0" indent="0">
              <a:buNone/>
              <a:defRPr sz="9600"/>
            </a:lvl1pPr>
          </a:lstStyle>
          <a:p>
            <a:pPr algn="ctr"/>
            <a:r>
              <a:rPr lang="en-US" sz="8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This is a Scientific Poster Template created by </a:t>
            </a:r>
            <a:r>
              <a:rPr lang="en-US" sz="8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Graphicsland</a:t>
            </a:r>
            <a:r>
              <a:rPr lang="en-US" sz="8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&amp; MakeSigns.com </a:t>
            </a:r>
            <a:br>
              <a:rPr lang="en-US" sz="8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en-US" sz="8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Your poster title would go on these lines. </a:t>
            </a:r>
            <a:endParaRPr lang="en-US" sz="8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19600" y="5085975"/>
            <a:ext cx="24079200" cy="2641600"/>
          </a:xfrm>
        </p:spPr>
        <p:txBody>
          <a:bodyPr/>
          <a:lstStyle>
            <a:lvl1pPr marL="0" indent="0">
              <a:buNone/>
              <a:defRPr sz="9600"/>
            </a:lvl1pPr>
          </a:lstStyle>
          <a:p>
            <a:pPr algn="ctr"/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Author Name, RN</a:t>
            </a:r>
            <a:r>
              <a:rPr lang="en-US" sz="4400" baseline="30000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1</a:t>
            </a: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; Author Name, Ph.D</a:t>
            </a:r>
            <a:r>
              <a:rPr lang="en-US" sz="4400" baseline="30000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2</a:t>
            </a: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, Author Name, RN</a:t>
            </a:r>
            <a:r>
              <a:rPr lang="en-US" sz="4400" baseline="30000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2,3</a:t>
            </a: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; Author Name, Ph.D</a:t>
            </a:r>
            <a:r>
              <a:rPr lang="en-US" sz="4400" baseline="30000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1,4</a:t>
            </a: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 </a:t>
            </a:r>
            <a:br>
              <a:rPr lang="en-US" sz="4400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</a:br>
            <a:r>
              <a:rPr lang="en-US" sz="4400" baseline="30000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1</a:t>
            </a: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Name of University, City, State; </a:t>
            </a:r>
            <a:r>
              <a:rPr lang="en-US" sz="4400" baseline="30000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2</a:t>
            </a: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Name of University, City, State; </a:t>
            </a:r>
            <a:r>
              <a:rPr lang="en-US" sz="4400" baseline="30000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3</a:t>
            </a: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Name of University, City, State; </a:t>
            </a:r>
            <a:r>
              <a:rPr lang="en-US" sz="4400" baseline="30000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4</a:t>
            </a: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Name of University, City, State; </a:t>
            </a:r>
            <a:endParaRPr lang="en-US" sz="44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0590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B361-6A18-4EC7-A097-E7C68BF8878D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1A1B-B685-4D72-9EB1-C83450823F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5479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919311" y="12659362"/>
            <a:ext cx="26660477" cy="269636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26463" y="12659362"/>
            <a:ext cx="79444213" cy="269636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B361-6A18-4EC7-A097-E7C68BF8878D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1A1B-B685-4D72-9EB1-C83450823F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3478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B361-6A18-4EC7-A097-E7C68BF8878D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1A1B-B685-4D72-9EB1-C83450823F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6003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7" y="28204170"/>
            <a:ext cx="27980640" cy="8717280"/>
          </a:xfrm>
        </p:spPr>
        <p:txBody>
          <a:bodyPr anchor="t"/>
          <a:lstStyle>
            <a:lvl1pPr algn="l">
              <a:defRPr sz="20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7" y="18602966"/>
            <a:ext cx="27980640" cy="9601196"/>
          </a:xfrm>
        </p:spPr>
        <p:txBody>
          <a:bodyPr anchor="b"/>
          <a:lstStyle>
            <a:lvl1pPr marL="0" indent="0">
              <a:buNone/>
              <a:defRPr sz="10300">
                <a:solidFill>
                  <a:schemeClr val="tx1">
                    <a:tint val="75000"/>
                  </a:schemeClr>
                </a:solidFill>
              </a:defRPr>
            </a:lvl1pPr>
            <a:lvl2pPr marL="2350722" indent="0">
              <a:buNone/>
              <a:defRPr sz="9300">
                <a:solidFill>
                  <a:schemeClr val="tx1">
                    <a:tint val="75000"/>
                  </a:schemeClr>
                </a:solidFill>
              </a:defRPr>
            </a:lvl2pPr>
            <a:lvl3pPr marL="4701450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3pPr>
            <a:lvl4pPr marL="7052172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4pPr>
            <a:lvl5pPr marL="94029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5pPr>
            <a:lvl6pPr marL="11753623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6pPr>
            <a:lvl7pPr marL="1410435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7pPr>
            <a:lvl8pPr marL="16455073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8pPr>
            <a:lvl9pPr marL="18805795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B361-6A18-4EC7-A097-E7C68BF8878D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1A1B-B685-4D72-9EB1-C83450823F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67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26457" y="73741282"/>
            <a:ext cx="53052343" cy="208554324"/>
          </a:xfrm>
        </p:spPr>
        <p:txBody>
          <a:bodyPr/>
          <a:lstStyle>
            <a:lvl1pPr>
              <a:defRPr sz="14400"/>
            </a:lvl1pPr>
            <a:lvl2pPr>
              <a:defRPr sz="12300"/>
            </a:lvl2pPr>
            <a:lvl3pPr>
              <a:defRPr sz="10300"/>
            </a:lvl3pPr>
            <a:lvl4pPr>
              <a:defRPr sz="9300"/>
            </a:lvl4pPr>
            <a:lvl5pPr>
              <a:defRPr sz="9300"/>
            </a:lvl5pPr>
            <a:lvl6pPr>
              <a:defRPr sz="9300"/>
            </a:lvl6pPr>
            <a:lvl7pPr>
              <a:defRPr sz="9300"/>
            </a:lvl7pPr>
            <a:lvl8pPr>
              <a:defRPr sz="9300"/>
            </a:lvl8pPr>
            <a:lvl9pPr>
              <a:defRPr sz="9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527445" y="73741282"/>
            <a:ext cx="53052347" cy="208554324"/>
          </a:xfrm>
        </p:spPr>
        <p:txBody>
          <a:bodyPr/>
          <a:lstStyle>
            <a:lvl1pPr>
              <a:defRPr sz="14400"/>
            </a:lvl1pPr>
            <a:lvl2pPr>
              <a:defRPr sz="12300"/>
            </a:lvl2pPr>
            <a:lvl3pPr>
              <a:defRPr sz="10300"/>
            </a:lvl3pPr>
            <a:lvl4pPr>
              <a:defRPr sz="9300"/>
            </a:lvl4pPr>
            <a:lvl5pPr>
              <a:defRPr sz="9300"/>
            </a:lvl5pPr>
            <a:lvl6pPr>
              <a:defRPr sz="9300"/>
            </a:lvl6pPr>
            <a:lvl7pPr>
              <a:defRPr sz="9300"/>
            </a:lvl7pPr>
            <a:lvl8pPr>
              <a:defRPr sz="9300"/>
            </a:lvl8pPr>
            <a:lvl9pPr>
              <a:defRPr sz="9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B361-6A18-4EC7-A097-E7C68BF8878D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1A1B-B685-4D72-9EB1-C83450823F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0491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1757684"/>
            <a:ext cx="29626560" cy="7315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1" y="9824724"/>
            <a:ext cx="14544677" cy="4094476"/>
          </a:xfrm>
        </p:spPr>
        <p:txBody>
          <a:bodyPr anchor="b"/>
          <a:lstStyle>
            <a:lvl1pPr marL="0" indent="0">
              <a:buNone/>
              <a:defRPr sz="12300" b="1"/>
            </a:lvl1pPr>
            <a:lvl2pPr marL="2350722" indent="0">
              <a:buNone/>
              <a:defRPr sz="10300" b="1"/>
            </a:lvl2pPr>
            <a:lvl3pPr marL="4701450" indent="0">
              <a:buNone/>
              <a:defRPr sz="9300" b="1"/>
            </a:lvl3pPr>
            <a:lvl4pPr marL="7052172" indent="0">
              <a:buNone/>
              <a:defRPr sz="8200" b="1"/>
            </a:lvl4pPr>
            <a:lvl5pPr marL="9402900" indent="0">
              <a:buNone/>
              <a:defRPr sz="8200" b="1"/>
            </a:lvl5pPr>
            <a:lvl6pPr marL="11753623" indent="0">
              <a:buNone/>
              <a:defRPr sz="8200" b="1"/>
            </a:lvl6pPr>
            <a:lvl7pPr marL="14104350" indent="0">
              <a:buNone/>
              <a:defRPr sz="8200" b="1"/>
            </a:lvl7pPr>
            <a:lvl8pPr marL="16455073" indent="0">
              <a:buNone/>
              <a:defRPr sz="8200" b="1"/>
            </a:lvl8pPr>
            <a:lvl9pPr marL="18805795" indent="0">
              <a:buNone/>
              <a:defRPr sz="8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1" y="13919200"/>
            <a:ext cx="14544677" cy="25288244"/>
          </a:xfrm>
        </p:spPr>
        <p:txBody>
          <a:bodyPr/>
          <a:lstStyle>
            <a:lvl1pPr>
              <a:defRPr sz="12300"/>
            </a:lvl1pPr>
            <a:lvl2pPr>
              <a:defRPr sz="10300"/>
            </a:lvl2pPr>
            <a:lvl3pPr>
              <a:defRPr sz="93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5" y="9824724"/>
            <a:ext cx="14550390" cy="4094476"/>
          </a:xfrm>
        </p:spPr>
        <p:txBody>
          <a:bodyPr anchor="b"/>
          <a:lstStyle>
            <a:lvl1pPr marL="0" indent="0">
              <a:buNone/>
              <a:defRPr sz="12300" b="1"/>
            </a:lvl1pPr>
            <a:lvl2pPr marL="2350722" indent="0">
              <a:buNone/>
              <a:defRPr sz="10300" b="1"/>
            </a:lvl2pPr>
            <a:lvl3pPr marL="4701450" indent="0">
              <a:buNone/>
              <a:defRPr sz="9300" b="1"/>
            </a:lvl3pPr>
            <a:lvl4pPr marL="7052172" indent="0">
              <a:buNone/>
              <a:defRPr sz="8200" b="1"/>
            </a:lvl4pPr>
            <a:lvl5pPr marL="9402900" indent="0">
              <a:buNone/>
              <a:defRPr sz="8200" b="1"/>
            </a:lvl5pPr>
            <a:lvl6pPr marL="11753623" indent="0">
              <a:buNone/>
              <a:defRPr sz="8200" b="1"/>
            </a:lvl6pPr>
            <a:lvl7pPr marL="14104350" indent="0">
              <a:buNone/>
              <a:defRPr sz="8200" b="1"/>
            </a:lvl7pPr>
            <a:lvl8pPr marL="16455073" indent="0">
              <a:buNone/>
              <a:defRPr sz="8200" b="1"/>
            </a:lvl8pPr>
            <a:lvl9pPr marL="18805795" indent="0">
              <a:buNone/>
              <a:defRPr sz="8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5" y="13919200"/>
            <a:ext cx="14550390" cy="25288244"/>
          </a:xfrm>
        </p:spPr>
        <p:txBody>
          <a:bodyPr/>
          <a:lstStyle>
            <a:lvl1pPr>
              <a:defRPr sz="12300"/>
            </a:lvl1pPr>
            <a:lvl2pPr>
              <a:defRPr sz="10300"/>
            </a:lvl2pPr>
            <a:lvl3pPr>
              <a:defRPr sz="93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B361-6A18-4EC7-A097-E7C68BF8878D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1A1B-B685-4D72-9EB1-C83450823F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3059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B361-6A18-4EC7-A097-E7C68BF8878D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1A1B-B685-4D72-9EB1-C83450823F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4423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B361-6A18-4EC7-A097-E7C68BF8878D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1A1B-B685-4D72-9EB1-C83450823F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4278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6" y="1747520"/>
            <a:ext cx="10829927" cy="7437120"/>
          </a:xfrm>
        </p:spPr>
        <p:txBody>
          <a:bodyPr anchor="b"/>
          <a:lstStyle>
            <a:lvl1pPr algn="l">
              <a:defRPr sz="10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1747522"/>
            <a:ext cx="18402300" cy="37459924"/>
          </a:xfrm>
        </p:spPr>
        <p:txBody>
          <a:bodyPr/>
          <a:lstStyle>
            <a:lvl1pPr>
              <a:defRPr sz="16500"/>
            </a:lvl1pPr>
            <a:lvl2pPr>
              <a:defRPr sz="14400"/>
            </a:lvl2pPr>
            <a:lvl3pPr>
              <a:defRPr sz="12300"/>
            </a:lvl3pPr>
            <a:lvl4pPr>
              <a:defRPr sz="10300"/>
            </a:lvl4pPr>
            <a:lvl5pPr>
              <a:defRPr sz="10300"/>
            </a:lvl5pPr>
            <a:lvl6pPr>
              <a:defRPr sz="10300"/>
            </a:lvl6pPr>
            <a:lvl7pPr>
              <a:defRPr sz="10300"/>
            </a:lvl7pPr>
            <a:lvl8pPr>
              <a:defRPr sz="10300"/>
            </a:lvl8pPr>
            <a:lvl9pPr>
              <a:defRPr sz="10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6" y="9184642"/>
            <a:ext cx="10829927" cy="30022804"/>
          </a:xfrm>
        </p:spPr>
        <p:txBody>
          <a:bodyPr/>
          <a:lstStyle>
            <a:lvl1pPr marL="0" indent="0">
              <a:buNone/>
              <a:defRPr sz="7200"/>
            </a:lvl1pPr>
            <a:lvl2pPr marL="2350722" indent="0">
              <a:buNone/>
              <a:defRPr sz="6200"/>
            </a:lvl2pPr>
            <a:lvl3pPr marL="4701450" indent="0">
              <a:buNone/>
              <a:defRPr sz="5100"/>
            </a:lvl3pPr>
            <a:lvl4pPr marL="7052172" indent="0">
              <a:buNone/>
              <a:defRPr sz="4600"/>
            </a:lvl4pPr>
            <a:lvl5pPr marL="9402900" indent="0">
              <a:buNone/>
              <a:defRPr sz="4600"/>
            </a:lvl5pPr>
            <a:lvl6pPr marL="11753623" indent="0">
              <a:buNone/>
              <a:defRPr sz="4600"/>
            </a:lvl6pPr>
            <a:lvl7pPr marL="14104350" indent="0">
              <a:buNone/>
              <a:defRPr sz="4600"/>
            </a:lvl7pPr>
            <a:lvl8pPr marL="16455073" indent="0">
              <a:buNone/>
              <a:defRPr sz="4600"/>
            </a:lvl8pPr>
            <a:lvl9pPr marL="18805795" indent="0">
              <a:buNone/>
              <a:defRPr sz="4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B361-6A18-4EC7-A097-E7C68BF8878D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1A1B-B685-4D72-9EB1-C83450823F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4409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30723840"/>
            <a:ext cx="19751040" cy="3627124"/>
          </a:xfrm>
        </p:spPr>
        <p:txBody>
          <a:bodyPr anchor="b"/>
          <a:lstStyle>
            <a:lvl1pPr algn="l">
              <a:defRPr sz="10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3921760"/>
            <a:ext cx="19751040" cy="26334720"/>
          </a:xfrm>
        </p:spPr>
        <p:txBody>
          <a:bodyPr/>
          <a:lstStyle>
            <a:lvl1pPr marL="0" indent="0">
              <a:buNone/>
              <a:defRPr sz="16500"/>
            </a:lvl1pPr>
            <a:lvl2pPr marL="2350722" indent="0">
              <a:buNone/>
              <a:defRPr sz="14400"/>
            </a:lvl2pPr>
            <a:lvl3pPr marL="4701450" indent="0">
              <a:buNone/>
              <a:defRPr sz="12300"/>
            </a:lvl3pPr>
            <a:lvl4pPr marL="7052172" indent="0">
              <a:buNone/>
              <a:defRPr sz="10300"/>
            </a:lvl4pPr>
            <a:lvl5pPr marL="9402900" indent="0">
              <a:buNone/>
              <a:defRPr sz="10300"/>
            </a:lvl5pPr>
            <a:lvl6pPr marL="11753623" indent="0">
              <a:buNone/>
              <a:defRPr sz="10300"/>
            </a:lvl6pPr>
            <a:lvl7pPr marL="14104350" indent="0">
              <a:buNone/>
              <a:defRPr sz="10300"/>
            </a:lvl7pPr>
            <a:lvl8pPr marL="16455073" indent="0">
              <a:buNone/>
              <a:defRPr sz="10300"/>
            </a:lvl8pPr>
            <a:lvl9pPr marL="18805795" indent="0">
              <a:buNone/>
              <a:defRPr sz="10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34350964"/>
            <a:ext cx="19751040" cy="5151116"/>
          </a:xfrm>
        </p:spPr>
        <p:txBody>
          <a:bodyPr/>
          <a:lstStyle>
            <a:lvl1pPr marL="0" indent="0">
              <a:buNone/>
              <a:defRPr sz="7200"/>
            </a:lvl1pPr>
            <a:lvl2pPr marL="2350722" indent="0">
              <a:buNone/>
              <a:defRPr sz="6200"/>
            </a:lvl2pPr>
            <a:lvl3pPr marL="4701450" indent="0">
              <a:buNone/>
              <a:defRPr sz="5100"/>
            </a:lvl3pPr>
            <a:lvl4pPr marL="7052172" indent="0">
              <a:buNone/>
              <a:defRPr sz="4600"/>
            </a:lvl4pPr>
            <a:lvl5pPr marL="9402900" indent="0">
              <a:buNone/>
              <a:defRPr sz="4600"/>
            </a:lvl5pPr>
            <a:lvl6pPr marL="11753623" indent="0">
              <a:buNone/>
              <a:defRPr sz="4600"/>
            </a:lvl6pPr>
            <a:lvl7pPr marL="14104350" indent="0">
              <a:buNone/>
              <a:defRPr sz="4600"/>
            </a:lvl7pPr>
            <a:lvl8pPr marL="16455073" indent="0">
              <a:buNone/>
              <a:defRPr sz="4600"/>
            </a:lvl8pPr>
            <a:lvl9pPr marL="18805795" indent="0">
              <a:buNone/>
              <a:defRPr sz="4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B361-6A18-4EC7-A097-E7C68BF8878D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1A1B-B685-4D72-9EB1-C83450823F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0669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1757684"/>
            <a:ext cx="29626560" cy="7315200"/>
          </a:xfrm>
          <a:prstGeom prst="rect">
            <a:avLst/>
          </a:prstGeom>
        </p:spPr>
        <p:txBody>
          <a:bodyPr vert="horz" lIns="470144" tIns="235072" rIns="470144" bIns="23507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10241282"/>
            <a:ext cx="29626560" cy="28966164"/>
          </a:xfrm>
          <a:prstGeom prst="rect">
            <a:avLst/>
          </a:prstGeom>
        </p:spPr>
        <p:txBody>
          <a:bodyPr vert="horz" lIns="470144" tIns="235072" rIns="470144" bIns="23507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40680650"/>
            <a:ext cx="7680960" cy="2336800"/>
          </a:xfrm>
          <a:prstGeom prst="rect">
            <a:avLst/>
          </a:prstGeom>
        </p:spPr>
        <p:txBody>
          <a:bodyPr vert="horz" lIns="470144" tIns="235072" rIns="470144" bIns="235072" rtlCol="0" anchor="ctr"/>
          <a:lstStyle>
            <a:lvl1pPr algn="l">
              <a:defRPr sz="6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2B361-6A18-4EC7-A097-E7C68BF8878D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0" y="40680650"/>
            <a:ext cx="10424160" cy="2336800"/>
          </a:xfrm>
          <a:prstGeom prst="rect">
            <a:avLst/>
          </a:prstGeom>
        </p:spPr>
        <p:txBody>
          <a:bodyPr vert="horz" lIns="470144" tIns="235072" rIns="470144" bIns="235072" rtlCol="0" anchor="ctr"/>
          <a:lstStyle>
            <a:lvl1pPr algn="ctr">
              <a:defRPr sz="6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0" y="40680650"/>
            <a:ext cx="7680960" cy="2336800"/>
          </a:xfrm>
          <a:prstGeom prst="rect">
            <a:avLst/>
          </a:prstGeom>
        </p:spPr>
        <p:txBody>
          <a:bodyPr vert="horz" lIns="470144" tIns="235072" rIns="470144" bIns="235072" rtlCol="0" anchor="ctr"/>
          <a:lstStyle>
            <a:lvl1pPr algn="r">
              <a:defRPr sz="6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D1A1B-B685-4D72-9EB1-C83450823F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3412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701450" rtl="0" eaLnBrk="1" latinLnBrk="0" hangingPunct="1">
        <a:spcBef>
          <a:spcPct val="0"/>
        </a:spcBef>
        <a:buNone/>
        <a:defRPr sz="2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63044" indent="-1763044" algn="l" defTabSz="4701450" rtl="0" eaLnBrk="1" latinLnBrk="0" hangingPunct="1">
        <a:spcBef>
          <a:spcPct val="20000"/>
        </a:spcBef>
        <a:buFont typeface="Arial" pitchFamily="34" charset="0"/>
        <a:buChar char="•"/>
        <a:defRPr sz="16500" kern="1200">
          <a:solidFill>
            <a:schemeClr val="tx1"/>
          </a:solidFill>
          <a:latin typeface="+mn-lt"/>
          <a:ea typeface="+mn-ea"/>
          <a:cs typeface="+mn-cs"/>
        </a:defRPr>
      </a:lvl1pPr>
      <a:lvl2pPr marL="3819928" indent="-1469200" algn="l" defTabSz="4701450" rtl="0" eaLnBrk="1" latinLnBrk="0" hangingPunct="1">
        <a:spcBef>
          <a:spcPct val="20000"/>
        </a:spcBef>
        <a:buFont typeface="Arial" pitchFamily="34" charset="0"/>
        <a:buChar char="–"/>
        <a:defRPr sz="14400" kern="1200">
          <a:solidFill>
            <a:schemeClr val="tx1"/>
          </a:solidFill>
          <a:latin typeface="+mn-lt"/>
          <a:ea typeface="+mn-ea"/>
          <a:cs typeface="+mn-cs"/>
        </a:defRPr>
      </a:lvl2pPr>
      <a:lvl3pPr marL="5876811" indent="-1175361" algn="l" defTabSz="4701450" rtl="0" eaLnBrk="1" latinLnBrk="0" hangingPunct="1">
        <a:spcBef>
          <a:spcPct val="20000"/>
        </a:spcBef>
        <a:buFont typeface="Arial" pitchFamily="34" charset="0"/>
        <a:buChar char="•"/>
        <a:defRPr sz="12300" kern="1200">
          <a:solidFill>
            <a:schemeClr val="tx1"/>
          </a:solidFill>
          <a:latin typeface="+mn-lt"/>
          <a:ea typeface="+mn-ea"/>
          <a:cs typeface="+mn-cs"/>
        </a:defRPr>
      </a:lvl3pPr>
      <a:lvl4pPr marL="8227539" indent="-1175361" algn="l" defTabSz="4701450" rtl="0" eaLnBrk="1" latinLnBrk="0" hangingPunct="1">
        <a:spcBef>
          <a:spcPct val="20000"/>
        </a:spcBef>
        <a:buFont typeface="Arial" pitchFamily="34" charset="0"/>
        <a:buChar char="–"/>
        <a:defRPr sz="10300" kern="1200">
          <a:solidFill>
            <a:schemeClr val="tx1"/>
          </a:solidFill>
          <a:latin typeface="+mn-lt"/>
          <a:ea typeface="+mn-ea"/>
          <a:cs typeface="+mn-cs"/>
        </a:defRPr>
      </a:lvl4pPr>
      <a:lvl5pPr marL="10578261" indent="-1175361" algn="l" defTabSz="4701450" rtl="0" eaLnBrk="1" latinLnBrk="0" hangingPunct="1">
        <a:spcBef>
          <a:spcPct val="20000"/>
        </a:spcBef>
        <a:buFont typeface="Arial" pitchFamily="34" charset="0"/>
        <a:buChar char="»"/>
        <a:defRPr sz="10300" kern="1200">
          <a:solidFill>
            <a:schemeClr val="tx1"/>
          </a:solidFill>
          <a:latin typeface="+mn-lt"/>
          <a:ea typeface="+mn-ea"/>
          <a:cs typeface="+mn-cs"/>
        </a:defRPr>
      </a:lvl5pPr>
      <a:lvl6pPr marL="12928984" indent="-1175361" algn="l" defTabSz="4701450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6pPr>
      <a:lvl7pPr marL="15279711" indent="-1175361" algn="l" defTabSz="4701450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7pPr>
      <a:lvl8pPr marL="17630434" indent="-1175361" algn="l" defTabSz="4701450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8pPr>
      <a:lvl9pPr marL="19981156" indent="-1175361" algn="l" defTabSz="4701450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701450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1pPr>
      <a:lvl2pPr marL="2350722" algn="l" defTabSz="4701450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2pPr>
      <a:lvl3pPr marL="4701450" algn="l" defTabSz="4701450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3pPr>
      <a:lvl4pPr marL="7052172" algn="l" defTabSz="4701450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4pPr>
      <a:lvl5pPr marL="9402900" algn="l" defTabSz="4701450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5pPr>
      <a:lvl6pPr marL="11753623" algn="l" defTabSz="4701450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6pPr>
      <a:lvl7pPr marL="14104350" algn="l" defTabSz="4701450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5073" algn="l" defTabSz="4701450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8pPr>
      <a:lvl9pPr marL="18805795" algn="l" defTabSz="4701450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www.cmpe.boun.edu.tr/tid/" TargetMode="External"/><Relationship Id="rId7" Type="http://schemas.openxmlformats.org/officeDocument/2006/relationships/image" Target="../media/image4.jpeg"/><Relationship Id="rId2" Type="http://schemas.openxmlformats.org/officeDocument/2006/relationships/hyperlink" Target="http://www.ibb.gov.tr/sites/SaglikVeSosyalHizmetler/isom/Documents/5.B%C3%96L%C3%9CM%20SA%C4%9ELIK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 flipH="1">
            <a:off x="0" y="0"/>
            <a:ext cx="32918400" cy="43891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-544285" y="0"/>
            <a:ext cx="33407715" cy="44781950"/>
            <a:chOff x="-501299" y="0"/>
            <a:chExt cx="33407715" cy="50379694"/>
          </a:xfrm>
        </p:grpSpPr>
        <p:sp>
          <p:nvSpPr>
            <p:cNvPr id="38" name="Rectangle 37"/>
            <p:cNvSpPr/>
            <p:nvPr/>
          </p:nvSpPr>
          <p:spPr>
            <a:xfrm>
              <a:off x="31242000" y="0"/>
              <a:ext cx="589005" cy="49377600"/>
            </a:xfrm>
            <a:prstGeom prst="rect">
              <a:avLst/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8879800" y="0"/>
              <a:ext cx="1659924" cy="49377600"/>
            </a:xfrm>
            <a:prstGeom prst="rect">
              <a:avLst/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4993600" y="0"/>
              <a:ext cx="374822" cy="49377600"/>
            </a:xfrm>
            <a:prstGeom prst="rect">
              <a:avLst/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3850600" y="0"/>
              <a:ext cx="45719" cy="49377600"/>
            </a:xfrm>
            <a:prstGeom prst="rect">
              <a:avLst/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7546300" y="0"/>
              <a:ext cx="3962400" cy="49377600"/>
            </a:xfrm>
            <a:prstGeom prst="rect">
              <a:avLst/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211800" y="0"/>
              <a:ext cx="589005" cy="49377600"/>
            </a:xfrm>
            <a:prstGeom prst="rect">
              <a:avLst/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4937921" y="0"/>
              <a:ext cx="294503" cy="49377600"/>
            </a:xfrm>
            <a:prstGeom prst="rect">
              <a:avLst/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3411200" y="0"/>
              <a:ext cx="1659924" cy="49377600"/>
            </a:xfrm>
            <a:prstGeom prst="rect">
              <a:avLst/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9525000" y="0"/>
              <a:ext cx="374822" cy="49377600"/>
            </a:xfrm>
            <a:prstGeom prst="rect">
              <a:avLst/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8382000" y="0"/>
              <a:ext cx="45719" cy="49377600"/>
            </a:xfrm>
            <a:prstGeom prst="rect">
              <a:avLst/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743200" y="0"/>
              <a:ext cx="589005" cy="49377600"/>
            </a:xfrm>
            <a:prstGeom prst="rect">
              <a:avLst/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553200" y="0"/>
              <a:ext cx="3962400" cy="49377600"/>
            </a:xfrm>
            <a:prstGeom prst="rect">
              <a:avLst/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20381902" flipH="1">
              <a:off x="24051397" y="22055380"/>
              <a:ext cx="6989805" cy="10972800"/>
            </a:xfrm>
            <a:prstGeom prst="hexagon">
              <a:avLst/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Hexagon 72"/>
            <p:cNvSpPr/>
            <p:nvPr/>
          </p:nvSpPr>
          <p:spPr>
            <a:xfrm rot="20381902" flipH="1">
              <a:off x="18145668" y="20988579"/>
              <a:ext cx="6989805" cy="10972800"/>
            </a:xfrm>
            <a:prstGeom prst="hexagon">
              <a:avLst/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Hexagon 73"/>
            <p:cNvSpPr/>
            <p:nvPr/>
          </p:nvSpPr>
          <p:spPr>
            <a:xfrm rot="20381902" flipH="1">
              <a:off x="12964298" y="22664980"/>
              <a:ext cx="6989805" cy="10972800"/>
            </a:xfrm>
            <a:prstGeom prst="hexagon">
              <a:avLst/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Hexagon 50"/>
            <p:cNvSpPr/>
            <p:nvPr/>
          </p:nvSpPr>
          <p:spPr>
            <a:xfrm rot="20381902" flipH="1">
              <a:off x="-501299" y="34726153"/>
              <a:ext cx="6731239" cy="10973550"/>
            </a:xfrm>
            <a:custGeom>
              <a:avLst/>
              <a:gdLst>
                <a:gd name="connsiteX0" fmla="*/ 0 w 6989805"/>
                <a:gd name="connsiteY0" fmla="*/ 5486400 h 10972800"/>
                <a:gd name="connsiteX1" fmla="*/ 1747451 w 6989805"/>
                <a:gd name="connsiteY1" fmla="*/ 3 h 10972800"/>
                <a:gd name="connsiteX2" fmla="*/ 5242354 w 6989805"/>
                <a:gd name="connsiteY2" fmla="*/ 3 h 10972800"/>
                <a:gd name="connsiteX3" fmla="*/ 6989805 w 6989805"/>
                <a:gd name="connsiteY3" fmla="*/ 5486400 h 10972800"/>
                <a:gd name="connsiteX4" fmla="*/ 5242354 w 6989805"/>
                <a:gd name="connsiteY4" fmla="*/ 10972797 h 10972800"/>
                <a:gd name="connsiteX5" fmla="*/ 1747451 w 6989805"/>
                <a:gd name="connsiteY5" fmla="*/ 10972797 h 10972800"/>
                <a:gd name="connsiteX6" fmla="*/ 0 w 6989805"/>
                <a:gd name="connsiteY6" fmla="*/ 5486400 h 10972800"/>
                <a:gd name="connsiteX0" fmla="*/ 0 w 6731239"/>
                <a:gd name="connsiteY0" fmla="*/ 5486397 h 10972794"/>
                <a:gd name="connsiteX1" fmla="*/ 1747451 w 6731239"/>
                <a:gd name="connsiteY1" fmla="*/ 0 h 10972794"/>
                <a:gd name="connsiteX2" fmla="*/ 5242354 w 6731239"/>
                <a:gd name="connsiteY2" fmla="*/ 0 h 10972794"/>
                <a:gd name="connsiteX3" fmla="*/ 6731239 w 6731239"/>
                <a:gd name="connsiteY3" fmla="*/ 6306506 h 10972794"/>
                <a:gd name="connsiteX4" fmla="*/ 5242354 w 6731239"/>
                <a:gd name="connsiteY4" fmla="*/ 10972794 h 10972794"/>
                <a:gd name="connsiteX5" fmla="*/ 1747451 w 6731239"/>
                <a:gd name="connsiteY5" fmla="*/ 10972794 h 10972794"/>
                <a:gd name="connsiteX6" fmla="*/ 0 w 6731239"/>
                <a:gd name="connsiteY6" fmla="*/ 5486397 h 10972794"/>
                <a:gd name="connsiteX0" fmla="*/ 0 w 6731239"/>
                <a:gd name="connsiteY0" fmla="*/ 5487153 h 10973550"/>
                <a:gd name="connsiteX1" fmla="*/ 1747451 w 6731239"/>
                <a:gd name="connsiteY1" fmla="*/ 756 h 10973550"/>
                <a:gd name="connsiteX2" fmla="*/ 4402520 w 6731239"/>
                <a:gd name="connsiteY2" fmla="*/ 0 h 10973550"/>
                <a:gd name="connsiteX3" fmla="*/ 6731239 w 6731239"/>
                <a:gd name="connsiteY3" fmla="*/ 6307262 h 10973550"/>
                <a:gd name="connsiteX4" fmla="*/ 5242354 w 6731239"/>
                <a:gd name="connsiteY4" fmla="*/ 10973550 h 10973550"/>
                <a:gd name="connsiteX5" fmla="*/ 1747451 w 6731239"/>
                <a:gd name="connsiteY5" fmla="*/ 10973550 h 10973550"/>
                <a:gd name="connsiteX6" fmla="*/ 0 w 6731239"/>
                <a:gd name="connsiteY6" fmla="*/ 5487153 h 1097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31239" h="10973550">
                  <a:moveTo>
                    <a:pt x="0" y="5487153"/>
                  </a:moveTo>
                  <a:lnTo>
                    <a:pt x="1747451" y="756"/>
                  </a:lnTo>
                  <a:lnTo>
                    <a:pt x="4402520" y="0"/>
                  </a:lnTo>
                  <a:lnTo>
                    <a:pt x="6731239" y="6307262"/>
                  </a:lnTo>
                  <a:lnTo>
                    <a:pt x="5242354" y="10973550"/>
                  </a:lnTo>
                  <a:lnTo>
                    <a:pt x="1747451" y="10973550"/>
                  </a:lnTo>
                  <a:lnTo>
                    <a:pt x="0" y="5487153"/>
                  </a:lnTo>
                  <a:close/>
                </a:path>
              </a:pathLst>
            </a:cu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Hexagon 51"/>
            <p:cNvSpPr/>
            <p:nvPr/>
          </p:nvSpPr>
          <p:spPr>
            <a:xfrm rot="20381902" flipH="1">
              <a:off x="18756928" y="40058831"/>
              <a:ext cx="6989805" cy="10320863"/>
            </a:xfrm>
            <a:custGeom>
              <a:avLst/>
              <a:gdLst>
                <a:gd name="connsiteX0" fmla="*/ 0 w 6989805"/>
                <a:gd name="connsiteY0" fmla="*/ 5486400 h 10972800"/>
                <a:gd name="connsiteX1" fmla="*/ 1747451 w 6989805"/>
                <a:gd name="connsiteY1" fmla="*/ 3 h 10972800"/>
                <a:gd name="connsiteX2" fmla="*/ 5242354 w 6989805"/>
                <a:gd name="connsiteY2" fmla="*/ 3 h 10972800"/>
                <a:gd name="connsiteX3" fmla="*/ 6989805 w 6989805"/>
                <a:gd name="connsiteY3" fmla="*/ 5486400 h 10972800"/>
                <a:gd name="connsiteX4" fmla="*/ 5242354 w 6989805"/>
                <a:gd name="connsiteY4" fmla="*/ 10972797 h 10972800"/>
                <a:gd name="connsiteX5" fmla="*/ 1747451 w 6989805"/>
                <a:gd name="connsiteY5" fmla="*/ 10972797 h 10972800"/>
                <a:gd name="connsiteX6" fmla="*/ 0 w 6989805"/>
                <a:gd name="connsiteY6" fmla="*/ 5486400 h 10972800"/>
                <a:gd name="connsiteX0" fmla="*/ 0 w 6989805"/>
                <a:gd name="connsiteY0" fmla="*/ 5486397 h 10972794"/>
                <a:gd name="connsiteX1" fmla="*/ 1747451 w 6989805"/>
                <a:gd name="connsiteY1" fmla="*/ 0 h 10972794"/>
                <a:gd name="connsiteX2" fmla="*/ 5242354 w 6989805"/>
                <a:gd name="connsiteY2" fmla="*/ 0 h 10972794"/>
                <a:gd name="connsiteX3" fmla="*/ 6989805 w 6989805"/>
                <a:gd name="connsiteY3" fmla="*/ 5486397 h 10972794"/>
                <a:gd name="connsiteX4" fmla="*/ 5975561 w 6989805"/>
                <a:gd name="connsiteY4" fmla="*/ 8679730 h 10972794"/>
                <a:gd name="connsiteX5" fmla="*/ 1747451 w 6989805"/>
                <a:gd name="connsiteY5" fmla="*/ 10972794 h 10972794"/>
                <a:gd name="connsiteX6" fmla="*/ 0 w 6989805"/>
                <a:gd name="connsiteY6" fmla="*/ 5486397 h 10972794"/>
                <a:gd name="connsiteX0" fmla="*/ 0 w 6989805"/>
                <a:gd name="connsiteY0" fmla="*/ 5486397 h 10320863"/>
                <a:gd name="connsiteX1" fmla="*/ 1747451 w 6989805"/>
                <a:gd name="connsiteY1" fmla="*/ 0 h 10320863"/>
                <a:gd name="connsiteX2" fmla="*/ 5242354 w 6989805"/>
                <a:gd name="connsiteY2" fmla="*/ 0 h 10320863"/>
                <a:gd name="connsiteX3" fmla="*/ 6989805 w 6989805"/>
                <a:gd name="connsiteY3" fmla="*/ 5486397 h 10320863"/>
                <a:gd name="connsiteX4" fmla="*/ 5975561 w 6989805"/>
                <a:gd name="connsiteY4" fmla="*/ 8679730 h 10320863"/>
                <a:gd name="connsiteX5" fmla="*/ 1542217 w 6989805"/>
                <a:gd name="connsiteY5" fmla="*/ 10320863 h 10320863"/>
                <a:gd name="connsiteX6" fmla="*/ 0 w 6989805"/>
                <a:gd name="connsiteY6" fmla="*/ 5486397 h 10320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89805" h="10320863">
                  <a:moveTo>
                    <a:pt x="0" y="5486397"/>
                  </a:moveTo>
                  <a:lnTo>
                    <a:pt x="1747451" y="0"/>
                  </a:lnTo>
                  <a:lnTo>
                    <a:pt x="5242354" y="0"/>
                  </a:lnTo>
                  <a:lnTo>
                    <a:pt x="6989805" y="5486397"/>
                  </a:lnTo>
                  <a:lnTo>
                    <a:pt x="5975561" y="8679730"/>
                  </a:lnTo>
                  <a:lnTo>
                    <a:pt x="1542217" y="10320863"/>
                  </a:lnTo>
                  <a:lnTo>
                    <a:pt x="0" y="5486397"/>
                  </a:lnTo>
                  <a:close/>
                </a:path>
              </a:pathLst>
            </a:cu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Hexagon 77"/>
            <p:cNvSpPr/>
            <p:nvPr/>
          </p:nvSpPr>
          <p:spPr>
            <a:xfrm rot="20381902" flipH="1">
              <a:off x="19071870" y="29023159"/>
              <a:ext cx="6989805" cy="10972800"/>
            </a:xfrm>
            <a:prstGeom prst="hexagon">
              <a:avLst/>
            </a:prstGeom>
            <a:noFill/>
            <a:ln>
              <a:solidFill>
                <a:srgbClr val="FFFFFF">
                  <a:alpha val="1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Hexagon 78"/>
            <p:cNvSpPr/>
            <p:nvPr/>
          </p:nvSpPr>
          <p:spPr>
            <a:xfrm rot="20381902" flipH="1">
              <a:off x="10220869" y="31199378"/>
              <a:ext cx="6989805" cy="10972800"/>
            </a:xfrm>
            <a:prstGeom prst="hexagon">
              <a:avLst/>
            </a:prstGeom>
            <a:noFill/>
            <a:ln>
              <a:solidFill>
                <a:srgbClr val="FFFFFF">
                  <a:alpha val="1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Hexagon 79"/>
            <p:cNvSpPr/>
            <p:nvPr/>
          </p:nvSpPr>
          <p:spPr>
            <a:xfrm rot="20381902" flipH="1">
              <a:off x="24253242" y="36761980"/>
              <a:ext cx="6989805" cy="10972800"/>
            </a:xfrm>
            <a:prstGeom prst="hexagon">
              <a:avLst/>
            </a:prstGeom>
            <a:noFill/>
            <a:ln>
              <a:solidFill>
                <a:srgbClr val="FFFFFF">
                  <a:alpha val="1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Hexagon 80"/>
            <p:cNvSpPr/>
            <p:nvPr/>
          </p:nvSpPr>
          <p:spPr>
            <a:xfrm rot="20381902" flipH="1">
              <a:off x="19898268" y="17102379"/>
              <a:ext cx="6989805" cy="10972800"/>
            </a:xfrm>
            <a:prstGeom prst="hexagon">
              <a:avLst/>
            </a:prstGeom>
            <a:noFill/>
            <a:ln>
              <a:solidFill>
                <a:srgbClr val="FFFFFF">
                  <a:alpha val="1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 rot="20576957" flipH="1">
              <a:off x="1867231" y="28808590"/>
              <a:ext cx="29307707" cy="14984300"/>
            </a:xfrm>
            <a:prstGeom prst="ellipse">
              <a:avLst/>
            </a:prstGeom>
            <a:noFill/>
            <a:ln w="76200">
              <a:solidFill>
                <a:srgbClr val="FFFFFF">
                  <a:alpha val="14902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 rot="520829" flipH="1">
              <a:off x="329559" y="21411465"/>
              <a:ext cx="30214904" cy="15070987"/>
            </a:xfrm>
            <a:prstGeom prst="ellipse">
              <a:avLst/>
            </a:prstGeom>
            <a:noFill/>
            <a:ln w="76200">
              <a:solidFill>
                <a:srgbClr val="FFFFFF">
                  <a:alpha val="14902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58"/>
            <p:cNvSpPr/>
            <p:nvPr/>
          </p:nvSpPr>
          <p:spPr>
            <a:xfrm rot="520829" flipH="1">
              <a:off x="490557" y="4577625"/>
              <a:ext cx="32415859" cy="23305947"/>
            </a:xfrm>
            <a:custGeom>
              <a:avLst/>
              <a:gdLst>
                <a:gd name="connsiteX0" fmla="*/ 0 w 57683400"/>
                <a:gd name="connsiteY0" fmla="*/ 11642802 h 23285603"/>
                <a:gd name="connsiteX1" fmla="*/ 28841700 w 57683400"/>
                <a:gd name="connsiteY1" fmla="*/ 0 h 23285603"/>
                <a:gd name="connsiteX2" fmla="*/ 57683400 w 57683400"/>
                <a:gd name="connsiteY2" fmla="*/ 11642802 h 23285603"/>
                <a:gd name="connsiteX3" fmla="*/ 28841700 w 57683400"/>
                <a:gd name="connsiteY3" fmla="*/ 23285604 h 23285603"/>
                <a:gd name="connsiteX4" fmla="*/ 0 w 57683400"/>
                <a:gd name="connsiteY4" fmla="*/ 11642802 h 23285603"/>
                <a:gd name="connsiteX0" fmla="*/ 0 w 53308181"/>
                <a:gd name="connsiteY0" fmla="*/ 11980870 h 23286526"/>
                <a:gd name="connsiteX1" fmla="*/ 24466481 w 53308181"/>
                <a:gd name="connsiteY1" fmla="*/ 446 h 23286526"/>
                <a:gd name="connsiteX2" fmla="*/ 53308181 w 53308181"/>
                <a:gd name="connsiteY2" fmla="*/ 11643248 h 23286526"/>
                <a:gd name="connsiteX3" fmla="*/ 24466481 w 53308181"/>
                <a:gd name="connsiteY3" fmla="*/ 23286050 h 23286526"/>
                <a:gd name="connsiteX4" fmla="*/ 0 w 53308181"/>
                <a:gd name="connsiteY4" fmla="*/ 11980870 h 23286526"/>
                <a:gd name="connsiteX0" fmla="*/ 0 w 32415859"/>
                <a:gd name="connsiteY0" fmla="*/ 11991483 h 23305947"/>
                <a:gd name="connsiteX1" fmla="*/ 24466481 w 32415859"/>
                <a:gd name="connsiteY1" fmla="*/ 11059 h 23305947"/>
                <a:gd name="connsiteX2" fmla="*/ 32415859 w 32415859"/>
                <a:gd name="connsiteY2" fmla="*/ 10446303 h 23305947"/>
                <a:gd name="connsiteX3" fmla="*/ 24466481 w 32415859"/>
                <a:gd name="connsiteY3" fmla="*/ 23296663 h 23305947"/>
                <a:gd name="connsiteX4" fmla="*/ 0 w 32415859"/>
                <a:gd name="connsiteY4" fmla="*/ 11991483 h 23305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15859" h="23305947">
                  <a:moveTo>
                    <a:pt x="0" y="11991483"/>
                  </a:moveTo>
                  <a:cubicBezTo>
                    <a:pt x="0" y="5561341"/>
                    <a:pt x="19063838" y="268589"/>
                    <a:pt x="24466481" y="11059"/>
                  </a:cubicBezTo>
                  <a:cubicBezTo>
                    <a:pt x="29869124" y="-246471"/>
                    <a:pt x="32415859" y="4016161"/>
                    <a:pt x="32415859" y="10446303"/>
                  </a:cubicBezTo>
                  <a:cubicBezTo>
                    <a:pt x="32415859" y="16876445"/>
                    <a:pt x="29869124" y="23039133"/>
                    <a:pt x="24466481" y="23296663"/>
                  </a:cubicBezTo>
                  <a:cubicBezTo>
                    <a:pt x="19063838" y="23554193"/>
                    <a:pt x="0" y="18421625"/>
                    <a:pt x="0" y="11991483"/>
                  </a:cubicBezTo>
                  <a:close/>
                </a:path>
              </a:pathLst>
            </a:custGeom>
            <a:noFill/>
            <a:ln w="76200">
              <a:solidFill>
                <a:srgbClr val="FFFFFF">
                  <a:alpha val="14902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5" name="Rectangle 84"/>
          <p:cNvSpPr/>
          <p:nvPr/>
        </p:nvSpPr>
        <p:spPr>
          <a:xfrm flipH="1">
            <a:off x="0" y="0"/>
            <a:ext cx="32918400" cy="438912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2">
                  <a:tint val="89000"/>
                  <a:shade val="62000"/>
                  <a:satMod val="110000"/>
                  <a:lumMod val="72000"/>
                  <a:alpha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1405194" y="258220"/>
            <a:ext cx="30108015" cy="8199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990600" y="533400"/>
            <a:ext cx="31132587" cy="764902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0788470" y="42575163"/>
            <a:ext cx="11896212" cy="73464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52400" y="9829800"/>
            <a:ext cx="32606945" cy="92333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Giriş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60845" y="11506200"/>
            <a:ext cx="325289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tr-TR" sz="3600" b="1" dirty="0" smtClean="0"/>
              <a:t>İşitme engelli hasta hekim ile iletişimde sorunlar yaşamaktadır. </a:t>
            </a:r>
            <a:endParaRPr lang="tr-TR" sz="3600" b="1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tr-TR" sz="3600" b="1" dirty="0" smtClean="0"/>
              <a:t>İşitme </a:t>
            </a:r>
            <a:r>
              <a:rPr lang="tr-TR" sz="3600" b="1" dirty="0" smtClean="0"/>
              <a:t>engelli hasta ve hekim arasında genellikle bir tercüman yer almaktadır.  Bu da hasta </a:t>
            </a:r>
            <a:r>
              <a:rPr lang="tr-TR" sz="3600" b="1" dirty="0" err="1" smtClean="0"/>
              <a:t>anamnezinin</a:t>
            </a:r>
            <a:r>
              <a:rPr lang="tr-TR" sz="3600" b="1" dirty="0" smtClean="0"/>
              <a:t> alınmasında, </a:t>
            </a:r>
            <a:endParaRPr lang="tr-TR" sz="3600" b="1" dirty="0" smtClean="0"/>
          </a:p>
          <a:p>
            <a:pPr marL="514350" indent="-514350"/>
            <a:r>
              <a:rPr lang="tr-TR" sz="3600" b="1" dirty="0" smtClean="0"/>
              <a:t>tanıda </a:t>
            </a:r>
            <a:r>
              <a:rPr lang="tr-TR" sz="3600" b="1" dirty="0" smtClean="0"/>
              <a:t>ve tedavide zorluklara neden </a:t>
            </a:r>
            <a:r>
              <a:rPr lang="tr-TR" sz="3600" b="1" dirty="0" smtClean="0"/>
              <a:t>olmaktadır.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tr-TR" sz="3600" b="1" dirty="0" smtClean="0"/>
              <a:t>Hekim </a:t>
            </a:r>
            <a:r>
              <a:rPr lang="tr-TR" sz="3600" b="1" dirty="0" smtClean="0"/>
              <a:t>olarak işaret dilinin bilinmesi bu sorunları ortadan kaldıracaktır.</a:t>
            </a:r>
            <a:endParaRPr lang="en-US" sz="3600" b="1" dirty="0" smtClean="0"/>
          </a:p>
          <a:p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52400" y="18669000"/>
            <a:ext cx="32606945" cy="92333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Yöntemler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27434" y="19964400"/>
            <a:ext cx="324623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/>
              <a:t>Birinci basamak sağlık hizmetinde bir hekimin hastayla karşılaştığında şikayet ve tanıya yönelik sorabileceği sorular ve muhtemel cevaplar hazırlandı.</a:t>
            </a:r>
          </a:p>
          <a:p>
            <a:r>
              <a:rPr lang="tr-TR" sz="3600" b="1" dirty="0" smtClean="0"/>
              <a:t>Sessizler Derneği tercümanlarından eğitim alındı.</a:t>
            </a:r>
          </a:p>
          <a:p>
            <a:r>
              <a:rPr lang="tr-TR" sz="3600" b="1" dirty="0" smtClean="0"/>
              <a:t>İnternette bulunan video ve diğer görsellerden yararlanıldı.</a:t>
            </a:r>
          </a:p>
          <a:p>
            <a:r>
              <a:rPr lang="tr-TR" sz="3600" b="1" dirty="0" smtClean="0"/>
              <a:t>Konuyla ilgili diğer </a:t>
            </a:r>
            <a:r>
              <a:rPr lang="tr-TR" sz="3600" b="1" dirty="0" smtClean="0"/>
              <a:t>dokümanlar </a:t>
            </a:r>
            <a:r>
              <a:rPr lang="tr-TR" sz="3600" b="1" dirty="0" smtClean="0"/>
              <a:t>araştırıldı</a:t>
            </a:r>
            <a:r>
              <a:rPr lang="tr-TR" sz="3600" b="1" dirty="0" smtClean="0"/>
              <a:t>.</a:t>
            </a:r>
            <a:endParaRPr lang="tr-TR" sz="3600" b="1" dirty="0" smtClean="0"/>
          </a:p>
          <a:p>
            <a:r>
              <a:rPr lang="tr-TR" sz="3600" b="1" dirty="0" smtClean="0"/>
              <a:t>Gruptaki her öğrenci dönemindeki arkadaşlarının belli bir kısmına  sağlıkla ilgili işaret dilini öğretti.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0389586" y="24835752"/>
            <a:ext cx="2608516" cy="140242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4" name="Rectangle 63"/>
          <p:cNvSpPr/>
          <p:nvPr/>
        </p:nvSpPr>
        <p:spPr>
          <a:xfrm>
            <a:off x="20389586" y="28803689"/>
            <a:ext cx="2608516" cy="140242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7" name="TextBox 76"/>
          <p:cNvSpPr txBox="1"/>
          <p:nvPr/>
        </p:nvSpPr>
        <p:spPr>
          <a:xfrm>
            <a:off x="87641" y="39428678"/>
            <a:ext cx="156857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/>
              <a:t>Grup içi ve dönem içi iletişim arttırıldı.</a:t>
            </a:r>
          </a:p>
          <a:p>
            <a:r>
              <a:rPr lang="tr-TR" sz="3600" b="1" dirty="0" smtClean="0"/>
              <a:t>Hekim adayı olarak işitme engelli hasta ile iletişimde özgüven arttı.</a:t>
            </a:r>
          </a:p>
          <a:p>
            <a:r>
              <a:rPr lang="tr-TR" sz="3600" b="1" dirty="0" smtClean="0"/>
              <a:t>Yardım alınan dernekteki diğer işitme engelliler de tıp öğrencilerinin bu çabasından memnun oldular.</a:t>
            </a:r>
          </a:p>
          <a:p>
            <a:r>
              <a:rPr lang="tr-TR" sz="3600" b="1" dirty="0" smtClean="0"/>
              <a:t>Tıp öğrencilerine de bu konuda duyarlılık kazandırıldı.</a:t>
            </a:r>
            <a:endParaRPr lang="en-US" sz="36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228600" y="31927800"/>
            <a:ext cx="32606945" cy="92333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Hekim Önerileri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55729" y="38161893"/>
            <a:ext cx="15693871" cy="92333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Kazanımlar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6990812" y="38161893"/>
            <a:ext cx="15693871" cy="92333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Kaynaklar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52401" y="33604200"/>
            <a:ext cx="152399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err="1" smtClean="0"/>
              <a:t>Konsülte</a:t>
            </a:r>
            <a:r>
              <a:rPr lang="tr-TR" sz="3600" b="1" dirty="0" smtClean="0"/>
              <a:t> edilecek bölümler</a:t>
            </a:r>
          </a:p>
          <a:p>
            <a:pPr>
              <a:buNone/>
            </a:pPr>
            <a:r>
              <a:rPr lang="tr-TR" sz="3600" b="1" dirty="0" smtClean="0"/>
              <a:t>Örn.: Nöroloji, psikiyatri, genel cerrahi gibi</a:t>
            </a:r>
          </a:p>
          <a:p>
            <a:r>
              <a:rPr lang="tr-TR" sz="3600" b="1" dirty="0" smtClean="0"/>
              <a:t>Hastalıkla ilgili tavsiyelerde bulunma</a:t>
            </a:r>
          </a:p>
          <a:p>
            <a:pPr>
              <a:buNone/>
            </a:pPr>
            <a:r>
              <a:rPr lang="tr-TR" sz="3600" b="1" dirty="0" smtClean="0"/>
              <a:t>Örn.: Diyet yapma, spor yapma, sigara, alkol kullanılmaması gibi</a:t>
            </a:r>
          </a:p>
          <a:p>
            <a:r>
              <a:rPr lang="tr-TR" sz="3600" b="1" dirty="0" smtClean="0"/>
              <a:t>Tanı konduktan sonraki tedavi önerleri </a:t>
            </a:r>
          </a:p>
          <a:p>
            <a:pPr>
              <a:buNone/>
            </a:pPr>
            <a:r>
              <a:rPr lang="tr-TR" sz="3600" b="1" dirty="0" smtClean="0"/>
              <a:t>Örn.: Reçete yazma veya cerrahi müdahale gibi</a:t>
            </a:r>
            <a:endParaRPr lang="en-US" sz="3600" b="1" dirty="0"/>
          </a:p>
        </p:txBody>
      </p:sp>
      <p:sp>
        <p:nvSpPr>
          <p:cNvPr id="102" name="TextBox 101"/>
          <p:cNvSpPr txBox="1"/>
          <p:nvPr/>
        </p:nvSpPr>
        <p:spPr>
          <a:xfrm>
            <a:off x="16929529" y="39162182"/>
            <a:ext cx="155110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/>
              <a:t>İşaret Dili Eğitim Kitabı</a:t>
            </a:r>
          </a:p>
          <a:p>
            <a:pPr>
              <a:buNone/>
            </a:pPr>
            <a:r>
              <a:rPr lang="tr-TR" sz="3600" dirty="0" smtClean="0">
                <a:solidFill>
                  <a:schemeClr val="accent4">
                    <a:lumMod val="50000"/>
                  </a:schemeClr>
                </a:solidFill>
                <a:hlinkClick r:id="rId2"/>
              </a:rPr>
              <a:t>http://www.</a:t>
            </a:r>
            <a:r>
              <a:rPr lang="tr-TR" sz="3600" dirty="0" err="1" smtClean="0">
                <a:solidFill>
                  <a:schemeClr val="accent4">
                    <a:lumMod val="50000"/>
                  </a:schemeClr>
                </a:solidFill>
                <a:hlinkClick r:id="rId2"/>
              </a:rPr>
              <a:t>ibb</a:t>
            </a:r>
            <a:r>
              <a:rPr lang="tr-TR" sz="3600" dirty="0" smtClean="0">
                <a:solidFill>
                  <a:schemeClr val="accent4">
                    <a:lumMod val="50000"/>
                  </a:schemeClr>
                </a:solidFill>
                <a:hlinkClick r:id="rId2"/>
              </a:rPr>
              <a:t>.gov.tr/</a:t>
            </a:r>
            <a:r>
              <a:rPr lang="tr-TR" sz="3600" dirty="0" err="1" smtClean="0">
                <a:solidFill>
                  <a:schemeClr val="accent4">
                    <a:lumMod val="50000"/>
                  </a:schemeClr>
                </a:solidFill>
                <a:hlinkClick r:id="rId2"/>
              </a:rPr>
              <a:t>sites</a:t>
            </a:r>
            <a:r>
              <a:rPr lang="tr-TR" sz="3600" dirty="0" smtClean="0">
                <a:solidFill>
                  <a:schemeClr val="accent4">
                    <a:lumMod val="50000"/>
                  </a:schemeClr>
                </a:solidFill>
                <a:hlinkClick r:id="rId2"/>
              </a:rPr>
              <a:t>/</a:t>
            </a:r>
            <a:r>
              <a:rPr lang="tr-TR" sz="3600" dirty="0" err="1" smtClean="0">
                <a:solidFill>
                  <a:schemeClr val="accent4">
                    <a:lumMod val="50000"/>
                  </a:schemeClr>
                </a:solidFill>
                <a:hlinkClick r:id="rId2"/>
              </a:rPr>
              <a:t>SaglikVeSosyalHizmetler</a:t>
            </a:r>
            <a:r>
              <a:rPr lang="tr-TR" sz="3600" dirty="0" smtClean="0">
                <a:solidFill>
                  <a:schemeClr val="accent4">
                    <a:lumMod val="50000"/>
                  </a:schemeClr>
                </a:solidFill>
                <a:hlinkClick r:id="rId2"/>
              </a:rPr>
              <a:t>/</a:t>
            </a:r>
            <a:r>
              <a:rPr lang="tr-TR" sz="3600" dirty="0" err="1" smtClean="0">
                <a:solidFill>
                  <a:schemeClr val="accent4">
                    <a:lumMod val="50000"/>
                  </a:schemeClr>
                </a:solidFill>
                <a:hlinkClick r:id="rId2"/>
              </a:rPr>
              <a:t>isom</a:t>
            </a:r>
            <a:r>
              <a:rPr lang="tr-TR" sz="3600" dirty="0" smtClean="0">
                <a:solidFill>
                  <a:schemeClr val="accent4">
                    <a:lumMod val="50000"/>
                  </a:schemeClr>
                </a:solidFill>
                <a:hlinkClick r:id="rId2"/>
              </a:rPr>
              <a:t>/</a:t>
            </a:r>
            <a:r>
              <a:rPr lang="tr-TR" sz="3600" dirty="0" err="1" smtClean="0">
                <a:solidFill>
                  <a:schemeClr val="accent4">
                    <a:lumMod val="50000"/>
                  </a:schemeClr>
                </a:solidFill>
                <a:hlinkClick r:id="rId2"/>
              </a:rPr>
              <a:t>Documents</a:t>
            </a:r>
            <a:r>
              <a:rPr lang="tr-TR" sz="3600" dirty="0" smtClean="0">
                <a:solidFill>
                  <a:schemeClr val="accent4">
                    <a:lumMod val="50000"/>
                  </a:schemeClr>
                </a:solidFill>
                <a:hlinkClick r:id="rId2"/>
              </a:rPr>
              <a:t>/5.B%C3%96L%C3%9CM%20SA%C4%9ELIK.</a:t>
            </a:r>
            <a:r>
              <a:rPr lang="tr-TR" sz="3600" dirty="0" err="1" smtClean="0">
                <a:solidFill>
                  <a:schemeClr val="accent4">
                    <a:lumMod val="50000"/>
                  </a:schemeClr>
                </a:solidFill>
                <a:hlinkClick r:id="rId2"/>
              </a:rPr>
              <a:t>pdf</a:t>
            </a:r>
            <a:endParaRPr lang="tr-TR" sz="36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tr-TR" sz="3600" dirty="0" smtClean="0"/>
              <a:t>Boğaziçi Üniversitesi- Türk İşaret Dili Kaynak Sitesi</a:t>
            </a:r>
          </a:p>
          <a:p>
            <a:pPr>
              <a:buNone/>
            </a:pPr>
            <a:r>
              <a:rPr lang="tr-TR" sz="3600" dirty="0" smtClean="0">
                <a:hlinkClick r:id="rId3"/>
              </a:rPr>
              <a:t>http://www.</a:t>
            </a:r>
            <a:r>
              <a:rPr lang="tr-TR" sz="3600" dirty="0" err="1" smtClean="0">
                <a:hlinkClick r:id="rId3"/>
              </a:rPr>
              <a:t>cmpe</a:t>
            </a:r>
            <a:r>
              <a:rPr lang="tr-TR" sz="3600" dirty="0" smtClean="0">
                <a:hlinkClick r:id="rId3"/>
              </a:rPr>
              <a:t>.</a:t>
            </a:r>
            <a:r>
              <a:rPr lang="tr-TR" sz="3600" dirty="0" err="1" smtClean="0">
                <a:hlinkClick r:id="rId3"/>
              </a:rPr>
              <a:t>boun</a:t>
            </a:r>
            <a:r>
              <a:rPr lang="tr-TR" sz="3600" dirty="0" smtClean="0">
                <a:hlinkClick r:id="rId3"/>
              </a:rPr>
              <a:t>.edu.tr/</a:t>
            </a:r>
            <a:r>
              <a:rPr lang="tr-TR" sz="3600" dirty="0" err="1" smtClean="0">
                <a:hlinkClick r:id="rId3"/>
              </a:rPr>
              <a:t>tid</a:t>
            </a:r>
            <a:r>
              <a:rPr lang="tr-TR" sz="3600" dirty="0" smtClean="0">
                <a:hlinkClick r:id="rId3"/>
              </a:rPr>
              <a:t>/</a:t>
            </a:r>
            <a:endParaRPr lang="tr-TR" sz="3600" dirty="0" smtClean="0"/>
          </a:p>
          <a:p>
            <a:r>
              <a:rPr lang="tr-TR" sz="3600" dirty="0" smtClean="0"/>
              <a:t>Kocaeli Sessizler Derneği Tercümanları </a:t>
            </a:r>
          </a:p>
          <a:p>
            <a:pPr>
              <a:buNone/>
            </a:pPr>
            <a:r>
              <a:rPr lang="tr-TR" sz="3600" dirty="0" smtClean="0"/>
              <a:t>Dilara Hanım</a:t>
            </a:r>
          </a:p>
        </p:txBody>
      </p:sp>
      <p:sp>
        <p:nvSpPr>
          <p:cNvPr id="10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413510" y="838200"/>
            <a:ext cx="30091380" cy="4932080"/>
          </a:xfrm>
        </p:spPr>
        <p:txBody>
          <a:bodyPr>
            <a:normAutofit/>
          </a:bodyPr>
          <a:lstStyle/>
          <a:p>
            <a:pPr algn="ctr"/>
            <a:r>
              <a:rPr lang="tr-TR" sz="8000" b="1" dirty="0" smtClean="0">
                <a:solidFill>
                  <a:srgbClr val="7FE143"/>
                </a:solidFill>
              </a:rPr>
              <a:t>GRUP SUSKUNLAR</a:t>
            </a:r>
          </a:p>
          <a:p>
            <a:pPr algn="ctr"/>
            <a:r>
              <a:rPr lang="tr-TR" sz="8000" b="1" dirty="0" smtClean="0">
                <a:solidFill>
                  <a:srgbClr val="7FE143"/>
                </a:solidFill>
              </a:rPr>
              <a:t>HEKİM ADAYI OLARAK İŞARET DİLİNİN ÖĞRENİLMESİ </a:t>
            </a:r>
            <a:endParaRPr lang="tr-TR" sz="8000" b="1" dirty="0" smtClean="0">
              <a:solidFill>
                <a:srgbClr val="7FE143"/>
              </a:solidFill>
            </a:endParaRPr>
          </a:p>
          <a:p>
            <a:pPr algn="ctr"/>
            <a:r>
              <a:rPr lang="tr-TR" sz="8000" b="1" dirty="0" smtClean="0">
                <a:solidFill>
                  <a:srgbClr val="7FE143"/>
                </a:solidFill>
              </a:rPr>
              <a:t>VE </a:t>
            </a:r>
            <a:r>
              <a:rPr lang="tr-TR" sz="8000" b="1" dirty="0" smtClean="0">
                <a:solidFill>
                  <a:srgbClr val="7FE143"/>
                </a:solidFill>
              </a:rPr>
              <a:t>ÖĞRETİLMESİ</a:t>
            </a:r>
            <a:endParaRPr lang="en-US" sz="8000" b="1" dirty="0" smtClean="0">
              <a:solidFill>
                <a:srgbClr val="7FE143"/>
              </a:solidFill>
            </a:endParaRPr>
          </a:p>
          <a:p>
            <a:pPr algn="ctr"/>
            <a:endParaRPr lang="en-US" sz="8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419600" y="5306269"/>
            <a:ext cx="24079200" cy="2971800"/>
          </a:xfrm>
        </p:spPr>
        <p:txBody>
          <a:bodyPr>
            <a:normAutofit/>
          </a:bodyPr>
          <a:lstStyle/>
          <a:p>
            <a:r>
              <a:rPr lang="tr-TR" sz="5400" b="1" dirty="0" smtClean="0">
                <a:solidFill>
                  <a:srgbClr val="7FE143"/>
                </a:solidFill>
              </a:rPr>
              <a:t>DANIŞMAN: Dr. Sema KEÇELİ                   </a:t>
            </a:r>
            <a:r>
              <a:rPr lang="tr-TR" sz="5400" b="1" dirty="0" smtClean="0">
                <a:solidFill>
                  <a:srgbClr val="7FE143"/>
                </a:solidFill>
              </a:rPr>
              <a:t>                                   2014 </a:t>
            </a:r>
            <a:r>
              <a:rPr lang="tr-TR" sz="5400" b="1" dirty="0" smtClean="0">
                <a:solidFill>
                  <a:srgbClr val="7FE143"/>
                </a:solidFill>
              </a:rPr>
              <a:t>DÖNEM 1</a:t>
            </a:r>
            <a:endParaRPr lang="en-US" sz="5400" b="1" dirty="0" smtClean="0">
              <a:solidFill>
                <a:srgbClr val="7FE143"/>
              </a:solidFill>
            </a:endParaRPr>
          </a:p>
          <a:p>
            <a:endParaRPr lang="en-US" sz="4000" b="1" dirty="0"/>
          </a:p>
        </p:txBody>
      </p:sp>
      <p:sp>
        <p:nvSpPr>
          <p:cNvPr id="49" name="TextBox 42"/>
          <p:cNvSpPr txBox="1"/>
          <p:nvPr/>
        </p:nvSpPr>
        <p:spPr>
          <a:xfrm>
            <a:off x="152400" y="14850070"/>
            <a:ext cx="32606945" cy="92333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Amaçlar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50" name="TextBox 43"/>
          <p:cNvSpPr txBox="1"/>
          <p:nvPr/>
        </p:nvSpPr>
        <p:spPr>
          <a:xfrm>
            <a:off x="228600" y="15903476"/>
            <a:ext cx="325289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/>
              <a:t>İşitme engelli hastalara ulaşabilmek ve onlara sağlık konusunda doğru </a:t>
            </a:r>
            <a:r>
              <a:rPr lang="tr-TR" sz="3600" b="1" smtClean="0"/>
              <a:t>hizmeti </a:t>
            </a:r>
            <a:r>
              <a:rPr lang="tr-TR" sz="3600" b="1" smtClean="0"/>
              <a:t>verebilmek </a:t>
            </a:r>
            <a:r>
              <a:rPr lang="tr-TR" sz="3600" b="1" dirty="0" smtClean="0"/>
              <a:t>için işaret dilinin öğrenilmesi</a:t>
            </a:r>
          </a:p>
          <a:p>
            <a:r>
              <a:rPr lang="tr-TR" sz="3600" b="1" dirty="0" smtClean="0"/>
              <a:t>Hekim adayları arasında bu konudaki duyarlılığı arttırmak için ve işaret dilinin öğrenilmesini yaygınlaştırmak için dönem 1 öğrencilerine işaret dilinin öğretilmesi</a:t>
            </a:r>
            <a:endParaRPr lang="en-US" sz="3600" b="1" dirty="0" smtClean="0"/>
          </a:p>
          <a:p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51" name="TextBox 88"/>
          <p:cNvSpPr txBox="1"/>
          <p:nvPr/>
        </p:nvSpPr>
        <p:spPr>
          <a:xfrm>
            <a:off x="152400" y="23698200"/>
            <a:ext cx="32606945" cy="92333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Hekimin </a:t>
            </a:r>
            <a:r>
              <a:rPr lang="tr-TR" sz="5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Anamnezi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52" name="TextBox 98"/>
          <p:cNvSpPr txBox="1"/>
          <p:nvPr/>
        </p:nvSpPr>
        <p:spPr>
          <a:xfrm>
            <a:off x="160845" y="24917400"/>
            <a:ext cx="325289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/>
              <a:t>Hekimin hastaya yönelttiği sorular</a:t>
            </a:r>
          </a:p>
          <a:p>
            <a:pPr>
              <a:buNone/>
            </a:pPr>
            <a:r>
              <a:rPr lang="tr-TR" sz="3600" b="1" dirty="0" smtClean="0"/>
              <a:t>Örn.: Şikayetiniz nedir? Ne zamandır bu şikayetiniz var? Başka hastalığınız var mı?  Gibi </a:t>
            </a:r>
          </a:p>
          <a:p>
            <a:r>
              <a:rPr lang="tr-TR" sz="3600" b="1" dirty="0" smtClean="0"/>
              <a:t>Hastayı selamlama, sayılar, gün, ay, yıl kavramları, alfabe, haftanın günleri</a:t>
            </a:r>
          </a:p>
          <a:p>
            <a:r>
              <a:rPr lang="tr-TR" sz="3600" b="1" dirty="0" smtClean="0"/>
              <a:t>Tanıda kullanacağı terimler</a:t>
            </a:r>
          </a:p>
          <a:p>
            <a:pPr>
              <a:buNone/>
            </a:pPr>
            <a:r>
              <a:rPr lang="tr-TR" sz="3600" b="1" dirty="0" smtClean="0"/>
              <a:t>Örn.: kan alınması, film çekilmesi, biyopsi gerekliliği, serum takılması, idrar tahlili gerekliliği gibi</a:t>
            </a:r>
          </a:p>
        </p:txBody>
      </p:sp>
      <p:sp>
        <p:nvSpPr>
          <p:cNvPr id="53" name="TextBox 88"/>
          <p:cNvSpPr txBox="1"/>
          <p:nvPr/>
        </p:nvSpPr>
        <p:spPr>
          <a:xfrm>
            <a:off x="159055" y="28194000"/>
            <a:ext cx="32606945" cy="92333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Hasta Cevapları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54" name="TextBox 98"/>
          <p:cNvSpPr txBox="1"/>
          <p:nvPr/>
        </p:nvSpPr>
        <p:spPr>
          <a:xfrm>
            <a:off x="160845" y="29413200"/>
            <a:ext cx="325289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/>
              <a:t>Hastanın bu sorulara karşı verdiği muhtemel cevaplar</a:t>
            </a:r>
          </a:p>
          <a:p>
            <a:pPr>
              <a:buNone/>
            </a:pPr>
            <a:r>
              <a:rPr lang="tr-TR" sz="3600" b="1" dirty="0" smtClean="0"/>
              <a:t>Örn.: ağrım var, kanamam var, yanmam var, ateş, terleme, ishal, kabızlık, bulantı, kusma, kilo kaybı, baş dönmesi, bayılma, uykusuzluk gibi.</a:t>
            </a:r>
          </a:p>
          <a:p>
            <a:r>
              <a:rPr lang="tr-TR" sz="3600" b="1" dirty="0" smtClean="0"/>
              <a:t>Akrabalık ilişkilerine dair kelimeler</a:t>
            </a:r>
          </a:p>
        </p:txBody>
      </p:sp>
      <p:pic>
        <p:nvPicPr>
          <p:cNvPr id="55" name="Picture 3" descr="C:\Users\Samsung\Desktop\IMAG14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497800" y="33070800"/>
            <a:ext cx="5492645" cy="3096344"/>
          </a:xfrm>
          <a:prstGeom prst="rect">
            <a:avLst/>
          </a:prstGeom>
          <a:noFill/>
        </p:spPr>
      </p:pic>
      <p:pic>
        <p:nvPicPr>
          <p:cNvPr id="56" name="Picture 2" descr="C:\Users\Samsung\Desktop\IMAG14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517600" y="34747200"/>
            <a:ext cx="5567784" cy="3138702"/>
          </a:xfrm>
          <a:prstGeom prst="rect">
            <a:avLst/>
          </a:prstGeom>
          <a:noFill/>
        </p:spPr>
      </p:pic>
      <p:pic>
        <p:nvPicPr>
          <p:cNvPr id="59" name="Picture 4" descr="C:\Users\Samsung\Desktop\CAM0087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660600" y="24841200"/>
            <a:ext cx="4083019" cy="3024336"/>
          </a:xfrm>
          <a:prstGeom prst="rect">
            <a:avLst/>
          </a:prstGeom>
          <a:noFill/>
        </p:spPr>
      </p:pic>
      <p:pic>
        <p:nvPicPr>
          <p:cNvPr id="60" name="Picture 3" descr="C:\Users\Samsung\Desktop\IMAG137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12200" y="24841200"/>
            <a:ext cx="4485456" cy="3068996"/>
          </a:xfrm>
          <a:prstGeom prst="rect">
            <a:avLst/>
          </a:prstGeom>
          <a:noFill/>
        </p:spPr>
      </p:pic>
      <p:pic>
        <p:nvPicPr>
          <p:cNvPr id="61" name="Picture 2" descr="C:\Users\Samsung\Desktop\IMAG137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889200" y="29167221"/>
            <a:ext cx="3723456" cy="2455780"/>
          </a:xfrm>
          <a:prstGeom prst="rect">
            <a:avLst/>
          </a:prstGeom>
          <a:noFill/>
        </p:spPr>
      </p:pic>
      <p:pic>
        <p:nvPicPr>
          <p:cNvPr id="65" name="Picture 5" descr="C:\Users\Samsung\Desktop\WP_20140102_00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716000" y="34747200"/>
            <a:ext cx="5638800" cy="3036912"/>
          </a:xfrm>
          <a:prstGeom prst="rect">
            <a:avLst/>
          </a:prstGeom>
          <a:noFill/>
        </p:spPr>
      </p:pic>
      <p:pic>
        <p:nvPicPr>
          <p:cNvPr id="2054" name="Picture 6" descr="C:\Users\Samsung\Desktop\symbol-41433_640.png"/>
          <p:cNvPicPr>
            <a:picLocks noChangeAspect="1" noChangeArrowheads="1"/>
          </p:cNvPicPr>
          <p:nvPr/>
        </p:nvPicPr>
        <p:blipFill>
          <a:blip r:embed="rId10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6746200" y="533400"/>
            <a:ext cx="5423535" cy="76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2061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5701</TotalTime>
  <Words>374</Words>
  <Application>Microsoft Office PowerPoint</Application>
  <PresentationFormat>Özel</PresentationFormat>
  <Paragraphs>49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2" baseType="lpstr">
      <vt:lpstr>Office Theme</vt:lpstr>
      <vt:lpstr>Slayt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of a scientific poster</dc:title>
  <dc:subject>Example Of A Sample Research Poster</dc:subject>
  <dc:creator>Graphicsland/MakeSigns.com</dc:creator>
  <cp:keywords>scientific, research, template, custom, poster, presentation, symposium, printing, powerpoint, create, design, example, sample, download</cp:keywords>
  <dc:description>We offer free powerpoint poster templates to help you design your very own scientific poster presentation.</dc:description>
  <cp:lastModifiedBy>Samsung</cp:lastModifiedBy>
  <cp:revision>13</cp:revision>
  <cp:lastPrinted>2012-08-03T14:41:38Z</cp:lastPrinted>
  <dcterms:created xsi:type="dcterms:W3CDTF">2012-08-02T16:30:57Z</dcterms:created>
  <dcterms:modified xsi:type="dcterms:W3CDTF">2014-01-09T12:22:47Z</dcterms:modified>
  <cp:category>scientific poster template</cp:category>
</cp:coreProperties>
</file>