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5" r:id="rId3"/>
    <p:sldId id="287" r:id="rId4"/>
    <p:sldId id="288" r:id="rId5"/>
    <p:sldId id="301" r:id="rId6"/>
    <p:sldId id="291" r:id="rId7"/>
    <p:sldId id="292" r:id="rId8"/>
    <p:sldId id="289" r:id="rId9"/>
    <p:sldId id="290" r:id="rId10"/>
    <p:sldId id="293" r:id="rId11"/>
    <p:sldId id="294" r:id="rId12"/>
    <p:sldId id="295" r:id="rId13"/>
    <p:sldId id="296" r:id="rId14"/>
    <p:sldId id="297" r:id="rId15"/>
    <p:sldId id="298" r:id="rId16"/>
    <p:sldId id="283" r:id="rId17"/>
    <p:sldId id="284"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6" r:id="rId35"/>
    <p:sldId id="278" r:id="rId36"/>
    <p:sldId id="277" r:id="rId37"/>
    <p:sldId id="299" r:id="rId38"/>
    <p:sldId id="30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50BF5"/>
    <a:srgbClr val="A8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68" d="100"/>
          <a:sy n="68" d="100"/>
        </p:scale>
        <p:origin x="-12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al__ma_Sayfas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al__ma_Sayfas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al__ma_Sayfas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al__ma_Sayfas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al__ma_Sayfas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al__ma_Sayfas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_al__ma_Sayfas_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_al__ma_Sayfas_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_al__ma_Sayfas_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al__ma_Sayfas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al__ma_Sayfas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al__ma_Sayfas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al__ma_Sayfas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al__ma_Sayfas_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Dağılım</c:v>
                </c:pt>
              </c:strCache>
            </c:strRef>
          </c:tx>
          <c:dLbls>
            <c:dLbl>
              <c:idx val="0"/>
              <c:layout>
                <c:manualLayout>
                  <c:x val="-0.24092981432876445"/>
                  <c:y val="-0.14544553208076577"/>
                </c:manualLayout>
              </c:layout>
              <c:tx>
                <c:rich>
                  <a:bodyPr/>
                  <a:lstStyle/>
                  <a:p>
                    <a:pPr>
                      <a:defRPr>
                        <a:latin typeface="Elephant" pitchFamily="18" charset="0"/>
                      </a:defRPr>
                    </a:pPr>
                    <a:r>
                      <a:rPr lang="en-US" sz="2400" dirty="0" err="1">
                        <a:solidFill>
                          <a:schemeClr val="accent3">
                            <a:lumMod val="60000"/>
                            <a:lumOff val="40000"/>
                          </a:schemeClr>
                        </a:solidFill>
                        <a:latin typeface="Elephant" pitchFamily="18" charset="0"/>
                      </a:rPr>
                      <a:t>Erkek
51%</a:t>
                    </a:r>
                    <a:endParaRPr lang="en-US" sz="2400" dirty="0">
                      <a:solidFill>
                        <a:schemeClr val="accent3">
                          <a:lumMod val="60000"/>
                          <a:lumOff val="40000"/>
                        </a:schemeClr>
                      </a:solidFill>
                      <a:latin typeface="Elephant" pitchFamily="18" charset="0"/>
                    </a:endParaRPr>
                  </a:p>
                </c:rich>
              </c:tx>
              <c:spPr/>
              <c:showCatName val="1"/>
              <c:showPercent val="1"/>
            </c:dLbl>
            <c:dLbl>
              <c:idx val="1"/>
              <c:layout>
                <c:manualLayout>
                  <c:x val="0.21035827986779432"/>
                  <c:y val="2.7945041698969605E-2"/>
                </c:manualLayout>
              </c:layout>
              <c:tx>
                <c:rich>
                  <a:bodyPr/>
                  <a:lstStyle/>
                  <a:p>
                    <a:r>
                      <a:rPr lang="en-US" sz="2400" dirty="0" err="1">
                        <a:solidFill>
                          <a:srgbClr val="F50BF5"/>
                        </a:solidFill>
                        <a:latin typeface="Elephant" pitchFamily="18" charset="0"/>
                      </a:rPr>
                      <a:t>Kız</a:t>
                    </a:r>
                    <a:r>
                      <a:rPr lang="en-US" sz="2400" dirty="0">
                        <a:solidFill>
                          <a:srgbClr val="F50BF5"/>
                        </a:solidFill>
                        <a:latin typeface="Elephant" pitchFamily="18" charset="0"/>
                      </a:rPr>
                      <a:t>
49%</a:t>
                    </a:r>
                  </a:p>
                </c:rich>
              </c:tx>
              <c:showCatName val="1"/>
              <c:showPercent val="1"/>
            </c:dLbl>
            <c:showCatName val="1"/>
            <c:showPercent val="1"/>
            <c:showLeaderLines val="1"/>
          </c:dLbls>
          <c:cat>
            <c:strRef>
              <c:f>Sayfa1!$A$2:$A$3</c:f>
              <c:strCache>
                <c:ptCount val="2"/>
                <c:pt idx="0">
                  <c:v>Erkek</c:v>
                </c:pt>
                <c:pt idx="1">
                  <c:v>Kız</c:v>
                </c:pt>
              </c:strCache>
            </c:strRef>
          </c:cat>
          <c:val>
            <c:numRef>
              <c:f>Sayfa1!$B$2:$B$3</c:f>
              <c:numCache>
                <c:formatCode>General</c:formatCode>
                <c:ptCount val="2"/>
                <c:pt idx="0">
                  <c:v>58</c:v>
                </c:pt>
                <c:pt idx="1">
                  <c:v>55</c:v>
                </c:pt>
              </c:numCache>
            </c:numRef>
          </c:val>
        </c:ser>
        <c:dLbls>
          <c:showCatName val="1"/>
          <c:showPercent val="1"/>
        </c:dLbls>
      </c:pie3DChart>
    </c:plotArea>
    <c:plotVisOnly val="1"/>
  </c:chart>
  <c:txPr>
    <a:bodyPr/>
    <a:lstStyle/>
    <a:p>
      <a:pPr>
        <a:defRPr sz="1800"/>
      </a:pPr>
      <a:endParaRPr lang="tr-T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b="0" dirty="0" smtClean="0"/>
              <a:t>Birden fazla seçenek</a:t>
            </a:r>
            <a:r>
              <a:rPr lang="tr-TR" b="0" baseline="0" dirty="0" smtClean="0"/>
              <a:t> seçilen şıklar bulunmaktadır</a:t>
            </a:r>
            <a:endParaRPr lang="en-US" b="0" dirty="0"/>
          </a:p>
        </c:rich>
      </c:tx>
      <c:layout>
        <c:manualLayout>
          <c:xMode val="edge"/>
          <c:yMode val="edge"/>
          <c:x val="0.16596833381938392"/>
          <c:y val="0.92032167366019257"/>
        </c:manualLayout>
      </c:layout>
    </c:title>
    <c:view3D>
      <c:rotX val="30"/>
      <c:perspective val="30"/>
    </c:view3D>
    <c:plotArea>
      <c:layout/>
      <c:pie3DChart>
        <c:varyColors val="1"/>
        <c:ser>
          <c:idx val="0"/>
          <c:order val="0"/>
          <c:tx>
            <c:strRef>
              <c:f>Sayfa1!$B$1</c:f>
              <c:strCache>
                <c:ptCount val="1"/>
                <c:pt idx="0">
                  <c:v>Satışlar</c:v>
                </c:pt>
              </c:strCache>
            </c:strRef>
          </c:tx>
          <c:dLbls>
            <c:dLbl>
              <c:idx val="0"/>
              <c:layout/>
              <c:tx>
                <c:rich>
                  <a:bodyPr/>
                  <a:lstStyle/>
                  <a:p>
                    <a:r>
                      <a:rPr lang="en-US" dirty="0">
                        <a:solidFill>
                          <a:srgbClr val="FFC000"/>
                        </a:solidFill>
                        <a:latin typeface="Elephant" pitchFamily="18" charset="0"/>
                      </a:rPr>
                      <a:t>Tablet
31%</a:t>
                    </a:r>
                  </a:p>
                </c:rich>
              </c:tx>
              <c:showCatName val="1"/>
              <c:showPercent val="1"/>
            </c:dLbl>
            <c:dLbl>
              <c:idx val="1"/>
              <c:layout>
                <c:manualLayout>
                  <c:x val="-7.629611402741325E-2"/>
                  <c:y val="-0.31104727679830446"/>
                </c:manualLayout>
              </c:layout>
              <c:tx>
                <c:rich>
                  <a:bodyPr/>
                  <a:lstStyle/>
                  <a:p>
                    <a:r>
                      <a:rPr lang="en-US" dirty="0" err="1">
                        <a:solidFill>
                          <a:srgbClr val="FFC000"/>
                        </a:solidFill>
                        <a:latin typeface="Elephant" pitchFamily="18" charset="0"/>
                      </a:rPr>
                      <a:t>Bilgisayar</a:t>
                    </a:r>
                    <a:r>
                      <a:rPr lang="en-US" dirty="0">
                        <a:solidFill>
                          <a:srgbClr val="FFC000"/>
                        </a:solidFill>
                        <a:latin typeface="Elephant" pitchFamily="18" charset="0"/>
                      </a:rPr>
                      <a:t>
35%</a:t>
                    </a:r>
                  </a:p>
                </c:rich>
              </c:tx>
              <c:showCatName val="1"/>
              <c:showPercent val="1"/>
            </c:dLbl>
            <c:dLbl>
              <c:idx val="2"/>
              <c:layout/>
              <c:tx>
                <c:rich>
                  <a:bodyPr/>
                  <a:lstStyle/>
                  <a:p>
                    <a:r>
                      <a:rPr lang="en-US" dirty="0" err="1">
                        <a:solidFill>
                          <a:srgbClr val="FFC000"/>
                        </a:solidFill>
                        <a:latin typeface="Elephant" pitchFamily="18" charset="0"/>
                      </a:rPr>
                      <a:t>Akıllı</a:t>
                    </a:r>
                    <a:r>
                      <a:rPr lang="en-US" dirty="0">
                        <a:solidFill>
                          <a:srgbClr val="FFC000"/>
                        </a:solidFill>
                        <a:latin typeface="Elephant" pitchFamily="18" charset="0"/>
                      </a:rPr>
                      <a:t> </a:t>
                    </a:r>
                    <a:r>
                      <a:rPr lang="en-US" dirty="0" err="1">
                        <a:solidFill>
                          <a:srgbClr val="FFC000"/>
                        </a:solidFill>
                        <a:latin typeface="Elephant" pitchFamily="18" charset="0"/>
                      </a:rPr>
                      <a:t>Telefon</a:t>
                    </a:r>
                    <a:r>
                      <a:rPr lang="en-US" dirty="0">
                        <a:solidFill>
                          <a:srgbClr val="FFC000"/>
                        </a:solidFill>
                        <a:latin typeface="Elephant" pitchFamily="18" charset="0"/>
                      </a:rPr>
                      <a:t>
26%</a:t>
                    </a:r>
                  </a:p>
                </c:rich>
              </c:tx>
              <c:showCatName val="1"/>
              <c:showPercent val="1"/>
            </c:dLbl>
            <c:dLbl>
              <c:idx val="3"/>
              <c:layout/>
              <c:tx>
                <c:rich>
                  <a:bodyPr/>
                  <a:lstStyle/>
                  <a:p>
                    <a:r>
                      <a:rPr lang="tr-TR" dirty="0" smtClean="0">
                        <a:solidFill>
                          <a:srgbClr val="FFC000"/>
                        </a:solidFill>
                        <a:latin typeface="Elephant" pitchFamily="18" charset="0"/>
                      </a:rPr>
                      <a:t>Y</a:t>
                    </a:r>
                    <a:r>
                      <a:rPr lang="en-US" dirty="0" smtClean="0">
                        <a:solidFill>
                          <a:srgbClr val="FFC000"/>
                        </a:solidFill>
                        <a:latin typeface="Elephant" pitchFamily="18" charset="0"/>
                      </a:rPr>
                      <a:t>ok</a:t>
                    </a:r>
                    <a:r>
                      <a:rPr lang="en-US" dirty="0">
                        <a:solidFill>
                          <a:srgbClr val="FFC000"/>
                        </a:solidFill>
                        <a:latin typeface="Elephant" pitchFamily="18" charset="0"/>
                      </a:rPr>
                      <a:t>
8%</a:t>
                    </a:r>
                  </a:p>
                </c:rich>
              </c:tx>
              <c:showCatName val="1"/>
              <c:showPercent val="1"/>
            </c:dLbl>
            <c:showCatName val="1"/>
            <c:showPercent val="1"/>
            <c:showLeaderLines val="1"/>
          </c:dLbls>
          <c:cat>
            <c:strRef>
              <c:f>Sayfa1!$A$2:$A$5</c:f>
              <c:strCache>
                <c:ptCount val="4"/>
                <c:pt idx="0">
                  <c:v>Tablet</c:v>
                </c:pt>
                <c:pt idx="1">
                  <c:v>Bilgisayar</c:v>
                </c:pt>
                <c:pt idx="2">
                  <c:v>Akıllı Telefon</c:v>
                </c:pt>
                <c:pt idx="3">
                  <c:v>yok</c:v>
                </c:pt>
              </c:strCache>
            </c:strRef>
          </c:cat>
          <c:val>
            <c:numRef>
              <c:f>Sayfa1!$B$2:$B$5</c:f>
              <c:numCache>
                <c:formatCode>General</c:formatCode>
                <c:ptCount val="4"/>
                <c:pt idx="0">
                  <c:v>38</c:v>
                </c:pt>
                <c:pt idx="1">
                  <c:v>43</c:v>
                </c:pt>
                <c:pt idx="2">
                  <c:v>33</c:v>
                </c:pt>
                <c:pt idx="3">
                  <c:v>10</c:v>
                </c:pt>
              </c:numCache>
            </c:numRef>
          </c:val>
        </c:ser>
        <c:dLbls>
          <c:showCatName val="1"/>
          <c:showPercent val="1"/>
        </c:dLbls>
      </c:pie3DChart>
    </c:plotArea>
    <c:plotVisOnly val="1"/>
  </c:chart>
  <c:txPr>
    <a:bodyPr/>
    <a:lstStyle/>
    <a:p>
      <a:pPr>
        <a:defRPr sz="1800"/>
      </a:pPr>
      <a:endParaRPr lang="tr-T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Satışlar</c:v>
                </c:pt>
              </c:strCache>
            </c:strRef>
          </c:tx>
          <c:explosion val="25"/>
          <c:dLbls>
            <c:showCatName val="1"/>
            <c:showPercent val="1"/>
            <c:showLeaderLines val="1"/>
          </c:dLbls>
          <c:cat>
            <c:strRef>
              <c:f>Sayfa1!$A$2:$A$7</c:f>
              <c:strCache>
                <c:ptCount val="6"/>
                <c:pt idx="0">
                  <c:v>1 yaş</c:v>
                </c:pt>
                <c:pt idx="1">
                  <c:v>2 yaş</c:v>
                </c:pt>
                <c:pt idx="2">
                  <c:v>3 yaş</c:v>
                </c:pt>
                <c:pt idx="3">
                  <c:v>4 yaş</c:v>
                </c:pt>
                <c:pt idx="4">
                  <c:v>5 yaş</c:v>
                </c:pt>
                <c:pt idx="5">
                  <c:v> 6 yaş</c:v>
                </c:pt>
              </c:strCache>
            </c:strRef>
          </c:cat>
          <c:val>
            <c:numRef>
              <c:f>Sayfa1!$B$2:$B$7</c:f>
              <c:numCache>
                <c:formatCode>General</c:formatCode>
                <c:ptCount val="6"/>
                <c:pt idx="0">
                  <c:v>3</c:v>
                </c:pt>
                <c:pt idx="1">
                  <c:v>11</c:v>
                </c:pt>
                <c:pt idx="2">
                  <c:v>30</c:v>
                </c:pt>
                <c:pt idx="3">
                  <c:v>31</c:v>
                </c:pt>
                <c:pt idx="4">
                  <c:v>16</c:v>
                </c:pt>
                <c:pt idx="5">
                  <c:v>3</c:v>
                </c:pt>
              </c:numCache>
            </c:numRef>
          </c:val>
        </c:ser>
        <c:dLbls>
          <c:showCatName val="1"/>
          <c:showPercent val="1"/>
        </c:dLbls>
      </c:pie3DChart>
    </c:plotArea>
    <c:plotVisOnly val="1"/>
  </c:chart>
  <c:txPr>
    <a:bodyPr/>
    <a:lstStyle/>
    <a:p>
      <a:pPr>
        <a:defRPr sz="1800"/>
      </a:pPr>
      <a:endParaRPr lang="tr-T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Satışlar</c:v>
                </c:pt>
              </c:strCache>
            </c:strRef>
          </c:tx>
          <c:dLbls>
            <c:dLbl>
              <c:idx val="0"/>
              <c:layout>
                <c:manualLayout>
                  <c:x val="-0.17365382278604063"/>
                  <c:y val="-0.28152562617939386"/>
                </c:manualLayout>
              </c:layout>
              <c:tx>
                <c:rich>
                  <a:bodyPr/>
                  <a:lstStyle/>
                  <a:p>
                    <a:r>
                      <a:rPr lang="en-US" dirty="0">
                        <a:solidFill>
                          <a:schemeClr val="accent6">
                            <a:lumMod val="40000"/>
                            <a:lumOff val="60000"/>
                          </a:schemeClr>
                        </a:solidFill>
                        <a:latin typeface="Elephant" pitchFamily="18" charset="0"/>
                      </a:rPr>
                      <a:t>1 yaş
72%</a:t>
                    </a:r>
                  </a:p>
                </c:rich>
              </c:tx>
              <c:showCatName val="1"/>
              <c:showPercent val="1"/>
            </c:dLbl>
            <c:dLbl>
              <c:idx val="1"/>
              <c:layout/>
              <c:tx>
                <c:rich>
                  <a:bodyPr/>
                  <a:lstStyle/>
                  <a:p>
                    <a:r>
                      <a:rPr lang="en-US" dirty="0">
                        <a:solidFill>
                          <a:schemeClr val="accent6">
                            <a:lumMod val="40000"/>
                            <a:lumOff val="60000"/>
                          </a:schemeClr>
                        </a:solidFill>
                        <a:latin typeface="Elephant" pitchFamily="18" charset="0"/>
                      </a:rPr>
                      <a:t>2 </a:t>
                    </a:r>
                    <a:r>
                      <a:rPr lang="en-US" dirty="0" err="1">
                        <a:solidFill>
                          <a:schemeClr val="accent6">
                            <a:lumMod val="40000"/>
                            <a:lumOff val="60000"/>
                          </a:schemeClr>
                        </a:solidFill>
                        <a:latin typeface="Elephant" pitchFamily="18" charset="0"/>
                      </a:rPr>
                      <a:t>yaş</a:t>
                    </a:r>
                    <a:r>
                      <a:rPr lang="en-US" dirty="0">
                        <a:solidFill>
                          <a:schemeClr val="accent6">
                            <a:lumMod val="40000"/>
                            <a:lumOff val="60000"/>
                          </a:schemeClr>
                        </a:solidFill>
                        <a:latin typeface="Elephant" pitchFamily="18" charset="0"/>
                      </a:rPr>
                      <a:t>
28%</a:t>
                    </a:r>
                  </a:p>
                </c:rich>
              </c:tx>
              <c:showCatName val="1"/>
              <c:showPercent val="1"/>
            </c:dLbl>
            <c:showCatName val="1"/>
            <c:showPercent val="1"/>
            <c:showLeaderLines val="1"/>
          </c:dLbls>
          <c:cat>
            <c:strRef>
              <c:f>Sayfa1!$A$2:$A$3</c:f>
              <c:strCache>
                <c:ptCount val="2"/>
                <c:pt idx="0">
                  <c:v>1 yaş</c:v>
                </c:pt>
                <c:pt idx="1">
                  <c:v>2 yaş</c:v>
                </c:pt>
              </c:strCache>
            </c:strRef>
          </c:cat>
          <c:val>
            <c:numRef>
              <c:f>Sayfa1!$B$2:$B$3</c:f>
              <c:numCache>
                <c:formatCode>General</c:formatCode>
                <c:ptCount val="2"/>
                <c:pt idx="0">
                  <c:v>73</c:v>
                </c:pt>
                <c:pt idx="1">
                  <c:v>28</c:v>
                </c:pt>
              </c:numCache>
            </c:numRef>
          </c:val>
        </c:ser>
        <c:dLbls>
          <c:showCatName val="1"/>
          <c:showPercent val="1"/>
        </c:dLbls>
      </c:pie3DChart>
    </c:plotArea>
    <c:plotVisOnly val="1"/>
  </c:chart>
  <c:txPr>
    <a:bodyPr/>
    <a:lstStyle/>
    <a:p>
      <a:pPr>
        <a:defRPr sz="1800"/>
      </a:pPr>
      <a:endParaRPr lang="tr-T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Satışlar</c:v>
                </c:pt>
              </c:strCache>
            </c:strRef>
          </c:tx>
          <c:dLbls>
            <c:dLbl>
              <c:idx val="0"/>
              <c:layout/>
              <c:tx>
                <c:rich>
                  <a:bodyPr/>
                  <a:lstStyle/>
                  <a:p>
                    <a:r>
                      <a:rPr lang="en-US" dirty="0">
                        <a:latin typeface="Elephant" pitchFamily="18" charset="0"/>
                      </a:rPr>
                      <a:t>1 </a:t>
                    </a:r>
                    <a:r>
                      <a:rPr lang="en-US" dirty="0" err="1">
                        <a:latin typeface="Elephant" pitchFamily="18" charset="0"/>
                      </a:rPr>
                      <a:t>yaş</a:t>
                    </a:r>
                    <a:r>
                      <a:rPr lang="en-US" dirty="0">
                        <a:latin typeface="Elephant" pitchFamily="18" charset="0"/>
                      </a:rPr>
                      <a:t>
36%</a:t>
                    </a:r>
                  </a:p>
                </c:rich>
              </c:tx>
              <c:showCatName val="1"/>
              <c:showPercent val="1"/>
            </c:dLbl>
            <c:dLbl>
              <c:idx val="1"/>
              <c:layout>
                <c:manualLayout>
                  <c:x val="0.14460271459123167"/>
                  <c:y val="-0.32160639280162817"/>
                </c:manualLayout>
              </c:layout>
              <c:tx>
                <c:rich>
                  <a:bodyPr/>
                  <a:lstStyle/>
                  <a:p>
                    <a:r>
                      <a:rPr lang="en-US" dirty="0">
                        <a:latin typeface="Elephant" pitchFamily="18" charset="0"/>
                      </a:rPr>
                      <a:t>2 </a:t>
                    </a:r>
                    <a:r>
                      <a:rPr lang="en-US" dirty="0" err="1">
                        <a:latin typeface="Elephant" pitchFamily="18" charset="0"/>
                      </a:rPr>
                      <a:t>yaş</a:t>
                    </a:r>
                    <a:r>
                      <a:rPr lang="en-US" dirty="0">
                        <a:latin typeface="Elephant" pitchFamily="18" charset="0"/>
                      </a:rPr>
                      <a:t>
51%</a:t>
                    </a:r>
                  </a:p>
                </c:rich>
              </c:tx>
              <c:showCatName val="1"/>
              <c:showPercent val="1"/>
            </c:dLbl>
            <c:dLbl>
              <c:idx val="2"/>
              <c:layout/>
              <c:tx>
                <c:rich>
                  <a:bodyPr/>
                  <a:lstStyle/>
                  <a:p>
                    <a:r>
                      <a:rPr lang="en-US" dirty="0">
                        <a:latin typeface="Elephant" pitchFamily="18" charset="0"/>
                      </a:rPr>
                      <a:t>3 </a:t>
                    </a:r>
                    <a:r>
                      <a:rPr lang="en-US" dirty="0" err="1">
                        <a:latin typeface="Elephant" pitchFamily="18" charset="0"/>
                      </a:rPr>
                      <a:t>yaş</a:t>
                    </a:r>
                    <a:r>
                      <a:rPr lang="en-US" dirty="0">
                        <a:latin typeface="Elephant" pitchFamily="18" charset="0"/>
                      </a:rPr>
                      <a:t>
12%</a:t>
                    </a:r>
                  </a:p>
                </c:rich>
              </c:tx>
              <c:showCatName val="1"/>
              <c:showPercent val="1"/>
            </c:dLbl>
            <c:dLbl>
              <c:idx val="3"/>
              <c:layout/>
              <c:tx>
                <c:rich>
                  <a:bodyPr/>
                  <a:lstStyle/>
                  <a:p>
                    <a:r>
                      <a:rPr lang="en-US" dirty="0">
                        <a:latin typeface="Elephant" pitchFamily="18" charset="0"/>
                      </a:rPr>
                      <a:t>4 </a:t>
                    </a:r>
                    <a:r>
                      <a:rPr lang="en-US" dirty="0" err="1">
                        <a:latin typeface="Elephant" pitchFamily="18" charset="0"/>
                      </a:rPr>
                      <a:t>yaş</a:t>
                    </a:r>
                    <a:r>
                      <a:rPr lang="en-US" dirty="0">
                        <a:latin typeface="Elephant" pitchFamily="18" charset="0"/>
                      </a:rPr>
                      <a:t>
1%</a:t>
                    </a:r>
                  </a:p>
                </c:rich>
              </c:tx>
              <c:showCatName val="1"/>
              <c:showPercent val="1"/>
            </c:dLbl>
            <c:showCatName val="1"/>
            <c:showPercent val="1"/>
            <c:showLeaderLines val="1"/>
          </c:dLbls>
          <c:cat>
            <c:strRef>
              <c:f>Sayfa1!$A$2:$A$5</c:f>
              <c:strCache>
                <c:ptCount val="4"/>
                <c:pt idx="0">
                  <c:v>1 yaş</c:v>
                </c:pt>
                <c:pt idx="1">
                  <c:v>2 yaş</c:v>
                </c:pt>
                <c:pt idx="2">
                  <c:v>3 yaş</c:v>
                </c:pt>
                <c:pt idx="3">
                  <c:v>4 yaş</c:v>
                </c:pt>
              </c:strCache>
            </c:strRef>
          </c:cat>
          <c:val>
            <c:numRef>
              <c:f>Sayfa1!$B$2:$B$5</c:f>
              <c:numCache>
                <c:formatCode>General</c:formatCode>
                <c:ptCount val="4"/>
                <c:pt idx="0">
                  <c:v>36</c:v>
                </c:pt>
                <c:pt idx="1">
                  <c:v>51</c:v>
                </c:pt>
                <c:pt idx="2">
                  <c:v>12</c:v>
                </c:pt>
                <c:pt idx="3">
                  <c:v>1.2</c:v>
                </c:pt>
              </c:numCache>
            </c:numRef>
          </c:val>
        </c:ser>
        <c:dLbls>
          <c:showCatName val="1"/>
          <c:showPercent val="1"/>
        </c:dLbls>
      </c:pie3DChart>
    </c:plotArea>
    <c:plotVisOnly val="1"/>
  </c:chart>
  <c:txPr>
    <a:bodyPr/>
    <a:lstStyle/>
    <a:p>
      <a:pPr>
        <a:defRPr sz="1800"/>
      </a:pPr>
      <a:endParaRPr lang="tr-T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smtClean="0"/>
              <a:t>Süre dağılımı</a:t>
            </a:r>
            <a:endParaRPr lang="tr-TR" dirty="0"/>
          </a:p>
        </c:rich>
      </c:tx>
      <c:layout/>
    </c:title>
    <c:view3D>
      <c:rotX val="30"/>
      <c:perspective val="30"/>
    </c:view3D>
    <c:plotArea>
      <c:layout/>
      <c:pie3DChart>
        <c:varyColors val="1"/>
        <c:ser>
          <c:idx val="0"/>
          <c:order val="0"/>
          <c:tx>
            <c:strRef>
              <c:f>Sayfa1!$B$1</c:f>
              <c:strCache>
                <c:ptCount val="1"/>
                <c:pt idx="0">
                  <c:v>Satışlar</c:v>
                </c:pt>
              </c:strCache>
            </c:strRef>
          </c:tx>
          <c:explosion val="25"/>
          <c:dLbls>
            <c:dLbl>
              <c:idx val="0"/>
              <c:layout/>
              <c:tx>
                <c:rich>
                  <a:bodyPr/>
                  <a:lstStyle/>
                  <a:p>
                    <a:r>
                      <a:rPr lang="en-US" dirty="0">
                        <a:latin typeface="Elephant" pitchFamily="18" charset="0"/>
                      </a:rPr>
                      <a:t>1 </a:t>
                    </a:r>
                    <a:r>
                      <a:rPr lang="en-US" dirty="0" err="1">
                        <a:latin typeface="Elephant" pitchFamily="18" charset="0"/>
                      </a:rPr>
                      <a:t>saat</a:t>
                    </a:r>
                    <a:r>
                      <a:rPr lang="en-US" dirty="0">
                        <a:latin typeface="Elephant" pitchFamily="18" charset="0"/>
                      </a:rPr>
                      <a:t>
12%</a:t>
                    </a:r>
                  </a:p>
                </c:rich>
              </c:tx>
              <c:showCatName val="1"/>
              <c:showPercent val="1"/>
            </c:dLbl>
            <c:dLbl>
              <c:idx val="1"/>
              <c:layout/>
              <c:tx>
                <c:rich>
                  <a:bodyPr/>
                  <a:lstStyle/>
                  <a:p>
                    <a:r>
                      <a:rPr lang="en-US" dirty="0">
                        <a:latin typeface="Elephant" pitchFamily="18" charset="0"/>
                      </a:rPr>
                      <a:t>2 </a:t>
                    </a:r>
                    <a:r>
                      <a:rPr lang="en-US" dirty="0" err="1">
                        <a:latin typeface="Elephant" pitchFamily="18" charset="0"/>
                      </a:rPr>
                      <a:t>saat</a:t>
                    </a:r>
                    <a:r>
                      <a:rPr lang="en-US" dirty="0">
                        <a:latin typeface="Elephant" pitchFamily="18" charset="0"/>
                      </a:rPr>
                      <a:t>
9%</a:t>
                    </a:r>
                  </a:p>
                </c:rich>
              </c:tx>
              <c:showCatName val="1"/>
              <c:showPercent val="1"/>
            </c:dLbl>
            <c:dLbl>
              <c:idx val="2"/>
              <c:layout/>
              <c:tx>
                <c:rich>
                  <a:bodyPr/>
                  <a:lstStyle/>
                  <a:p>
                    <a:r>
                      <a:rPr lang="en-US" dirty="0">
                        <a:latin typeface="Elephant" pitchFamily="18" charset="0"/>
                      </a:rPr>
                      <a:t>3 </a:t>
                    </a:r>
                    <a:r>
                      <a:rPr lang="en-US" dirty="0" err="1">
                        <a:latin typeface="Elephant" pitchFamily="18" charset="0"/>
                      </a:rPr>
                      <a:t>saat</a:t>
                    </a:r>
                    <a:r>
                      <a:rPr lang="en-US" dirty="0">
                        <a:latin typeface="Elephant" pitchFamily="18" charset="0"/>
                      </a:rPr>
                      <a:t>
8%</a:t>
                    </a:r>
                  </a:p>
                </c:rich>
              </c:tx>
              <c:showCatName val="1"/>
              <c:showPercent val="1"/>
            </c:dLbl>
            <c:dLbl>
              <c:idx val="3"/>
              <c:layout/>
              <c:tx>
                <c:rich>
                  <a:bodyPr/>
                  <a:lstStyle/>
                  <a:p>
                    <a:r>
                      <a:rPr lang="en-US" dirty="0">
                        <a:latin typeface="Elephant" pitchFamily="18" charset="0"/>
                      </a:rPr>
                      <a:t>4 </a:t>
                    </a:r>
                    <a:r>
                      <a:rPr lang="en-US" dirty="0" err="1">
                        <a:latin typeface="Elephant" pitchFamily="18" charset="0"/>
                      </a:rPr>
                      <a:t>saat</a:t>
                    </a:r>
                    <a:r>
                      <a:rPr lang="en-US" dirty="0">
                        <a:latin typeface="Elephant" pitchFamily="18" charset="0"/>
                      </a:rPr>
                      <a:t>
24%</a:t>
                    </a:r>
                  </a:p>
                </c:rich>
              </c:tx>
              <c:showCatName val="1"/>
              <c:showPercent val="1"/>
            </c:dLbl>
            <c:dLbl>
              <c:idx val="4"/>
              <c:layout/>
              <c:tx>
                <c:rich>
                  <a:bodyPr/>
                  <a:lstStyle/>
                  <a:p>
                    <a:r>
                      <a:rPr lang="en-US" dirty="0">
                        <a:latin typeface="Elephant" pitchFamily="18" charset="0"/>
                      </a:rPr>
                      <a:t>4 </a:t>
                    </a:r>
                    <a:r>
                      <a:rPr lang="en-US" dirty="0" err="1">
                        <a:latin typeface="Elephant" pitchFamily="18" charset="0"/>
                      </a:rPr>
                      <a:t>üzeri</a:t>
                    </a:r>
                    <a:r>
                      <a:rPr lang="en-US" dirty="0">
                        <a:latin typeface="Elephant" pitchFamily="18" charset="0"/>
                      </a:rPr>
                      <a:t>
47%</a:t>
                    </a:r>
                  </a:p>
                </c:rich>
              </c:tx>
              <c:showCatName val="1"/>
              <c:showPercent val="1"/>
            </c:dLbl>
            <c:showCatName val="1"/>
            <c:showPercent val="1"/>
            <c:showLeaderLines val="1"/>
          </c:dLbls>
          <c:cat>
            <c:strRef>
              <c:f>Sayfa1!$A$2:$A$6</c:f>
              <c:strCache>
                <c:ptCount val="5"/>
                <c:pt idx="0">
                  <c:v>1 saat</c:v>
                </c:pt>
                <c:pt idx="1">
                  <c:v>2 saat</c:v>
                </c:pt>
                <c:pt idx="2">
                  <c:v>3 saat</c:v>
                </c:pt>
                <c:pt idx="3">
                  <c:v>4 saat</c:v>
                </c:pt>
                <c:pt idx="4">
                  <c:v>4 üzeri</c:v>
                </c:pt>
              </c:strCache>
            </c:strRef>
          </c:cat>
          <c:val>
            <c:numRef>
              <c:f>Sayfa1!$B$2:$B$6</c:f>
              <c:numCache>
                <c:formatCode>General</c:formatCode>
                <c:ptCount val="5"/>
                <c:pt idx="0">
                  <c:v>12</c:v>
                </c:pt>
                <c:pt idx="1">
                  <c:v>9</c:v>
                </c:pt>
                <c:pt idx="2">
                  <c:v>8</c:v>
                </c:pt>
                <c:pt idx="3">
                  <c:v>23</c:v>
                </c:pt>
                <c:pt idx="4">
                  <c:v>46</c:v>
                </c:pt>
              </c:numCache>
            </c:numRef>
          </c:val>
        </c:ser>
        <c:dLbls>
          <c:showCatName val="1"/>
          <c:showPercent val="1"/>
        </c:dLbls>
      </c:pie3DChart>
    </c:plotArea>
    <c:plotVisOnly val="1"/>
  </c:chart>
  <c:txPr>
    <a:bodyPr/>
    <a:lstStyle/>
    <a:p>
      <a:pPr>
        <a:defRPr sz="1800"/>
      </a:pPr>
      <a:endParaRPr lang="tr-T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tx>
            <c:strRef>
              <c:f>Sayfa1!$B$1</c:f>
              <c:strCache>
                <c:ptCount val="1"/>
                <c:pt idx="0">
                  <c:v>Satışlar</c:v>
                </c:pt>
              </c:strCache>
            </c:strRef>
          </c:tx>
          <c:dLbls>
            <c:dLbl>
              <c:idx val="0"/>
              <c:layout/>
              <c:tx>
                <c:rich>
                  <a:bodyPr/>
                  <a:lstStyle/>
                  <a:p>
                    <a:r>
                      <a:rPr lang="en-US" dirty="0">
                        <a:latin typeface="Elephant" pitchFamily="18" charset="0"/>
                      </a:rPr>
                      <a:t>1 </a:t>
                    </a:r>
                    <a:r>
                      <a:rPr lang="en-US" dirty="0" err="1">
                        <a:latin typeface="Elephant" pitchFamily="18" charset="0"/>
                      </a:rPr>
                      <a:t>saat</a:t>
                    </a:r>
                    <a:r>
                      <a:rPr lang="en-US" dirty="0">
                        <a:latin typeface="Elephant" pitchFamily="18" charset="0"/>
                      </a:rPr>
                      <a:t>
33%</a:t>
                    </a:r>
                  </a:p>
                </c:rich>
              </c:tx>
              <c:showCatName val="1"/>
              <c:showPercent val="1"/>
            </c:dLbl>
            <c:dLbl>
              <c:idx val="1"/>
              <c:layout/>
              <c:tx>
                <c:rich>
                  <a:bodyPr/>
                  <a:lstStyle/>
                  <a:p>
                    <a:r>
                      <a:rPr lang="en-US" dirty="0">
                        <a:latin typeface="Elephant" pitchFamily="18" charset="0"/>
                      </a:rPr>
                      <a:t>2 </a:t>
                    </a:r>
                    <a:r>
                      <a:rPr lang="en-US" dirty="0" err="1">
                        <a:latin typeface="Elephant" pitchFamily="18" charset="0"/>
                      </a:rPr>
                      <a:t>saat</a:t>
                    </a:r>
                    <a:r>
                      <a:rPr lang="en-US" dirty="0">
                        <a:latin typeface="Elephant" pitchFamily="18" charset="0"/>
                      </a:rPr>
                      <a:t>
29%</a:t>
                    </a:r>
                  </a:p>
                </c:rich>
              </c:tx>
              <c:showCatName val="1"/>
              <c:showPercent val="1"/>
            </c:dLbl>
            <c:dLbl>
              <c:idx val="2"/>
              <c:layout/>
              <c:tx>
                <c:rich>
                  <a:bodyPr/>
                  <a:lstStyle/>
                  <a:p>
                    <a:r>
                      <a:rPr lang="en-US" dirty="0">
                        <a:latin typeface="Elephant" pitchFamily="18" charset="0"/>
                      </a:rPr>
                      <a:t>3 </a:t>
                    </a:r>
                    <a:r>
                      <a:rPr lang="en-US" dirty="0" err="1">
                        <a:latin typeface="Elephant" pitchFamily="18" charset="0"/>
                      </a:rPr>
                      <a:t>saat</a:t>
                    </a:r>
                    <a:r>
                      <a:rPr lang="en-US" dirty="0">
                        <a:latin typeface="Elephant" pitchFamily="18" charset="0"/>
                      </a:rPr>
                      <a:t>
15%</a:t>
                    </a:r>
                  </a:p>
                </c:rich>
              </c:tx>
              <c:showCatName val="1"/>
              <c:showPercent val="1"/>
            </c:dLbl>
            <c:dLbl>
              <c:idx val="3"/>
              <c:layout/>
              <c:tx>
                <c:rich>
                  <a:bodyPr/>
                  <a:lstStyle/>
                  <a:p>
                    <a:r>
                      <a:rPr lang="en-US" dirty="0">
                        <a:latin typeface="Elephant" pitchFamily="18" charset="0"/>
                      </a:rPr>
                      <a:t>4 </a:t>
                    </a:r>
                    <a:r>
                      <a:rPr lang="en-US" dirty="0" err="1">
                        <a:latin typeface="Elephant" pitchFamily="18" charset="0"/>
                      </a:rPr>
                      <a:t>saat</a:t>
                    </a:r>
                    <a:r>
                      <a:rPr lang="en-US" dirty="0">
                        <a:latin typeface="Elephant" pitchFamily="18" charset="0"/>
                      </a:rPr>
                      <a:t>
16%</a:t>
                    </a:r>
                  </a:p>
                </c:rich>
              </c:tx>
              <c:showCatName val="1"/>
              <c:showPercent val="1"/>
            </c:dLbl>
            <c:dLbl>
              <c:idx val="4"/>
              <c:layout/>
              <c:tx>
                <c:rich>
                  <a:bodyPr/>
                  <a:lstStyle/>
                  <a:p>
                    <a:r>
                      <a:rPr lang="en-US" dirty="0">
                        <a:latin typeface="Elephant" pitchFamily="18" charset="0"/>
                      </a:rPr>
                      <a:t>4 </a:t>
                    </a:r>
                    <a:r>
                      <a:rPr lang="en-US" dirty="0" err="1">
                        <a:latin typeface="Elephant" pitchFamily="18" charset="0"/>
                      </a:rPr>
                      <a:t>üzeri</a:t>
                    </a:r>
                    <a:r>
                      <a:rPr lang="en-US" dirty="0">
                        <a:latin typeface="Elephant" pitchFamily="18" charset="0"/>
                      </a:rPr>
                      <a:t>
7%</a:t>
                    </a:r>
                  </a:p>
                </c:rich>
              </c:tx>
              <c:showCatName val="1"/>
              <c:showPercent val="1"/>
            </c:dLbl>
            <c:showCatName val="1"/>
            <c:showPercent val="1"/>
            <c:showLeaderLines val="1"/>
          </c:dLbls>
          <c:cat>
            <c:strRef>
              <c:f>Sayfa1!$A$2:$A$6</c:f>
              <c:strCache>
                <c:ptCount val="5"/>
                <c:pt idx="0">
                  <c:v>1 saat</c:v>
                </c:pt>
                <c:pt idx="1">
                  <c:v>2 saat</c:v>
                </c:pt>
                <c:pt idx="2">
                  <c:v>3 saat</c:v>
                </c:pt>
                <c:pt idx="3">
                  <c:v>4 saat</c:v>
                </c:pt>
                <c:pt idx="4">
                  <c:v>4 üzeri</c:v>
                </c:pt>
              </c:strCache>
            </c:strRef>
          </c:cat>
          <c:val>
            <c:numRef>
              <c:f>Sayfa1!$B$2:$B$6</c:f>
              <c:numCache>
                <c:formatCode>General</c:formatCode>
                <c:ptCount val="5"/>
                <c:pt idx="0">
                  <c:v>31</c:v>
                </c:pt>
                <c:pt idx="1">
                  <c:v>27</c:v>
                </c:pt>
                <c:pt idx="2">
                  <c:v>14</c:v>
                </c:pt>
                <c:pt idx="3">
                  <c:v>15</c:v>
                </c:pt>
                <c:pt idx="4">
                  <c:v>7</c:v>
                </c:pt>
              </c:numCache>
            </c:numRef>
          </c:val>
        </c:ser>
        <c:dLbls>
          <c:showCatName val="1"/>
          <c:showPercent val="1"/>
        </c:dLbls>
        <c:firstSliceAng val="0"/>
      </c:pieChart>
    </c:plotArea>
    <c:plotVisOnly val="1"/>
  </c:chart>
  <c:txPr>
    <a:bodyPr/>
    <a:lstStyle/>
    <a:p>
      <a:pPr>
        <a:defRPr sz="1800"/>
      </a:pPr>
      <a:endParaRPr lang="tr-T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tr-TR"/>
  <c:style val="7"/>
  <c:chart>
    <c:autoTitleDeleted val="1"/>
    <c:view3D>
      <c:rotX val="30"/>
      <c:perspective val="30"/>
    </c:view3D>
    <c:plotArea>
      <c:layout/>
      <c:pie3DChart>
        <c:varyColors val="1"/>
        <c:ser>
          <c:idx val="0"/>
          <c:order val="0"/>
          <c:tx>
            <c:strRef>
              <c:f>Sayfa1!$B$1</c:f>
              <c:strCache>
                <c:ptCount val="1"/>
                <c:pt idx="0">
                  <c:v>Satışlar</c:v>
                </c:pt>
              </c:strCache>
            </c:strRef>
          </c:tx>
          <c:dLbls>
            <c:dLbl>
              <c:idx val="0"/>
              <c:layout>
                <c:manualLayout>
                  <c:x val="-0.21842975357247019"/>
                  <c:y val="-0.22512317638913598"/>
                </c:manualLayout>
              </c:layout>
              <c:tx>
                <c:rich>
                  <a:bodyPr/>
                  <a:lstStyle/>
                  <a:p>
                    <a:r>
                      <a:rPr lang="en-US" dirty="0" err="1">
                        <a:solidFill>
                          <a:srgbClr val="FFFF00"/>
                        </a:solidFill>
                        <a:latin typeface="Elephant" pitchFamily="18" charset="0"/>
                      </a:rPr>
                      <a:t>Erişimi</a:t>
                    </a:r>
                    <a:r>
                      <a:rPr lang="en-US" dirty="0">
                        <a:solidFill>
                          <a:srgbClr val="FFFF00"/>
                        </a:solidFill>
                        <a:latin typeface="Elephant" pitchFamily="18" charset="0"/>
                      </a:rPr>
                      <a:t> </a:t>
                    </a:r>
                    <a:r>
                      <a:rPr lang="en-US" dirty="0" err="1">
                        <a:solidFill>
                          <a:srgbClr val="FFFF00"/>
                        </a:solidFill>
                        <a:latin typeface="Elephant" pitchFamily="18" charset="0"/>
                      </a:rPr>
                      <a:t>var</a:t>
                    </a:r>
                    <a:r>
                      <a:rPr lang="en-US" dirty="0">
                        <a:solidFill>
                          <a:srgbClr val="FFFF00"/>
                        </a:solidFill>
                        <a:latin typeface="Elephant" pitchFamily="18" charset="0"/>
                      </a:rPr>
                      <a:t>
65%</a:t>
                    </a:r>
                  </a:p>
                </c:rich>
              </c:tx>
              <c:showCatName val="1"/>
              <c:showPercent val="1"/>
            </c:dLbl>
            <c:dLbl>
              <c:idx val="1"/>
              <c:layout/>
              <c:tx>
                <c:rich>
                  <a:bodyPr/>
                  <a:lstStyle/>
                  <a:p>
                    <a:r>
                      <a:rPr lang="en-US" dirty="0" err="1">
                        <a:solidFill>
                          <a:srgbClr val="FFFF00"/>
                        </a:solidFill>
                        <a:latin typeface="Elephant" pitchFamily="18" charset="0"/>
                      </a:rPr>
                      <a:t>Erişimi</a:t>
                    </a:r>
                    <a:r>
                      <a:rPr lang="en-US" dirty="0">
                        <a:solidFill>
                          <a:srgbClr val="FFFF00"/>
                        </a:solidFill>
                        <a:latin typeface="Elephant" pitchFamily="18" charset="0"/>
                      </a:rPr>
                      <a:t> </a:t>
                    </a:r>
                    <a:r>
                      <a:rPr lang="en-US" dirty="0" err="1">
                        <a:solidFill>
                          <a:srgbClr val="FFFF00"/>
                        </a:solidFill>
                        <a:latin typeface="Elephant" pitchFamily="18" charset="0"/>
                      </a:rPr>
                      <a:t>yok</a:t>
                    </a:r>
                    <a:r>
                      <a:rPr lang="en-US" dirty="0">
                        <a:solidFill>
                          <a:srgbClr val="FFFF00"/>
                        </a:solidFill>
                        <a:latin typeface="Elephant" pitchFamily="18" charset="0"/>
                      </a:rPr>
                      <a:t>
35%</a:t>
                    </a:r>
                  </a:p>
                </c:rich>
              </c:tx>
              <c:showCatName val="1"/>
              <c:showPercent val="1"/>
            </c:dLbl>
            <c:showCatName val="1"/>
            <c:showPercent val="1"/>
            <c:showLeaderLines val="1"/>
          </c:dLbls>
          <c:cat>
            <c:strRef>
              <c:f>Sayfa1!$A$2:$A$3</c:f>
              <c:strCache>
                <c:ptCount val="2"/>
                <c:pt idx="0">
                  <c:v>Erişimi var</c:v>
                </c:pt>
                <c:pt idx="1">
                  <c:v>Erişimi yok</c:v>
                </c:pt>
              </c:strCache>
            </c:strRef>
          </c:cat>
          <c:val>
            <c:numRef>
              <c:f>Sayfa1!$B$2:$B$3</c:f>
              <c:numCache>
                <c:formatCode>General</c:formatCode>
                <c:ptCount val="2"/>
                <c:pt idx="0">
                  <c:v>62</c:v>
                </c:pt>
                <c:pt idx="1">
                  <c:v>33</c:v>
                </c:pt>
              </c:numCache>
            </c:numRef>
          </c:val>
        </c:ser>
        <c:dLbls>
          <c:showCatName val="1"/>
          <c:showPercent val="1"/>
        </c:dLbls>
      </c:pie3DChart>
    </c:plotArea>
    <c:plotVisOnly val="1"/>
  </c:chart>
  <c:txPr>
    <a:bodyPr/>
    <a:lstStyle/>
    <a:p>
      <a:pPr>
        <a:defRPr sz="1800"/>
      </a:pPr>
      <a:endParaRPr lang="tr-T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Satışlar</c:v>
                </c:pt>
              </c:strCache>
            </c:strRef>
          </c:tx>
          <c:explosion val="25"/>
          <c:dLbls>
            <c:dLbl>
              <c:idx val="0"/>
              <c:layout/>
              <c:tx>
                <c:rich>
                  <a:bodyPr/>
                  <a:lstStyle/>
                  <a:p>
                    <a:r>
                      <a:rPr lang="tr-TR" dirty="0" smtClean="0">
                        <a:solidFill>
                          <a:srgbClr val="7030A0"/>
                        </a:solidFill>
                        <a:latin typeface="Elephant" pitchFamily="18" charset="0"/>
                      </a:rPr>
                      <a:t>K</a:t>
                    </a:r>
                    <a:r>
                      <a:rPr lang="en-US" dirty="0" err="1" smtClean="0">
                        <a:solidFill>
                          <a:srgbClr val="7030A0"/>
                        </a:solidFill>
                        <a:latin typeface="Elephant" pitchFamily="18" charset="0"/>
                      </a:rPr>
                      <a:t>ullanıyor</a:t>
                    </a:r>
                    <a:r>
                      <a:rPr lang="en-US" dirty="0">
                        <a:solidFill>
                          <a:srgbClr val="7030A0"/>
                        </a:solidFill>
                        <a:latin typeface="Elephant" pitchFamily="18" charset="0"/>
                      </a:rPr>
                      <a:t>
86%</a:t>
                    </a:r>
                  </a:p>
                </c:rich>
              </c:tx>
              <c:showCatName val="1"/>
              <c:showPercent val="1"/>
            </c:dLbl>
            <c:dLbl>
              <c:idx val="1"/>
              <c:layout/>
              <c:tx>
                <c:rich>
                  <a:bodyPr/>
                  <a:lstStyle/>
                  <a:p>
                    <a:r>
                      <a:rPr lang="tr-TR" dirty="0" smtClean="0">
                        <a:solidFill>
                          <a:srgbClr val="7030A0"/>
                        </a:solidFill>
                        <a:latin typeface="Elephant" pitchFamily="18" charset="0"/>
                      </a:rPr>
                      <a:t>K</a:t>
                    </a:r>
                    <a:r>
                      <a:rPr lang="en-US" dirty="0" err="1" smtClean="0">
                        <a:solidFill>
                          <a:srgbClr val="7030A0"/>
                        </a:solidFill>
                        <a:latin typeface="Elephant" pitchFamily="18" charset="0"/>
                      </a:rPr>
                      <a:t>ullanmıyor</a:t>
                    </a:r>
                    <a:r>
                      <a:rPr lang="en-US" dirty="0">
                        <a:solidFill>
                          <a:srgbClr val="7030A0"/>
                        </a:solidFill>
                        <a:latin typeface="Elephant" pitchFamily="18" charset="0"/>
                      </a:rPr>
                      <a:t>
14%</a:t>
                    </a:r>
                  </a:p>
                </c:rich>
              </c:tx>
              <c:showCatName val="1"/>
              <c:showPercent val="1"/>
            </c:dLbl>
            <c:showCatName val="1"/>
            <c:showPercent val="1"/>
            <c:showLeaderLines val="1"/>
          </c:dLbls>
          <c:cat>
            <c:strRef>
              <c:f>Sayfa1!$A$2:$A$3</c:f>
              <c:strCache>
                <c:ptCount val="2"/>
                <c:pt idx="0">
                  <c:v>kullanıyor</c:v>
                </c:pt>
                <c:pt idx="1">
                  <c:v>kullanmıyor</c:v>
                </c:pt>
              </c:strCache>
            </c:strRef>
          </c:cat>
          <c:val>
            <c:numRef>
              <c:f>Sayfa1!$B$2:$B$3</c:f>
              <c:numCache>
                <c:formatCode>General</c:formatCode>
                <c:ptCount val="2"/>
                <c:pt idx="0">
                  <c:v>20</c:v>
                </c:pt>
                <c:pt idx="1">
                  <c:v>3.2</c:v>
                </c:pt>
              </c:numCache>
            </c:numRef>
          </c:val>
        </c:ser>
        <c:dLbls>
          <c:showCatName val="1"/>
          <c:showPercent val="1"/>
        </c:dLbls>
      </c:pie3DChart>
    </c:plotArea>
    <c:plotVisOnly val="1"/>
  </c:chart>
  <c:txPr>
    <a:bodyPr/>
    <a:lstStyle/>
    <a:p>
      <a:pPr>
        <a:defRPr sz="1800"/>
      </a:pPr>
      <a:endParaRPr lang="tr-T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tx>
            <c:strRef>
              <c:f>Sayfa1!$B$1</c:f>
              <c:strCache>
                <c:ptCount val="1"/>
                <c:pt idx="0">
                  <c:v>Satışlar</c:v>
                </c:pt>
              </c:strCache>
            </c:strRef>
          </c:tx>
          <c:spPr>
            <a:scene3d>
              <a:camera prst="orthographicFront"/>
              <a:lightRig rig="threePt" dir="t"/>
            </a:scene3d>
            <a:sp3d prstMaterial="matte">
              <a:bevelT w="63500" h="63500" prst="artDeco"/>
              <a:contourClr>
                <a:srgbClr val="000000"/>
              </a:contourClr>
            </a:sp3d>
          </c:spPr>
          <c:dLbls>
            <c:dLbl>
              <c:idx val="0"/>
              <c:layout/>
              <c:tx>
                <c:rich>
                  <a:bodyPr/>
                  <a:lstStyle/>
                  <a:p>
                    <a:r>
                      <a:rPr lang="tr-TR" smtClean="0"/>
                      <a:t>E</a:t>
                    </a:r>
                    <a:r>
                      <a:rPr lang="en-US" smtClean="0"/>
                      <a:t>v </a:t>
                    </a:r>
                    <a:r>
                      <a:rPr lang="tr-TR" smtClean="0"/>
                      <a:t>İ</a:t>
                    </a:r>
                    <a:r>
                      <a:rPr lang="en-US" smtClean="0"/>
                      <a:t>şleri</a:t>
                    </a:r>
                    <a:r>
                      <a:rPr lang="en-US" dirty="0"/>
                      <a:t>
49%</a:t>
                    </a:r>
                  </a:p>
                </c:rich>
              </c:tx>
              <c:showCatName val="1"/>
              <c:showPercent val="1"/>
            </c:dLbl>
            <c:dLbl>
              <c:idx val="1"/>
              <c:layout/>
              <c:tx>
                <c:rich>
                  <a:bodyPr/>
                  <a:lstStyle/>
                  <a:p>
                    <a:r>
                      <a:rPr lang="tr-TR" smtClean="0"/>
                      <a:t>B</a:t>
                    </a:r>
                    <a:r>
                      <a:rPr lang="en-US" smtClean="0"/>
                      <a:t>irlikte </a:t>
                    </a:r>
                    <a:r>
                      <a:rPr lang="tr-TR" smtClean="0"/>
                      <a:t>K</a:t>
                    </a:r>
                    <a:r>
                      <a:rPr lang="en-US" smtClean="0"/>
                      <a:t>ullanyoruz</a:t>
                    </a:r>
                    <a:r>
                      <a:rPr lang="en-US" dirty="0"/>
                      <a:t>
23%</a:t>
                    </a:r>
                  </a:p>
                </c:rich>
              </c:tx>
              <c:showCatName val="1"/>
              <c:showPercent val="1"/>
            </c:dLbl>
            <c:dLbl>
              <c:idx val="2"/>
              <c:layout/>
              <c:tx>
                <c:rich>
                  <a:bodyPr/>
                  <a:lstStyle/>
                  <a:p>
                    <a:r>
                      <a:rPr lang="tr-TR" dirty="0" smtClean="0"/>
                      <a:t>K</a:t>
                    </a:r>
                    <a:r>
                      <a:rPr lang="en-US" dirty="0" err="1" smtClean="0"/>
                      <a:t>işisel</a:t>
                    </a:r>
                    <a:r>
                      <a:rPr lang="en-US" dirty="0" smtClean="0"/>
                      <a:t> </a:t>
                    </a:r>
                    <a:r>
                      <a:rPr lang="tr-TR" dirty="0" smtClean="0"/>
                      <a:t>U</a:t>
                    </a:r>
                    <a:r>
                      <a:rPr lang="en-US" dirty="0" err="1" smtClean="0"/>
                      <a:t>ğraşlar</a:t>
                    </a:r>
                    <a:r>
                      <a:rPr lang="en-US" dirty="0"/>
                      <a:t>
23%</a:t>
                    </a:r>
                  </a:p>
                </c:rich>
              </c:tx>
              <c:showCatName val="1"/>
              <c:showPercent val="1"/>
            </c:dLbl>
            <c:dLbl>
              <c:idx val="3"/>
              <c:layout/>
              <c:tx>
                <c:rich>
                  <a:bodyPr/>
                  <a:lstStyle/>
                  <a:p>
                    <a:r>
                      <a:rPr lang="tr-TR" smtClean="0"/>
                      <a:t>K</a:t>
                    </a:r>
                    <a:r>
                      <a:rPr lang="en-US" smtClean="0"/>
                      <a:t>ardeşleriyle </a:t>
                    </a:r>
                    <a:r>
                      <a:rPr lang="tr-TR" smtClean="0"/>
                      <a:t>İ</a:t>
                    </a:r>
                    <a:r>
                      <a:rPr lang="en-US" smtClean="0"/>
                      <a:t>lgilenme</a:t>
                    </a:r>
                    <a:r>
                      <a:rPr lang="en-US" dirty="0"/>
                      <a:t>
5%</a:t>
                    </a:r>
                  </a:p>
                </c:rich>
              </c:tx>
              <c:showCatName val="1"/>
              <c:showPercent val="1"/>
            </c:dLbl>
            <c:showCatName val="1"/>
            <c:showPercent val="1"/>
            <c:showLeaderLines val="1"/>
          </c:dLbls>
          <c:cat>
            <c:strRef>
              <c:f>Sayfa1!$A$2:$A$5</c:f>
              <c:strCache>
                <c:ptCount val="4"/>
                <c:pt idx="0">
                  <c:v>ev işleri</c:v>
                </c:pt>
                <c:pt idx="1">
                  <c:v>birlikte kullanyoruz</c:v>
                </c:pt>
                <c:pt idx="2">
                  <c:v>kişisel uğraşlar</c:v>
                </c:pt>
                <c:pt idx="3">
                  <c:v>kardeşleriyle ilgilenme</c:v>
                </c:pt>
              </c:strCache>
            </c:strRef>
          </c:cat>
          <c:val>
            <c:numRef>
              <c:f>Sayfa1!$B$2:$B$5</c:f>
              <c:numCache>
                <c:formatCode>General</c:formatCode>
                <c:ptCount val="4"/>
                <c:pt idx="0">
                  <c:v>43</c:v>
                </c:pt>
                <c:pt idx="1">
                  <c:v>20</c:v>
                </c:pt>
                <c:pt idx="2">
                  <c:v>20</c:v>
                </c:pt>
                <c:pt idx="3">
                  <c:v>5</c:v>
                </c:pt>
              </c:numCache>
            </c:numRef>
          </c:val>
        </c:ser>
        <c:dLbls>
          <c:showCatName val="1"/>
          <c:showPercent val="1"/>
        </c:dLbls>
        <c:firstSliceAng val="0"/>
      </c:pieChart>
    </c:plotArea>
    <c:plotVisOnly val="1"/>
  </c:chart>
  <c:txPr>
    <a:bodyPr/>
    <a:lstStyle/>
    <a:p>
      <a:pPr>
        <a:defRPr sz="1800"/>
      </a:pPr>
      <a:endParaRPr lang="tr-T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X val="30"/>
      <c:perspective val="30"/>
    </c:view3D>
    <c:plotArea>
      <c:layout/>
      <c:pie3DChart>
        <c:varyColors val="1"/>
        <c:ser>
          <c:idx val="0"/>
          <c:order val="0"/>
          <c:tx>
            <c:strRef>
              <c:f>Sayfa1!$B$1</c:f>
              <c:strCache>
                <c:ptCount val="1"/>
                <c:pt idx="0">
                  <c:v>Satışlar</c:v>
                </c:pt>
              </c:strCache>
            </c:strRef>
          </c:tx>
          <c:explosion val="25"/>
          <c:dLbls>
            <c:dLbl>
              <c:idx val="0"/>
              <c:layout/>
              <c:tx>
                <c:rich>
                  <a:bodyPr/>
                  <a:lstStyle/>
                  <a:p>
                    <a:r>
                      <a:rPr lang="tr-TR" dirty="0" smtClean="0">
                        <a:solidFill>
                          <a:srgbClr val="FFC000"/>
                        </a:solidFill>
                        <a:latin typeface="Elephant" pitchFamily="18" charset="0"/>
                      </a:rPr>
                      <a:t>O</a:t>
                    </a:r>
                    <a:r>
                      <a:rPr lang="en-US" dirty="0" err="1" smtClean="0">
                        <a:solidFill>
                          <a:srgbClr val="FFC000"/>
                        </a:solidFill>
                        <a:latin typeface="Elephant" pitchFamily="18" charset="0"/>
                      </a:rPr>
                      <a:t>lumlu</a:t>
                    </a:r>
                    <a:r>
                      <a:rPr lang="en-US" dirty="0">
                        <a:solidFill>
                          <a:srgbClr val="FFC000"/>
                        </a:solidFill>
                        <a:latin typeface="Elephant" pitchFamily="18" charset="0"/>
                      </a:rPr>
                      <a:t>
37%</a:t>
                    </a:r>
                  </a:p>
                </c:rich>
              </c:tx>
              <c:showCatName val="1"/>
              <c:showPercent val="1"/>
            </c:dLbl>
            <c:dLbl>
              <c:idx val="1"/>
              <c:layout>
                <c:manualLayout>
                  <c:x val="0.25457178963740651"/>
                  <c:y val="-0.21661342901151104"/>
                </c:manualLayout>
              </c:layout>
              <c:tx>
                <c:rich>
                  <a:bodyPr/>
                  <a:lstStyle/>
                  <a:p>
                    <a:r>
                      <a:rPr lang="tr-TR" dirty="0" smtClean="0">
                        <a:solidFill>
                          <a:srgbClr val="FFC000"/>
                        </a:solidFill>
                        <a:latin typeface="Elephant" pitchFamily="18" charset="0"/>
                      </a:rPr>
                      <a:t>O</a:t>
                    </a:r>
                    <a:r>
                      <a:rPr lang="en-US" dirty="0" err="1" smtClean="0">
                        <a:solidFill>
                          <a:srgbClr val="FFC000"/>
                        </a:solidFill>
                        <a:latin typeface="Elephant" pitchFamily="18" charset="0"/>
                      </a:rPr>
                      <a:t>lumsuz</a:t>
                    </a:r>
                    <a:r>
                      <a:rPr lang="en-US" dirty="0" smtClean="0">
                        <a:solidFill>
                          <a:srgbClr val="FFC000"/>
                        </a:solidFill>
                        <a:latin typeface="Elephant" pitchFamily="18" charset="0"/>
                      </a:rPr>
                      <a:t> </a:t>
                    </a:r>
                    <a:r>
                      <a:rPr lang="en-US" dirty="0">
                        <a:solidFill>
                          <a:srgbClr val="FFC000"/>
                        </a:solidFill>
                        <a:latin typeface="Elephant" pitchFamily="18" charset="0"/>
                      </a:rPr>
                      <a:t>(</a:t>
                    </a:r>
                    <a:r>
                      <a:rPr lang="en-US" dirty="0" err="1">
                        <a:solidFill>
                          <a:srgbClr val="FFC000"/>
                        </a:solidFill>
                        <a:latin typeface="Elephant" pitchFamily="18" charset="0"/>
                      </a:rPr>
                      <a:t>ağlama</a:t>
                    </a:r>
                    <a:r>
                      <a:rPr lang="en-US" dirty="0">
                        <a:solidFill>
                          <a:srgbClr val="FFC000"/>
                        </a:solidFill>
                        <a:latin typeface="Elephant" pitchFamily="18" charset="0"/>
                      </a:rPr>
                      <a:t>, </a:t>
                    </a:r>
                    <a:r>
                      <a:rPr lang="en-US" dirty="0" err="1">
                        <a:solidFill>
                          <a:srgbClr val="FFC000"/>
                        </a:solidFill>
                        <a:latin typeface="Elephant" pitchFamily="18" charset="0"/>
                      </a:rPr>
                      <a:t>itiraz</a:t>
                    </a:r>
                    <a:r>
                      <a:rPr lang="en-US" dirty="0">
                        <a:solidFill>
                          <a:srgbClr val="FFC000"/>
                        </a:solidFill>
                        <a:latin typeface="Elephant" pitchFamily="18" charset="0"/>
                      </a:rPr>
                      <a:t> </a:t>
                    </a:r>
                    <a:r>
                      <a:rPr lang="en-US" dirty="0" err="1">
                        <a:solidFill>
                          <a:srgbClr val="FFC000"/>
                        </a:solidFill>
                        <a:latin typeface="Elephant" pitchFamily="18" charset="0"/>
                      </a:rPr>
                      <a:t>etme</a:t>
                    </a:r>
                    <a:r>
                      <a:rPr lang="en-US" dirty="0">
                        <a:solidFill>
                          <a:srgbClr val="FFC000"/>
                        </a:solidFill>
                        <a:latin typeface="Elephant" pitchFamily="18" charset="0"/>
                      </a:rPr>
                      <a:t>, </a:t>
                    </a:r>
                    <a:r>
                      <a:rPr lang="en-US" dirty="0" err="1">
                        <a:solidFill>
                          <a:srgbClr val="FFC000"/>
                        </a:solidFill>
                        <a:latin typeface="Elephant" pitchFamily="18" charset="0"/>
                      </a:rPr>
                      <a:t>şiddete</a:t>
                    </a:r>
                    <a:r>
                      <a:rPr lang="en-US" dirty="0">
                        <a:solidFill>
                          <a:srgbClr val="FFC000"/>
                        </a:solidFill>
                        <a:latin typeface="Elephant" pitchFamily="18" charset="0"/>
                      </a:rPr>
                      <a:t> </a:t>
                    </a:r>
                    <a:r>
                      <a:rPr lang="en-US" dirty="0" err="1">
                        <a:solidFill>
                          <a:srgbClr val="FFC000"/>
                        </a:solidFill>
                        <a:latin typeface="Elephant" pitchFamily="18" charset="0"/>
                      </a:rPr>
                      <a:t>başvurma</a:t>
                    </a:r>
                    <a:r>
                      <a:rPr lang="en-US" dirty="0">
                        <a:solidFill>
                          <a:srgbClr val="FFC000"/>
                        </a:solidFill>
                        <a:latin typeface="Elephant" pitchFamily="18" charset="0"/>
                      </a:rPr>
                      <a:t>)
63%</a:t>
                    </a:r>
                  </a:p>
                </c:rich>
              </c:tx>
              <c:showCatName val="1"/>
              <c:showPercent val="1"/>
            </c:dLbl>
            <c:showCatName val="1"/>
            <c:showPercent val="1"/>
            <c:showLeaderLines val="1"/>
          </c:dLbls>
          <c:cat>
            <c:strRef>
              <c:f>Sayfa1!$A$2:$A$3</c:f>
              <c:strCache>
                <c:ptCount val="2"/>
                <c:pt idx="0">
                  <c:v>olumlu</c:v>
                </c:pt>
                <c:pt idx="1">
                  <c:v>olumsuz (ağlama, itiraz etme, şiddete başvurma)</c:v>
                </c:pt>
              </c:strCache>
            </c:strRef>
          </c:cat>
          <c:val>
            <c:numRef>
              <c:f>Sayfa1!$B$2:$B$3</c:f>
              <c:numCache>
                <c:formatCode>General</c:formatCode>
                <c:ptCount val="2"/>
                <c:pt idx="0">
                  <c:v>36</c:v>
                </c:pt>
                <c:pt idx="1">
                  <c:v>60</c:v>
                </c:pt>
              </c:numCache>
            </c:numRef>
          </c:val>
        </c:ser>
        <c:dLbls>
          <c:showCatName val="1"/>
          <c:showPercent val="1"/>
        </c:dLbls>
      </c:pie3DChart>
    </c:plotArea>
    <c:plotVisOnly val="1"/>
  </c:chart>
  <c:txPr>
    <a:bodyPr/>
    <a:lstStyle/>
    <a:p>
      <a:pPr>
        <a:defRPr sz="18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style val="40"/>
  <c:chart>
    <c:autoTitleDeleted val="1"/>
    <c:view3D>
      <c:perspective val="30"/>
    </c:view3D>
    <c:plotArea>
      <c:layout/>
      <c:pie3DChart>
        <c:varyColors val="1"/>
        <c:ser>
          <c:idx val="0"/>
          <c:order val="0"/>
          <c:tx>
            <c:strRef>
              <c:f>Sayfa1!$B$1</c:f>
              <c:strCache>
                <c:ptCount val="1"/>
                <c:pt idx="0">
                  <c:v>Sütun1</c:v>
                </c:pt>
              </c:strCache>
            </c:strRef>
          </c:tx>
          <c:explosion val="25"/>
          <c:dLbls>
            <c:dLbl>
              <c:idx val="0"/>
              <c:spPr/>
              <c:txPr>
                <a:bodyPr/>
                <a:lstStyle/>
                <a:p>
                  <a:pPr>
                    <a:defRPr>
                      <a:solidFill>
                        <a:srgbClr val="FFC000"/>
                      </a:solidFill>
                      <a:latin typeface="Elephant" pitchFamily="18" charset="0"/>
                    </a:defRPr>
                  </a:pPr>
                  <a:endParaRPr lang="tr-TR"/>
                </a:p>
              </c:txPr>
            </c:dLbl>
            <c:dLbl>
              <c:idx val="1"/>
              <c:layout/>
              <c:tx>
                <c:rich>
                  <a:bodyPr/>
                  <a:lstStyle/>
                  <a:p>
                    <a:r>
                      <a:rPr lang="en-US" dirty="0">
                        <a:solidFill>
                          <a:srgbClr val="FFC000"/>
                        </a:solidFill>
                        <a:latin typeface="Elephant" pitchFamily="18" charset="0"/>
                      </a:rPr>
                      <a:t>3 </a:t>
                    </a:r>
                    <a:r>
                      <a:rPr lang="en-US" dirty="0" err="1">
                        <a:solidFill>
                          <a:srgbClr val="FFC000"/>
                        </a:solidFill>
                        <a:latin typeface="Elephant" pitchFamily="18" charset="0"/>
                      </a:rPr>
                      <a:t>yaş</a:t>
                    </a:r>
                    <a:r>
                      <a:rPr lang="en-US" dirty="0">
                        <a:solidFill>
                          <a:srgbClr val="FFC000"/>
                        </a:solidFill>
                        <a:latin typeface="Elephant" pitchFamily="18" charset="0"/>
                      </a:rPr>
                      <a:t>
7%</a:t>
                    </a:r>
                  </a:p>
                </c:rich>
              </c:tx>
              <c:showCatName val="1"/>
              <c:showPercent val="1"/>
            </c:dLbl>
            <c:dLbl>
              <c:idx val="2"/>
              <c:spPr/>
              <c:txPr>
                <a:bodyPr/>
                <a:lstStyle/>
                <a:p>
                  <a:pPr>
                    <a:defRPr>
                      <a:solidFill>
                        <a:srgbClr val="FFC000"/>
                      </a:solidFill>
                      <a:latin typeface="Elephant" pitchFamily="18" charset="0"/>
                    </a:defRPr>
                  </a:pPr>
                  <a:endParaRPr lang="tr-TR"/>
                </a:p>
              </c:txPr>
            </c:dLbl>
            <c:dLbl>
              <c:idx val="3"/>
              <c:spPr/>
              <c:txPr>
                <a:bodyPr/>
                <a:lstStyle/>
                <a:p>
                  <a:pPr>
                    <a:defRPr>
                      <a:solidFill>
                        <a:srgbClr val="FFC000"/>
                      </a:solidFill>
                      <a:latin typeface="Elephant" pitchFamily="18" charset="0"/>
                    </a:defRPr>
                  </a:pPr>
                  <a:endParaRPr lang="tr-TR"/>
                </a:p>
              </c:txPr>
            </c:dLbl>
            <c:dLbl>
              <c:idx val="4"/>
              <c:layout/>
              <c:tx>
                <c:rich>
                  <a:bodyPr/>
                  <a:lstStyle/>
                  <a:p>
                    <a:r>
                      <a:rPr lang="en-US" dirty="0">
                        <a:solidFill>
                          <a:srgbClr val="FFC000"/>
                        </a:solidFill>
                        <a:latin typeface="Elephant" pitchFamily="18" charset="0"/>
                      </a:rPr>
                      <a:t>6 </a:t>
                    </a:r>
                    <a:r>
                      <a:rPr lang="en-US" dirty="0" err="1">
                        <a:solidFill>
                          <a:srgbClr val="FFC000"/>
                        </a:solidFill>
                        <a:latin typeface="Elephant" pitchFamily="18" charset="0"/>
                      </a:rPr>
                      <a:t>yaş</a:t>
                    </a:r>
                    <a:r>
                      <a:rPr lang="en-US" dirty="0">
                        <a:solidFill>
                          <a:srgbClr val="FFC000"/>
                        </a:solidFill>
                        <a:latin typeface="Elephant" pitchFamily="18" charset="0"/>
                      </a:rPr>
                      <a:t>
23%</a:t>
                    </a:r>
                  </a:p>
                </c:rich>
              </c:tx>
              <c:showCatName val="1"/>
              <c:showPercent val="1"/>
            </c:dLbl>
            <c:showCatName val="1"/>
            <c:showPercent val="1"/>
            <c:showLeaderLines val="1"/>
          </c:dLbls>
          <c:cat>
            <c:strRef>
              <c:f>Sayfa1!$A$2:$A$6</c:f>
              <c:strCache>
                <c:ptCount val="5"/>
                <c:pt idx="0">
                  <c:v>2 yaş</c:v>
                </c:pt>
                <c:pt idx="1">
                  <c:v>3 yaş</c:v>
                </c:pt>
                <c:pt idx="2">
                  <c:v>4 yaş</c:v>
                </c:pt>
                <c:pt idx="3">
                  <c:v>5 yaş</c:v>
                </c:pt>
                <c:pt idx="4">
                  <c:v>6 yaş</c:v>
                </c:pt>
              </c:strCache>
            </c:strRef>
          </c:cat>
          <c:val>
            <c:numRef>
              <c:f>Sayfa1!$B$2:$B$6</c:f>
              <c:numCache>
                <c:formatCode>General</c:formatCode>
                <c:ptCount val="5"/>
                <c:pt idx="0">
                  <c:v>4</c:v>
                </c:pt>
                <c:pt idx="1">
                  <c:v>7</c:v>
                </c:pt>
                <c:pt idx="2">
                  <c:v>25</c:v>
                </c:pt>
                <c:pt idx="3">
                  <c:v>43</c:v>
                </c:pt>
                <c:pt idx="4">
                  <c:v>23</c:v>
                </c:pt>
              </c:numCache>
            </c:numRef>
          </c:val>
        </c:ser>
        <c:dLbls>
          <c:showCatName val="1"/>
          <c:showPercent val="1"/>
        </c:dLbls>
      </c:pie3DChart>
    </c:plotArea>
    <c:plotVisOnly val="1"/>
  </c:chart>
  <c:txPr>
    <a:bodyPr/>
    <a:lstStyle/>
    <a:p>
      <a:pPr>
        <a:defRPr sz="1800"/>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style val="11"/>
  <c:chart>
    <c:autoTitleDeleted val="1"/>
    <c:plotArea>
      <c:layout/>
      <c:pieChart>
        <c:varyColors val="1"/>
        <c:ser>
          <c:idx val="0"/>
          <c:order val="0"/>
          <c:tx>
            <c:strRef>
              <c:f>Sayfa1!$B$1</c:f>
              <c:strCache>
                <c:ptCount val="1"/>
                <c:pt idx="0">
                  <c:v>Satışlar</c:v>
                </c:pt>
              </c:strCache>
            </c:strRef>
          </c:tx>
          <c:explosion val="25"/>
          <c:dPt>
            <c:idx val="0"/>
            <c:explosion val="0"/>
          </c:dPt>
          <c:dPt>
            <c:idx val="1"/>
            <c:explosion val="0"/>
          </c:dPt>
          <c:dPt>
            <c:idx val="2"/>
            <c:explosion val="0"/>
          </c:dPt>
          <c:dPt>
            <c:idx val="3"/>
            <c:explosion val="0"/>
          </c:dPt>
          <c:dLbls>
            <c:dLbl>
              <c:idx val="0"/>
              <c:layout/>
              <c:tx>
                <c:rich>
                  <a:bodyPr/>
                  <a:lstStyle/>
                  <a:p>
                    <a:r>
                      <a:rPr lang="tr-TR" smtClean="0">
                        <a:solidFill>
                          <a:srgbClr val="FF0000"/>
                        </a:solidFill>
                        <a:latin typeface="Elephant" pitchFamily="18" charset="0"/>
                      </a:rPr>
                      <a:t>K</a:t>
                    </a:r>
                    <a:r>
                      <a:rPr lang="en-US" smtClean="0">
                        <a:solidFill>
                          <a:srgbClr val="FF0000"/>
                        </a:solidFill>
                        <a:latin typeface="Elephant" pitchFamily="18" charset="0"/>
                      </a:rPr>
                      <a:t>ardeşi </a:t>
                    </a:r>
                    <a:r>
                      <a:rPr lang="en-US" dirty="0" err="1">
                        <a:solidFill>
                          <a:srgbClr val="FF0000"/>
                        </a:solidFill>
                        <a:latin typeface="Elephant" pitchFamily="18" charset="0"/>
                      </a:rPr>
                      <a:t>yok</a:t>
                    </a:r>
                    <a:r>
                      <a:rPr lang="en-US" dirty="0">
                        <a:solidFill>
                          <a:srgbClr val="FF0000"/>
                        </a:solidFill>
                        <a:latin typeface="Elephant" pitchFamily="18" charset="0"/>
                      </a:rPr>
                      <a:t>
34%</a:t>
                    </a:r>
                  </a:p>
                </c:rich>
              </c:tx>
              <c:showCatName val="1"/>
              <c:showPercent val="1"/>
            </c:dLbl>
            <c:dLbl>
              <c:idx val="1"/>
              <c:layout/>
              <c:tx>
                <c:rich>
                  <a:bodyPr/>
                  <a:lstStyle/>
                  <a:p>
                    <a:r>
                      <a:rPr lang="en-US" dirty="0">
                        <a:solidFill>
                          <a:srgbClr val="FF0000"/>
                        </a:solidFill>
                        <a:latin typeface="Elephant" pitchFamily="18" charset="0"/>
                      </a:rPr>
                      <a:t>1 </a:t>
                    </a:r>
                    <a:r>
                      <a:rPr lang="en-US" dirty="0" err="1">
                        <a:solidFill>
                          <a:srgbClr val="FF0000"/>
                        </a:solidFill>
                        <a:latin typeface="Elephant" pitchFamily="18" charset="0"/>
                      </a:rPr>
                      <a:t>kardeş</a:t>
                    </a:r>
                    <a:r>
                      <a:rPr lang="en-US" dirty="0">
                        <a:solidFill>
                          <a:srgbClr val="FF0000"/>
                        </a:solidFill>
                        <a:latin typeface="Elephant" pitchFamily="18" charset="0"/>
                      </a:rPr>
                      <a:t>
50%</a:t>
                    </a:r>
                  </a:p>
                </c:rich>
              </c:tx>
              <c:showCatName val="1"/>
              <c:showPercent val="1"/>
            </c:dLbl>
            <c:dLbl>
              <c:idx val="2"/>
              <c:layout/>
              <c:tx>
                <c:rich>
                  <a:bodyPr/>
                  <a:lstStyle/>
                  <a:p>
                    <a:r>
                      <a:rPr lang="en-US" dirty="0">
                        <a:solidFill>
                          <a:srgbClr val="FF0000"/>
                        </a:solidFill>
                        <a:latin typeface="Elephant" pitchFamily="18" charset="0"/>
                      </a:rPr>
                      <a:t>2 </a:t>
                    </a:r>
                    <a:r>
                      <a:rPr lang="en-US" dirty="0" err="1">
                        <a:solidFill>
                          <a:srgbClr val="FF0000"/>
                        </a:solidFill>
                        <a:latin typeface="Elephant" pitchFamily="18" charset="0"/>
                      </a:rPr>
                      <a:t>kardeş</a:t>
                    </a:r>
                    <a:r>
                      <a:rPr lang="en-US" dirty="0">
                        <a:solidFill>
                          <a:srgbClr val="FF0000"/>
                        </a:solidFill>
                        <a:latin typeface="Elephant" pitchFamily="18" charset="0"/>
                      </a:rPr>
                      <a:t>
10%</a:t>
                    </a:r>
                  </a:p>
                </c:rich>
              </c:tx>
              <c:showCatName val="1"/>
              <c:showPercent val="1"/>
            </c:dLbl>
            <c:dLbl>
              <c:idx val="3"/>
              <c:layout/>
              <c:tx>
                <c:rich>
                  <a:bodyPr/>
                  <a:lstStyle/>
                  <a:p>
                    <a:r>
                      <a:rPr lang="en-US" dirty="0">
                        <a:solidFill>
                          <a:srgbClr val="FF0000"/>
                        </a:solidFill>
                        <a:latin typeface="Elephant" pitchFamily="18" charset="0"/>
                      </a:rPr>
                      <a:t>3 </a:t>
                    </a:r>
                    <a:r>
                      <a:rPr lang="en-US" dirty="0" err="1">
                        <a:solidFill>
                          <a:srgbClr val="FF0000"/>
                        </a:solidFill>
                        <a:latin typeface="Elephant" pitchFamily="18" charset="0"/>
                      </a:rPr>
                      <a:t>kardeş</a:t>
                    </a:r>
                    <a:r>
                      <a:rPr lang="en-US" dirty="0">
                        <a:solidFill>
                          <a:srgbClr val="FF0000"/>
                        </a:solidFill>
                        <a:latin typeface="Elephant" pitchFamily="18" charset="0"/>
                      </a:rPr>
                      <a:t>
6%</a:t>
                    </a:r>
                  </a:p>
                </c:rich>
              </c:tx>
              <c:showCatName val="1"/>
              <c:showPercent val="1"/>
            </c:dLbl>
            <c:showCatName val="1"/>
            <c:showPercent val="1"/>
            <c:showLeaderLines val="1"/>
          </c:dLbls>
          <c:cat>
            <c:strRef>
              <c:f>Sayfa1!$A$2:$A$5</c:f>
              <c:strCache>
                <c:ptCount val="4"/>
                <c:pt idx="0">
                  <c:v>kardeşi yok</c:v>
                </c:pt>
                <c:pt idx="1">
                  <c:v>1 kardeş</c:v>
                </c:pt>
                <c:pt idx="2">
                  <c:v>2 kardeş</c:v>
                </c:pt>
                <c:pt idx="3">
                  <c:v>3 kardeş</c:v>
                </c:pt>
              </c:strCache>
            </c:strRef>
          </c:cat>
          <c:val>
            <c:numRef>
              <c:f>Sayfa1!$B$2:$B$5</c:f>
              <c:numCache>
                <c:formatCode>General</c:formatCode>
                <c:ptCount val="4"/>
                <c:pt idx="0">
                  <c:v>35</c:v>
                </c:pt>
                <c:pt idx="1">
                  <c:v>51</c:v>
                </c:pt>
                <c:pt idx="2">
                  <c:v>10</c:v>
                </c:pt>
                <c:pt idx="3">
                  <c:v>6</c:v>
                </c:pt>
              </c:numCache>
            </c:numRef>
          </c:val>
        </c:ser>
        <c:dLbls>
          <c:showCatName val="1"/>
          <c:showPercent val="1"/>
        </c:dLbls>
        <c:firstSliceAng val="0"/>
      </c:pieChart>
    </c:plotArea>
    <c:plotVisOnly val="1"/>
  </c:chart>
  <c:txPr>
    <a:bodyPr/>
    <a:lstStyle/>
    <a:p>
      <a:pPr>
        <a:defRPr sz="1800"/>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AngAx val="1"/>
    </c:view3D>
    <c:plotArea>
      <c:layout/>
      <c:bar3DChart>
        <c:barDir val="col"/>
        <c:grouping val="clustered"/>
        <c:ser>
          <c:idx val="0"/>
          <c:order val="0"/>
          <c:tx>
            <c:strRef>
              <c:f>Sayfa1!$B$1</c:f>
              <c:strCache>
                <c:ptCount val="1"/>
                <c:pt idx="0">
                  <c:v>Her ikisi de çalışıyor</c:v>
                </c:pt>
              </c:strCache>
            </c:strRef>
          </c:tx>
          <c:cat>
            <c:strRef>
              <c:f>Sayfa1!$A$2</c:f>
              <c:strCache>
                <c:ptCount val="1"/>
                <c:pt idx="0">
                  <c:v>Çalışma Durumu</c:v>
                </c:pt>
              </c:strCache>
            </c:strRef>
          </c:cat>
          <c:val>
            <c:numRef>
              <c:f>Sayfa1!$B$2</c:f>
              <c:numCache>
                <c:formatCode>General</c:formatCode>
                <c:ptCount val="1"/>
                <c:pt idx="0">
                  <c:v>57</c:v>
                </c:pt>
              </c:numCache>
            </c:numRef>
          </c:val>
        </c:ser>
        <c:ser>
          <c:idx val="1"/>
          <c:order val="1"/>
          <c:tx>
            <c:strRef>
              <c:f>Sayfa1!$C$1</c:f>
              <c:strCache>
                <c:ptCount val="1"/>
                <c:pt idx="0">
                  <c:v>Baba çalışıyor anne çalışmıyor</c:v>
                </c:pt>
              </c:strCache>
            </c:strRef>
          </c:tx>
          <c:cat>
            <c:strRef>
              <c:f>Sayfa1!$A$2</c:f>
              <c:strCache>
                <c:ptCount val="1"/>
                <c:pt idx="0">
                  <c:v>Çalışma Durumu</c:v>
                </c:pt>
              </c:strCache>
            </c:strRef>
          </c:cat>
          <c:val>
            <c:numRef>
              <c:f>Sayfa1!$C$2</c:f>
              <c:numCache>
                <c:formatCode>General</c:formatCode>
                <c:ptCount val="1"/>
                <c:pt idx="0">
                  <c:v>44</c:v>
                </c:pt>
              </c:numCache>
            </c:numRef>
          </c:val>
        </c:ser>
        <c:ser>
          <c:idx val="2"/>
          <c:order val="2"/>
          <c:tx>
            <c:strRef>
              <c:f>Sayfa1!$D$1</c:f>
              <c:strCache>
                <c:ptCount val="1"/>
                <c:pt idx="0">
                  <c:v>Anne çalışmıyor baba çalışıyor</c:v>
                </c:pt>
              </c:strCache>
            </c:strRef>
          </c:tx>
          <c:cat>
            <c:strRef>
              <c:f>Sayfa1!$A$2</c:f>
              <c:strCache>
                <c:ptCount val="1"/>
                <c:pt idx="0">
                  <c:v>Çalışma Durumu</c:v>
                </c:pt>
              </c:strCache>
            </c:strRef>
          </c:cat>
          <c:val>
            <c:numRef>
              <c:f>Sayfa1!$D$2</c:f>
              <c:numCache>
                <c:formatCode>General</c:formatCode>
                <c:ptCount val="1"/>
                <c:pt idx="0">
                  <c:v>1</c:v>
                </c:pt>
              </c:numCache>
            </c:numRef>
          </c:val>
        </c:ser>
        <c:ser>
          <c:idx val="3"/>
          <c:order val="3"/>
          <c:tx>
            <c:strRef>
              <c:f>Sayfa1!$E$1</c:f>
              <c:strCache>
                <c:ptCount val="1"/>
                <c:pt idx="0">
                  <c:v>Her ikisi de çalışmıyor</c:v>
                </c:pt>
              </c:strCache>
            </c:strRef>
          </c:tx>
          <c:cat>
            <c:strRef>
              <c:f>Sayfa1!$A$2</c:f>
              <c:strCache>
                <c:ptCount val="1"/>
                <c:pt idx="0">
                  <c:v>Çalışma Durumu</c:v>
                </c:pt>
              </c:strCache>
            </c:strRef>
          </c:cat>
          <c:val>
            <c:numRef>
              <c:f>Sayfa1!$E$2</c:f>
              <c:numCache>
                <c:formatCode>General</c:formatCode>
                <c:ptCount val="1"/>
                <c:pt idx="0">
                  <c:v>0</c:v>
                </c:pt>
              </c:numCache>
            </c:numRef>
          </c:val>
        </c:ser>
        <c:dLbls>
          <c:showVal val="1"/>
        </c:dLbls>
        <c:gapWidth val="75"/>
        <c:shape val="cylinder"/>
        <c:axId val="64374656"/>
        <c:axId val="64376192"/>
        <c:axId val="0"/>
      </c:bar3DChart>
      <c:catAx>
        <c:axId val="64374656"/>
        <c:scaling>
          <c:orientation val="minMax"/>
        </c:scaling>
        <c:axPos val="b"/>
        <c:majorTickMark val="none"/>
        <c:tickLblPos val="nextTo"/>
        <c:crossAx val="64376192"/>
        <c:crosses val="autoZero"/>
        <c:auto val="1"/>
        <c:lblAlgn val="ctr"/>
        <c:lblOffset val="100"/>
      </c:catAx>
      <c:valAx>
        <c:axId val="64376192"/>
        <c:scaling>
          <c:orientation val="minMax"/>
        </c:scaling>
        <c:axPos val="l"/>
        <c:numFmt formatCode="General" sourceLinked="1"/>
        <c:majorTickMark val="none"/>
        <c:tickLblPos val="nextTo"/>
        <c:crossAx val="64374656"/>
        <c:crosses val="autoZero"/>
        <c:crossBetween val="between"/>
      </c:valAx>
    </c:plotArea>
    <c:legend>
      <c:legendPos val="b"/>
      <c:layout/>
    </c:legend>
    <c:plotVisOnly val="1"/>
  </c:chart>
  <c:txPr>
    <a:bodyPr/>
    <a:lstStyle/>
    <a:p>
      <a:pPr>
        <a:defRPr sz="1800"/>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style val="33"/>
  <c:chart>
    <c:autoTitleDeleted val="1"/>
    <c:plotArea>
      <c:layout/>
      <c:barChart>
        <c:barDir val="col"/>
        <c:grouping val="clustered"/>
        <c:ser>
          <c:idx val="0"/>
          <c:order val="0"/>
          <c:tx>
            <c:strRef>
              <c:f>Sayfa1!$B$1</c:f>
              <c:strCache>
                <c:ptCount val="1"/>
                <c:pt idx="0">
                  <c:v>Anne</c:v>
                </c:pt>
              </c:strCache>
            </c:strRef>
          </c:tx>
          <c:cat>
            <c:strRef>
              <c:f>Sayfa1!$A$2:$A$5</c:f>
              <c:strCache>
                <c:ptCount val="4"/>
                <c:pt idx="0">
                  <c:v>İlköğretim</c:v>
                </c:pt>
                <c:pt idx="1">
                  <c:v>Lise</c:v>
                </c:pt>
                <c:pt idx="2">
                  <c:v>Üniversite</c:v>
                </c:pt>
                <c:pt idx="3">
                  <c:v>Lisansüstü</c:v>
                </c:pt>
              </c:strCache>
            </c:strRef>
          </c:cat>
          <c:val>
            <c:numRef>
              <c:f>Sayfa1!$B$2:$B$5</c:f>
              <c:numCache>
                <c:formatCode>General</c:formatCode>
                <c:ptCount val="4"/>
                <c:pt idx="0">
                  <c:v>14</c:v>
                </c:pt>
                <c:pt idx="1">
                  <c:v>24</c:v>
                </c:pt>
                <c:pt idx="2">
                  <c:v>60</c:v>
                </c:pt>
                <c:pt idx="3">
                  <c:v>4</c:v>
                </c:pt>
              </c:numCache>
            </c:numRef>
          </c:val>
        </c:ser>
        <c:ser>
          <c:idx val="1"/>
          <c:order val="1"/>
          <c:tx>
            <c:strRef>
              <c:f>Sayfa1!$C$1</c:f>
              <c:strCache>
                <c:ptCount val="1"/>
                <c:pt idx="0">
                  <c:v>Baba</c:v>
                </c:pt>
              </c:strCache>
            </c:strRef>
          </c:tx>
          <c:cat>
            <c:strRef>
              <c:f>Sayfa1!$A$2:$A$5</c:f>
              <c:strCache>
                <c:ptCount val="4"/>
                <c:pt idx="0">
                  <c:v>İlköğretim</c:v>
                </c:pt>
                <c:pt idx="1">
                  <c:v>Lise</c:v>
                </c:pt>
                <c:pt idx="2">
                  <c:v>Üniversite</c:v>
                </c:pt>
                <c:pt idx="3">
                  <c:v>Lisansüstü</c:v>
                </c:pt>
              </c:strCache>
            </c:strRef>
          </c:cat>
          <c:val>
            <c:numRef>
              <c:f>Sayfa1!$C$2:$C$5</c:f>
              <c:numCache>
                <c:formatCode>General</c:formatCode>
                <c:ptCount val="4"/>
                <c:pt idx="0">
                  <c:v>10</c:v>
                </c:pt>
                <c:pt idx="1">
                  <c:v>26</c:v>
                </c:pt>
                <c:pt idx="2">
                  <c:v>60</c:v>
                </c:pt>
                <c:pt idx="3">
                  <c:v>6</c:v>
                </c:pt>
              </c:numCache>
            </c:numRef>
          </c:val>
        </c:ser>
        <c:dLbls>
          <c:showVal val="1"/>
        </c:dLbls>
        <c:gapWidth val="75"/>
        <c:axId val="64467712"/>
        <c:axId val="64469248"/>
      </c:barChart>
      <c:catAx>
        <c:axId val="64467712"/>
        <c:scaling>
          <c:orientation val="minMax"/>
        </c:scaling>
        <c:axPos val="b"/>
        <c:majorTickMark val="none"/>
        <c:tickLblPos val="nextTo"/>
        <c:crossAx val="64469248"/>
        <c:crosses val="autoZero"/>
        <c:auto val="1"/>
        <c:lblAlgn val="ctr"/>
        <c:lblOffset val="100"/>
      </c:catAx>
      <c:valAx>
        <c:axId val="64469248"/>
        <c:scaling>
          <c:orientation val="minMax"/>
        </c:scaling>
        <c:axPos val="l"/>
        <c:numFmt formatCode="General" sourceLinked="1"/>
        <c:majorTickMark val="none"/>
        <c:tickLblPos val="nextTo"/>
        <c:crossAx val="64467712"/>
        <c:crosses val="autoZero"/>
        <c:crossBetween val="between"/>
      </c:valAx>
      <c:spPr>
        <a:solidFill>
          <a:schemeClr val="tx2">
            <a:lumMod val="60000"/>
            <a:lumOff val="40000"/>
          </a:schemeClr>
        </a:solidFill>
      </c:spPr>
    </c:plotArea>
    <c:legend>
      <c:legendPos val="b"/>
      <c:layout/>
    </c:legend>
    <c:plotVisOnly val="1"/>
  </c:chart>
  <c:txPr>
    <a:bodyPr/>
    <a:lstStyle/>
    <a:p>
      <a:pPr>
        <a:defRPr sz="1800"/>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style val="4"/>
  <c:chart>
    <c:plotArea>
      <c:layout/>
      <c:barChart>
        <c:barDir val="col"/>
        <c:grouping val="clustered"/>
        <c:ser>
          <c:idx val="0"/>
          <c:order val="0"/>
          <c:tx>
            <c:strRef>
              <c:f>Sayfa1!$B$1</c:f>
              <c:strCache>
                <c:ptCount val="1"/>
                <c:pt idx="0">
                  <c:v>Anne</c:v>
                </c:pt>
              </c:strCache>
            </c:strRef>
          </c:tx>
          <c:cat>
            <c:strRef>
              <c:f>Sayfa1!$A$2:$A$10</c:f>
              <c:strCache>
                <c:ptCount val="9"/>
                <c:pt idx="0">
                  <c:v>15-20</c:v>
                </c:pt>
                <c:pt idx="1">
                  <c:v>21-25</c:v>
                </c:pt>
                <c:pt idx="2">
                  <c:v>26-30</c:v>
                </c:pt>
                <c:pt idx="3">
                  <c:v>31-35</c:v>
                </c:pt>
                <c:pt idx="4">
                  <c:v>36-40</c:v>
                </c:pt>
                <c:pt idx="5">
                  <c:v>41-45</c:v>
                </c:pt>
                <c:pt idx="6">
                  <c:v>46-50</c:v>
                </c:pt>
                <c:pt idx="7">
                  <c:v>51-55</c:v>
                </c:pt>
                <c:pt idx="8">
                  <c:v>56-60</c:v>
                </c:pt>
              </c:strCache>
            </c:strRef>
          </c:cat>
          <c:val>
            <c:numRef>
              <c:f>Sayfa1!$B$2:$B$10</c:f>
              <c:numCache>
                <c:formatCode>General</c:formatCode>
                <c:ptCount val="9"/>
                <c:pt idx="0">
                  <c:v>1</c:v>
                </c:pt>
                <c:pt idx="1">
                  <c:v>5</c:v>
                </c:pt>
                <c:pt idx="2">
                  <c:v>19</c:v>
                </c:pt>
                <c:pt idx="3">
                  <c:v>40</c:v>
                </c:pt>
                <c:pt idx="4">
                  <c:v>28</c:v>
                </c:pt>
                <c:pt idx="5">
                  <c:v>8</c:v>
                </c:pt>
                <c:pt idx="6">
                  <c:v>1</c:v>
                </c:pt>
                <c:pt idx="7">
                  <c:v>0</c:v>
                </c:pt>
                <c:pt idx="8">
                  <c:v>0</c:v>
                </c:pt>
              </c:numCache>
            </c:numRef>
          </c:val>
        </c:ser>
        <c:ser>
          <c:idx val="1"/>
          <c:order val="1"/>
          <c:tx>
            <c:strRef>
              <c:f>Sayfa1!$C$1</c:f>
              <c:strCache>
                <c:ptCount val="1"/>
                <c:pt idx="0">
                  <c:v>Baba</c:v>
                </c:pt>
              </c:strCache>
            </c:strRef>
          </c:tx>
          <c:cat>
            <c:strRef>
              <c:f>Sayfa1!$A$2:$A$10</c:f>
              <c:strCache>
                <c:ptCount val="9"/>
                <c:pt idx="0">
                  <c:v>15-20</c:v>
                </c:pt>
                <c:pt idx="1">
                  <c:v>21-25</c:v>
                </c:pt>
                <c:pt idx="2">
                  <c:v>26-30</c:v>
                </c:pt>
                <c:pt idx="3">
                  <c:v>31-35</c:v>
                </c:pt>
                <c:pt idx="4">
                  <c:v>36-40</c:v>
                </c:pt>
                <c:pt idx="5">
                  <c:v>41-45</c:v>
                </c:pt>
                <c:pt idx="6">
                  <c:v>46-50</c:v>
                </c:pt>
                <c:pt idx="7">
                  <c:v>51-55</c:v>
                </c:pt>
                <c:pt idx="8">
                  <c:v>56-60</c:v>
                </c:pt>
              </c:strCache>
            </c:strRef>
          </c:cat>
          <c:val>
            <c:numRef>
              <c:f>Sayfa1!$C$2:$C$10</c:f>
              <c:numCache>
                <c:formatCode>General</c:formatCode>
                <c:ptCount val="9"/>
                <c:pt idx="0">
                  <c:v>0</c:v>
                </c:pt>
                <c:pt idx="1">
                  <c:v>2</c:v>
                </c:pt>
                <c:pt idx="2">
                  <c:v>11</c:v>
                </c:pt>
                <c:pt idx="3">
                  <c:v>31</c:v>
                </c:pt>
                <c:pt idx="4">
                  <c:v>30</c:v>
                </c:pt>
                <c:pt idx="5">
                  <c:v>21</c:v>
                </c:pt>
                <c:pt idx="6">
                  <c:v>5</c:v>
                </c:pt>
                <c:pt idx="7">
                  <c:v>1</c:v>
                </c:pt>
                <c:pt idx="8">
                  <c:v>1</c:v>
                </c:pt>
              </c:numCache>
            </c:numRef>
          </c:val>
        </c:ser>
        <c:dLbls>
          <c:showVal val="1"/>
        </c:dLbls>
        <c:gapWidth val="75"/>
        <c:axId val="66403712"/>
        <c:axId val="66409600"/>
      </c:barChart>
      <c:catAx>
        <c:axId val="66403712"/>
        <c:scaling>
          <c:orientation val="minMax"/>
        </c:scaling>
        <c:axPos val="b"/>
        <c:majorTickMark val="none"/>
        <c:tickLblPos val="nextTo"/>
        <c:crossAx val="66409600"/>
        <c:crosses val="autoZero"/>
        <c:auto val="1"/>
        <c:lblAlgn val="ctr"/>
        <c:lblOffset val="100"/>
      </c:catAx>
      <c:valAx>
        <c:axId val="66409600"/>
        <c:scaling>
          <c:orientation val="minMax"/>
        </c:scaling>
        <c:axPos val="l"/>
        <c:numFmt formatCode="General" sourceLinked="1"/>
        <c:majorTickMark val="none"/>
        <c:tickLblPos val="nextTo"/>
        <c:crossAx val="66403712"/>
        <c:crosses val="autoZero"/>
        <c:crossBetween val="between"/>
      </c:valAx>
    </c:plotArea>
    <c:legend>
      <c:legendPos val="b"/>
      <c:layout/>
    </c:legend>
    <c:plotVisOnly val="1"/>
  </c:chart>
  <c:txPr>
    <a:bodyPr/>
    <a:lstStyle/>
    <a:p>
      <a:pPr>
        <a:defRPr sz="1800"/>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style val="15"/>
  <c:chart>
    <c:autoTitleDeleted val="1"/>
    <c:view3D>
      <c:rotX val="30"/>
      <c:perspective val="30"/>
    </c:view3D>
    <c:plotArea>
      <c:layout/>
      <c:pie3DChart>
        <c:varyColors val="1"/>
        <c:ser>
          <c:idx val="0"/>
          <c:order val="0"/>
          <c:tx>
            <c:strRef>
              <c:f>Sayfa1!$B$1</c:f>
              <c:strCache>
                <c:ptCount val="1"/>
                <c:pt idx="0">
                  <c:v>Sütun1</c:v>
                </c:pt>
              </c:strCache>
            </c:strRef>
          </c:tx>
          <c:explosion val="25"/>
          <c:dLbls>
            <c:dLbl>
              <c:idx val="0"/>
              <c:layout/>
              <c:tx>
                <c:rich>
                  <a:bodyPr/>
                  <a:lstStyle/>
                  <a:p>
                    <a:r>
                      <a:rPr lang="en-US" dirty="0" err="1">
                        <a:solidFill>
                          <a:srgbClr val="FFFF00"/>
                        </a:solidFill>
                        <a:latin typeface="Elephant" pitchFamily="18" charset="0"/>
                      </a:rPr>
                      <a:t>Anaokuluna</a:t>
                    </a:r>
                    <a:r>
                      <a:rPr lang="en-US" dirty="0">
                        <a:solidFill>
                          <a:srgbClr val="FFFF00"/>
                        </a:solidFill>
                        <a:latin typeface="Elephant" pitchFamily="18" charset="0"/>
                      </a:rPr>
                      <a:t> </a:t>
                    </a:r>
                    <a:r>
                      <a:rPr lang="en-US" dirty="0" err="1">
                        <a:solidFill>
                          <a:srgbClr val="FFFF00"/>
                        </a:solidFill>
                        <a:latin typeface="Elephant" pitchFamily="18" charset="0"/>
                      </a:rPr>
                      <a:t>giden</a:t>
                    </a:r>
                    <a:r>
                      <a:rPr lang="en-US" dirty="0">
                        <a:solidFill>
                          <a:srgbClr val="FFFF00"/>
                        </a:solidFill>
                        <a:latin typeface="Elephant" pitchFamily="18" charset="0"/>
                      </a:rPr>
                      <a:t>
86%</a:t>
                    </a:r>
                  </a:p>
                </c:rich>
              </c:tx>
              <c:showCatName val="1"/>
              <c:showPercent val="1"/>
            </c:dLbl>
            <c:dLbl>
              <c:idx val="1"/>
              <c:layout/>
              <c:tx>
                <c:rich>
                  <a:bodyPr/>
                  <a:lstStyle/>
                  <a:p>
                    <a:r>
                      <a:rPr lang="en-US" dirty="0" err="1">
                        <a:solidFill>
                          <a:schemeClr val="accent3">
                            <a:lumMod val="75000"/>
                          </a:schemeClr>
                        </a:solidFill>
                        <a:latin typeface="Elephant" pitchFamily="18" charset="0"/>
                      </a:rPr>
                      <a:t>Anaokuluna</a:t>
                    </a:r>
                    <a:r>
                      <a:rPr lang="en-US" dirty="0">
                        <a:solidFill>
                          <a:schemeClr val="accent3">
                            <a:lumMod val="75000"/>
                          </a:schemeClr>
                        </a:solidFill>
                        <a:latin typeface="Elephant" pitchFamily="18" charset="0"/>
                      </a:rPr>
                      <a:t> </a:t>
                    </a:r>
                    <a:r>
                      <a:rPr lang="en-US" dirty="0" err="1">
                        <a:solidFill>
                          <a:schemeClr val="accent3">
                            <a:lumMod val="75000"/>
                          </a:schemeClr>
                        </a:solidFill>
                        <a:latin typeface="Elephant" pitchFamily="18" charset="0"/>
                      </a:rPr>
                      <a:t>gitmeyen</a:t>
                    </a:r>
                    <a:r>
                      <a:rPr lang="en-US" dirty="0">
                        <a:solidFill>
                          <a:schemeClr val="accent3">
                            <a:lumMod val="75000"/>
                          </a:schemeClr>
                        </a:solidFill>
                        <a:latin typeface="Elephant" pitchFamily="18" charset="0"/>
                      </a:rPr>
                      <a:t>
14%</a:t>
                    </a:r>
                  </a:p>
                </c:rich>
              </c:tx>
              <c:showCatName val="1"/>
              <c:showPercent val="1"/>
            </c:dLbl>
            <c:showCatName val="1"/>
            <c:showPercent val="1"/>
            <c:showLeaderLines val="1"/>
          </c:dLbls>
          <c:cat>
            <c:strRef>
              <c:f>Sayfa1!$A$2:$A$3</c:f>
              <c:strCache>
                <c:ptCount val="2"/>
                <c:pt idx="0">
                  <c:v>Anaokuluna giden</c:v>
                </c:pt>
                <c:pt idx="1">
                  <c:v>Anaokuluna gitmeyen</c:v>
                </c:pt>
              </c:strCache>
            </c:strRef>
          </c:cat>
          <c:val>
            <c:numRef>
              <c:f>Sayfa1!$B$2:$B$3</c:f>
              <c:numCache>
                <c:formatCode>General</c:formatCode>
                <c:ptCount val="2"/>
                <c:pt idx="0">
                  <c:v>88</c:v>
                </c:pt>
                <c:pt idx="1">
                  <c:v>14</c:v>
                </c:pt>
              </c:numCache>
            </c:numRef>
          </c:val>
        </c:ser>
        <c:dLbls>
          <c:showCatName val="1"/>
          <c:showPercent val="1"/>
        </c:dLbls>
      </c:pie3DChart>
    </c:plotArea>
    <c:plotVisOnly val="1"/>
  </c:chart>
  <c:txPr>
    <a:bodyPr/>
    <a:lstStyle/>
    <a:p>
      <a:pPr>
        <a:defRPr sz="1800"/>
      </a:pPr>
      <a:endParaRPr lang="tr-T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tx>
            <c:strRef>
              <c:f>Sayfa1!$B$1</c:f>
              <c:strCache>
                <c:ptCount val="1"/>
                <c:pt idx="0">
                  <c:v>Satışlar</c:v>
                </c:pt>
              </c:strCache>
            </c:strRef>
          </c:tx>
          <c:dLbls>
            <c:dLbl>
              <c:idx val="0"/>
              <c:layout/>
              <c:tx>
                <c:rich>
                  <a:bodyPr/>
                  <a:lstStyle/>
                  <a:p>
                    <a:r>
                      <a:rPr lang="tr-TR" smtClean="0">
                        <a:solidFill>
                          <a:srgbClr val="FFCCFF"/>
                        </a:solidFill>
                      </a:rPr>
                      <a:t>V</a:t>
                    </a:r>
                    <a:r>
                      <a:rPr lang="en-US" smtClean="0"/>
                      <a:t>ar</a:t>
                    </a:r>
                    <a:r>
                      <a:rPr lang="en-US" dirty="0"/>
                      <a:t>
16%</a:t>
                    </a:r>
                  </a:p>
                </c:rich>
              </c:tx>
              <c:showCatName val="1"/>
              <c:showPercent val="1"/>
            </c:dLbl>
            <c:dLbl>
              <c:idx val="1"/>
              <c:layout>
                <c:manualLayout>
                  <c:x val="8.7308921454262667E-2"/>
                  <c:y val="-0.25306320605581084"/>
                </c:manualLayout>
              </c:layout>
              <c:tx>
                <c:rich>
                  <a:bodyPr/>
                  <a:lstStyle/>
                  <a:p>
                    <a:r>
                      <a:rPr lang="tr-TR" smtClean="0">
                        <a:solidFill>
                          <a:srgbClr val="FFCCFF"/>
                        </a:solidFill>
                      </a:rPr>
                      <a:t>Y</a:t>
                    </a:r>
                    <a:r>
                      <a:rPr lang="en-US" smtClean="0"/>
                      <a:t>ok</a:t>
                    </a:r>
                    <a:r>
                      <a:rPr lang="en-US" dirty="0"/>
                      <a:t>
84%</a:t>
                    </a:r>
                  </a:p>
                </c:rich>
              </c:tx>
              <c:showCatName val="1"/>
              <c:showPercent val="1"/>
            </c:dLbl>
            <c:txPr>
              <a:bodyPr/>
              <a:lstStyle/>
              <a:p>
                <a:pPr>
                  <a:defRPr>
                    <a:solidFill>
                      <a:srgbClr val="FFCCFF"/>
                    </a:solidFill>
                    <a:latin typeface="Elephant" pitchFamily="18" charset="0"/>
                  </a:defRPr>
                </a:pPr>
                <a:endParaRPr lang="tr-TR"/>
              </a:p>
            </c:txPr>
            <c:showCatName val="1"/>
            <c:showPercent val="1"/>
            <c:showLeaderLines val="1"/>
          </c:dLbls>
          <c:cat>
            <c:strRef>
              <c:f>Sayfa1!$A$2:$A$3</c:f>
              <c:strCache>
                <c:ptCount val="2"/>
                <c:pt idx="0">
                  <c:v>var</c:v>
                </c:pt>
                <c:pt idx="1">
                  <c:v>yok</c:v>
                </c:pt>
              </c:strCache>
            </c:strRef>
          </c:cat>
          <c:val>
            <c:numRef>
              <c:f>Sayfa1!$B$2:$B$3</c:f>
              <c:numCache>
                <c:formatCode>General</c:formatCode>
                <c:ptCount val="2"/>
                <c:pt idx="0">
                  <c:v>15</c:v>
                </c:pt>
                <c:pt idx="1">
                  <c:v>79</c:v>
                </c:pt>
              </c:numCache>
            </c:numRef>
          </c:val>
        </c:ser>
        <c:dLbls>
          <c:showCatName val="1"/>
          <c:showPercent val="1"/>
        </c:dLbls>
        <c:firstSliceAng val="0"/>
      </c:pieChart>
    </c:plotArea>
    <c:plotVisOnly val="1"/>
  </c:chart>
  <c:txPr>
    <a:bodyPr/>
    <a:lstStyle/>
    <a:p>
      <a:pPr>
        <a:defRPr sz="1800"/>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a:t>Süre </a:t>
            </a:r>
            <a:r>
              <a:rPr lang="tr-TR" dirty="0" smtClean="0"/>
              <a:t>Dağılımı</a:t>
            </a:r>
            <a:endParaRPr lang="tr-TR" dirty="0"/>
          </a:p>
        </c:rich>
      </c:tx>
      <c:layout/>
    </c:title>
    <c:plotArea>
      <c:layout/>
      <c:pieChart>
        <c:varyColors val="1"/>
        <c:ser>
          <c:idx val="0"/>
          <c:order val="0"/>
          <c:tx>
            <c:strRef>
              <c:f>Sayfa1!$B$1</c:f>
              <c:strCache>
                <c:ptCount val="1"/>
                <c:pt idx="0">
                  <c:v>Süre dağılımı</c:v>
                </c:pt>
              </c:strCache>
            </c:strRef>
          </c:tx>
          <c:dLbls>
            <c:dLbl>
              <c:idx val="0"/>
              <c:layout>
                <c:manualLayout>
                  <c:x val="-0.13216972878390199"/>
                  <c:y val="3.6470280812778505E-2"/>
                </c:manualLayout>
              </c:layout>
              <c:tx>
                <c:rich>
                  <a:bodyPr/>
                  <a:lstStyle/>
                  <a:p>
                    <a:r>
                      <a:rPr lang="en-US" dirty="0">
                        <a:solidFill>
                          <a:srgbClr val="FFC000"/>
                        </a:solidFill>
                        <a:latin typeface="Elephant" pitchFamily="18" charset="0"/>
                      </a:rPr>
                      <a:t>1 </a:t>
                    </a:r>
                    <a:r>
                      <a:rPr lang="en-US" dirty="0" err="1">
                        <a:solidFill>
                          <a:srgbClr val="FFC000"/>
                        </a:solidFill>
                        <a:latin typeface="Elephant" pitchFamily="18" charset="0"/>
                      </a:rPr>
                      <a:t>saat</a:t>
                    </a:r>
                    <a:r>
                      <a:rPr lang="en-US" dirty="0">
                        <a:solidFill>
                          <a:srgbClr val="FFC000"/>
                        </a:solidFill>
                        <a:latin typeface="Elephant" pitchFamily="18" charset="0"/>
                      </a:rPr>
                      <a:t>
50%</a:t>
                    </a:r>
                  </a:p>
                </c:rich>
              </c:tx>
              <c:showCatName val="1"/>
              <c:showPercent val="1"/>
            </c:dLbl>
            <c:dLbl>
              <c:idx val="1"/>
              <c:layout/>
              <c:tx>
                <c:rich>
                  <a:bodyPr/>
                  <a:lstStyle/>
                  <a:p>
                    <a:r>
                      <a:rPr lang="en-US" dirty="0">
                        <a:solidFill>
                          <a:srgbClr val="FFC000"/>
                        </a:solidFill>
                        <a:latin typeface="Elephant" pitchFamily="18" charset="0"/>
                      </a:rPr>
                      <a:t>2 </a:t>
                    </a:r>
                    <a:r>
                      <a:rPr lang="en-US" dirty="0" err="1">
                        <a:solidFill>
                          <a:srgbClr val="FFC000"/>
                        </a:solidFill>
                        <a:latin typeface="Elephant" pitchFamily="18" charset="0"/>
                      </a:rPr>
                      <a:t>saat</a:t>
                    </a:r>
                    <a:r>
                      <a:rPr lang="en-US" dirty="0">
                        <a:solidFill>
                          <a:srgbClr val="FFC000"/>
                        </a:solidFill>
                        <a:latin typeface="Elephant" pitchFamily="18" charset="0"/>
                      </a:rPr>
                      <a:t>
26%</a:t>
                    </a:r>
                  </a:p>
                </c:rich>
              </c:tx>
              <c:showCatName val="1"/>
              <c:showPercent val="1"/>
            </c:dLbl>
            <c:dLbl>
              <c:idx val="2"/>
              <c:layout/>
              <c:tx>
                <c:rich>
                  <a:bodyPr/>
                  <a:lstStyle/>
                  <a:p>
                    <a:r>
                      <a:rPr lang="en-US" dirty="0">
                        <a:solidFill>
                          <a:srgbClr val="FFC000"/>
                        </a:solidFill>
                        <a:latin typeface="Elephant" pitchFamily="18" charset="0"/>
                      </a:rPr>
                      <a:t>3 </a:t>
                    </a:r>
                    <a:r>
                      <a:rPr lang="en-US" dirty="0" err="1">
                        <a:solidFill>
                          <a:srgbClr val="FFC000"/>
                        </a:solidFill>
                        <a:latin typeface="Elephant" pitchFamily="18" charset="0"/>
                      </a:rPr>
                      <a:t>saat</a:t>
                    </a:r>
                    <a:r>
                      <a:rPr lang="en-US" dirty="0">
                        <a:solidFill>
                          <a:srgbClr val="FFC000"/>
                        </a:solidFill>
                        <a:latin typeface="Elephant" pitchFamily="18" charset="0"/>
                      </a:rPr>
                      <a:t>
17%</a:t>
                    </a:r>
                  </a:p>
                </c:rich>
              </c:tx>
              <c:showCatName val="1"/>
              <c:showPercent val="1"/>
            </c:dLbl>
            <c:dLbl>
              <c:idx val="3"/>
              <c:layout/>
              <c:tx>
                <c:rich>
                  <a:bodyPr/>
                  <a:lstStyle/>
                  <a:p>
                    <a:r>
                      <a:rPr lang="en-US" dirty="0">
                        <a:solidFill>
                          <a:srgbClr val="FFC000"/>
                        </a:solidFill>
                        <a:latin typeface="Elephant" pitchFamily="18" charset="0"/>
                      </a:rPr>
                      <a:t>4 </a:t>
                    </a:r>
                    <a:r>
                      <a:rPr lang="en-US" dirty="0" err="1">
                        <a:solidFill>
                          <a:srgbClr val="FFC000"/>
                        </a:solidFill>
                        <a:latin typeface="Elephant" pitchFamily="18" charset="0"/>
                      </a:rPr>
                      <a:t>saat</a:t>
                    </a:r>
                    <a:r>
                      <a:rPr lang="en-US" dirty="0">
                        <a:solidFill>
                          <a:srgbClr val="FFC000"/>
                        </a:solidFill>
                        <a:latin typeface="Elephant" pitchFamily="18" charset="0"/>
                      </a:rPr>
                      <a:t>
5%</a:t>
                    </a:r>
                  </a:p>
                </c:rich>
              </c:tx>
              <c:showCatName val="1"/>
              <c:showPercent val="1"/>
            </c:dLbl>
            <c:dLbl>
              <c:idx val="4"/>
              <c:layout/>
              <c:tx>
                <c:rich>
                  <a:bodyPr/>
                  <a:lstStyle/>
                  <a:p>
                    <a:r>
                      <a:rPr lang="en-US" dirty="0">
                        <a:solidFill>
                          <a:srgbClr val="FFC000"/>
                        </a:solidFill>
                        <a:latin typeface="Elephant" pitchFamily="18" charset="0"/>
                      </a:rPr>
                      <a:t>4 </a:t>
                    </a:r>
                    <a:r>
                      <a:rPr lang="en-US" dirty="0" err="1">
                        <a:solidFill>
                          <a:srgbClr val="FFC000"/>
                        </a:solidFill>
                        <a:latin typeface="Elephant" pitchFamily="18" charset="0"/>
                      </a:rPr>
                      <a:t>üzeri</a:t>
                    </a:r>
                    <a:r>
                      <a:rPr lang="en-US" dirty="0">
                        <a:solidFill>
                          <a:srgbClr val="FFC000"/>
                        </a:solidFill>
                        <a:latin typeface="Elephant" pitchFamily="18" charset="0"/>
                      </a:rPr>
                      <a:t>
2%</a:t>
                    </a:r>
                  </a:p>
                </c:rich>
              </c:tx>
              <c:showCatName val="1"/>
              <c:showPercent val="1"/>
            </c:dLbl>
            <c:showCatName val="1"/>
            <c:showPercent val="1"/>
            <c:showLeaderLines val="1"/>
          </c:dLbls>
          <c:cat>
            <c:strRef>
              <c:f>Sayfa1!$A$2:$A$6</c:f>
              <c:strCache>
                <c:ptCount val="5"/>
                <c:pt idx="0">
                  <c:v>1 saat</c:v>
                </c:pt>
                <c:pt idx="1">
                  <c:v>2 saat</c:v>
                </c:pt>
                <c:pt idx="2">
                  <c:v>3 saat</c:v>
                </c:pt>
                <c:pt idx="3">
                  <c:v>4 saat</c:v>
                </c:pt>
                <c:pt idx="4">
                  <c:v>4 üzeri</c:v>
                </c:pt>
              </c:strCache>
            </c:strRef>
          </c:cat>
          <c:val>
            <c:numRef>
              <c:f>Sayfa1!$B$2:$B$6</c:f>
              <c:numCache>
                <c:formatCode>General</c:formatCode>
                <c:ptCount val="5"/>
                <c:pt idx="0">
                  <c:v>52</c:v>
                </c:pt>
                <c:pt idx="1">
                  <c:v>27</c:v>
                </c:pt>
                <c:pt idx="2">
                  <c:v>17</c:v>
                </c:pt>
                <c:pt idx="3">
                  <c:v>5</c:v>
                </c:pt>
                <c:pt idx="4">
                  <c:v>2</c:v>
                </c:pt>
              </c:numCache>
            </c:numRef>
          </c:val>
        </c:ser>
        <c:dLbls>
          <c:showCatName val="1"/>
          <c:showPercent val="1"/>
        </c:dLbls>
        <c:firstSliceAng val="0"/>
      </c:pieChart>
    </c:plotArea>
    <c:plotVisOnly val="1"/>
  </c:chart>
  <c:txPr>
    <a:bodyPr/>
    <a:lstStyle/>
    <a:p>
      <a:pPr>
        <a:defRPr sz="1800"/>
      </a:pPr>
      <a:endParaRPr lang="tr-T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698E70-9C60-4C29-BEF6-F05982DF130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E596BAC-A79F-4D19-B263-E48D928C2C4E}" type="datetimeFigureOut">
              <a:rPr lang="tr-TR" smtClean="0"/>
              <a:pPr/>
              <a:t>15.01.2014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E698E70-9C60-4C29-BEF6-F05982DF130A}"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596BAC-A79F-4D19-B263-E48D928C2C4E}" type="datetimeFigureOut">
              <a:rPr lang="tr-TR" smtClean="0"/>
              <a:pPr/>
              <a:t>15.01.2014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698E70-9C60-4C29-BEF6-F05982DF130A}"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beko\Desktop\sunum\Vodafone%20Bebek%20Reklam&#305;.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ctr"/>
            <a:r>
              <a:rPr lang="tr-TR" dirty="0" smtClean="0"/>
              <a:t>OKUL ÖNCESİ ÇOCUKLARDA TEKNOLOJİK ALETLERİN KULLANIMI</a:t>
            </a:r>
            <a:endParaRPr lang="tr-TR" dirty="0"/>
          </a:p>
        </p:txBody>
      </p:sp>
      <p:sp>
        <p:nvSpPr>
          <p:cNvPr id="3" name="2 Alt Başlık"/>
          <p:cNvSpPr>
            <a:spLocks noGrp="1"/>
          </p:cNvSpPr>
          <p:nvPr>
            <p:ph type="subTitle" idx="1"/>
          </p:nvPr>
        </p:nvSpPr>
        <p:spPr/>
        <p:txBody>
          <a:bodyPr/>
          <a:lstStyle/>
          <a:p>
            <a:pPr algn="ctr"/>
            <a:r>
              <a:rPr lang="tr-TR" dirty="0" smtClean="0"/>
              <a:t>(Tablet , akıllı telefon, bilgisayar)</a:t>
            </a:r>
            <a:endParaRPr lang="tr-TR" dirty="0"/>
          </a:p>
        </p:txBody>
      </p:sp>
      <p:sp>
        <p:nvSpPr>
          <p:cNvPr id="4" name="2 Alt Başlık"/>
          <p:cNvSpPr txBox="1">
            <a:spLocks/>
          </p:cNvSpPr>
          <p:nvPr/>
        </p:nvSpPr>
        <p:spPr>
          <a:xfrm>
            <a:off x="899592" y="5229200"/>
            <a:ext cx="7854696" cy="816496"/>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tr-TR" sz="2800" b="1" i="1" u="none" strike="noStrike" kern="1200" cap="none" spc="0" normalizeH="0" baseline="0" noProof="0" dirty="0">
              <a:ln>
                <a:noFill/>
              </a:ln>
              <a:solidFill>
                <a:schemeClr val="bg1"/>
              </a:solidFill>
              <a:effectLst/>
              <a:uLnTx/>
              <a:uFillTx/>
              <a:latin typeface="+mn-lt"/>
              <a:ea typeface="+mn-ea"/>
              <a:cs typeface="+mn-cs"/>
            </a:endParaRPr>
          </a:p>
        </p:txBody>
      </p:sp>
      <p:sp>
        <p:nvSpPr>
          <p:cNvPr id="5" name="4 Dikdörtgen"/>
          <p:cNvSpPr/>
          <p:nvPr/>
        </p:nvSpPr>
        <p:spPr>
          <a:xfrm>
            <a:off x="1383203" y="4509120"/>
            <a:ext cx="6358023" cy="923330"/>
          </a:xfrm>
          <a:prstGeom prst="rect">
            <a:avLst/>
          </a:prstGeom>
          <a:noFill/>
        </p:spPr>
        <p:txBody>
          <a:bodyPr wrap="none" lIns="91440" tIns="45720" rIns="91440" bIns="45720">
            <a:spAutoFit/>
            <a:scene3d>
              <a:camera prst="isometricOffAxis1Right"/>
              <a:lightRig rig="threePt" dir="t"/>
            </a:scene3d>
            <a:sp3d extrusionH="57150">
              <a:bevelT w="38100" h="38100"/>
            </a:sp3d>
          </a:bodyPr>
          <a:lstStyle/>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rPr>
              <a:t>GRUP TABLET(C 4)</a:t>
            </a:r>
            <a:endParaRPr lang="tr-T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2"/>
          </p:nvPr>
        </p:nvSpPr>
        <p:spPr>
          <a:xfrm>
            <a:off x="179512" y="1772816"/>
            <a:ext cx="2641848" cy="2179320"/>
          </a:xfrm>
        </p:spPr>
        <p:txBody>
          <a:bodyPr>
            <a:noAutofit/>
          </a:bodyPr>
          <a:lstStyle/>
          <a:p>
            <a:r>
              <a:rPr lang="tr-TR" sz="2800" dirty="0" smtClean="0">
                <a:solidFill>
                  <a:schemeClr val="accent6">
                    <a:lumMod val="75000"/>
                  </a:schemeClr>
                </a:solidFill>
              </a:rPr>
              <a:t>İstanbul ve Bursa’da bazı Aile Sağlığı Merkezlerindeki Hastalara</a:t>
            </a:r>
            <a:endParaRPr lang="tr-TR" sz="2800" dirty="0">
              <a:solidFill>
                <a:schemeClr val="accent6">
                  <a:lumMod val="75000"/>
                </a:schemeClr>
              </a:solidFill>
            </a:endParaRPr>
          </a:p>
        </p:txBody>
      </p:sp>
      <p:pic>
        <p:nvPicPr>
          <p:cNvPr id="6" name="5 Resim Yer Tutucusu" descr="1488294_1424167217816738_1087372094_n.jpg"/>
          <p:cNvPicPr>
            <a:picLocks noGrp="1" noChangeAspect="1"/>
          </p:cNvPicPr>
          <p:nvPr>
            <p:ph type="pic" idx="1"/>
          </p:nvPr>
        </p:nvPicPr>
        <p:blipFill>
          <a:blip r:embed="rId2" cstate="print"/>
          <a:srcRect l="5942" r="5942"/>
          <a:stretch>
            <a:fillRect/>
          </a:stretch>
        </p:blipFill>
        <p:spPr/>
      </p:pic>
      <p:sp>
        <p:nvSpPr>
          <p:cNvPr id="5" name="4 Dikdörtgen"/>
          <p:cNvSpPr/>
          <p:nvPr/>
        </p:nvSpPr>
        <p:spPr>
          <a:xfrm>
            <a:off x="0" y="0"/>
            <a:ext cx="9194350" cy="830997"/>
          </a:xfrm>
          <a:prstGeom prst="rect">
            <a:avLst/>
          </a:prstGeom>
          <a:noFill/>
        </p:spPr>
        <p:txBody>
          <a:bodyPr wrap="square" lIns="91440" tIns="45720" rIns="91440" bIns="45720">
            <a:spAutoFit/>
          </a:bodyPr>
          <a:lstStyle/>
          <a:p>
            <a:pPr algn="ctr"/>
            <a:r>
              <a:rPr lang="tr-TR"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AİLE SAĞLIĞI MERKEZLERİ</a:t>
            </a:r>
            <a:endParaRPr lang="tr-TR" sz="4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2"/>
          </p:nvPr>
        </p:nvSpPr>
        <p:spPr>
          <a:xfrm>
            <a:off x="323528" y="2492896"/>
            <a:ext cx="2495872" cy="2179320"/>
          </a:xfrm>
        </p:spPr>
        <p:txBody>
          <a:bodyPr>
            <a:normAutofit/>
          </a:bodyPr>
          <a:lstStyle/>
          <a:p>
            <a:r>
              <a:rPr lang="tr-TR" sz="2800" dirty="0" smtClean="0">
                <a:solidFill>
                  <a:srgbClr val="FF0000"/>
                </a:solidFill>
                <a:latin typeface="Comic Sans MS" pitchFamily="66" charset="0"/>
              </a:rPr>
              <a:t>Yakın Çevremizdeki Ebeveynlere </a:t>
            </a:r>
            <a:endParaRPr lang="tr-TR" sz="2800" dirty="0">
              <a:solidFill>
                <a:srgbClr val="FF0000"/>
              </a:solidFill>
              <a:latin typeface="Comic Sans MS" pitchFamily="66" charset="0"/>
            </a:endParaRPr>
          </a:p>
        </p:txBody>
      </p:sp>
      <p:pic>
        <p:nvPicPr>
          <p:cNvPr id="5" name="4 Resim Yer Tutucusu" descr="IMG-20140115-WA0002.jpg"/>
          <p:cNvPicPr>
            <a:picLocks noGrp="1" noChangeAspect="1"/>
          </p:cNvPicPr>
          <p:nvPr>
            <p:ph type="pic" idx="1"/>
          </p:nvPr>
        </p:nvPicPr>
        <p:blipFill>
          <a:blip r:embed="rId2" cstate="print"/>
          <a:srcRect t="18082" b="18082"/>
          <a:stretch>
            <a:fillRect/>
          </a:stretch>
        </p:blipFill>
        <p:spPr>
          <a:xfrm rot="420000">
            <a:off x="3426229" y="1175445"/>
            <a:ext cx="4617720" cy="3931920"/>
          </a:xfrm>
        </p:spPr>
      </p:pic>
      <p:sp>
        <p:nvSpPr>
          <p:cNvPr id="6" name="5 Dikdörtgen"/>
          <p:cNvSpPr/>
          <p:nvPr/>
        </p:nvSpPr>
        <p:spPr>
          <a:xfrm>
            <a:off x="2394958" y="0"/>
            <a:ext cx="4177297" cy="1015663"/>
          </a:xfrm>
          <a:prstGeom prst="rect">
            <a:avLst/>
          </a:prstGeom>
          <a:noFill/>
        </p:spPr>
        <p:txBody>
          <a:bodyPr wrap="none" lIns="91440" tIns="45720" rIns="91440" bIns="45720">
            <a:spAutoFit/>
          </a:bodyPr>
          <a:lstStyle/>
          <a:p>
            <a:pPr algn="ctr"/>
            <a:r>
              <a:rPr lang="tr-TR"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EŞ DOST </a:t>
            </a:r>
            <a:r>
              <a:rPr lang="tr-TR"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Wingdings" pitchFamily="2" charset="2"/>
              </a:rPr>
              <a:t></a:t>
            </a:r>
            <a:endParaRPr lang="tr-TR"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Röportajımız</a:t>
            </a:r>
            <a:endParaRPr lang="tr-TR" dirty="0"/>
          </a:p>
        </p:txBody>
      </p:sp>
      <p:pic>
        <p:nvPicPr>
          <p:cNvPr id="4" name="3 İçerik Yer Tutucusu" descr="55025.jpg"/>
          <p:cNvPicPr>
            <a:picLocks noGrp="1" noChangeAspect="1"/>
          </p:cNvPicPr>
          <p:nvPr>
            <p:ph idx="1"/>
          </p:nvPr>
        </p:nvPicPr>
        <p:blipFill>
          <a:blip r:embed="rId2" cstate="print"/>
          <a:stretch>
            <a:fillRect/>
          </a:stretch>
        </p:blipFill>
        <p:spPr>
          <a:xfrm>
            <a:off x="6228184" y="2060848"/>
            <a:ext cx="2216257" cy="311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611560" y="1988840"/>
            <a:ext cx="5112568" cy="3647152"/>
          </a:xfrm>
          <a:prstGeom prst="rect">
            <a:avLst/>
          </a:prstGeom>
          <a:noFill/>
        </p:spPr>
        <p:txBody>
          <a:bodyPr wrap="square" rtlCol="0">
            <a:spAutoFit/>
          </a:bodyPr>
          <a:lstStyle/>
          <a:p>
            <a:pPr fontAlgn="t"/>
            <a:r>
              <a:rPr lang="tr-TR" sz="1100" dirty="0" smtClean="0"/>
              <a:t>Okul öncesi dönem ve çocuğun okula başlamasıyla kullanımı daha çok yaygınlaşan bilgisayarın, çocuklarımızın gelişimleri açısından faydaları olduğu kadar zararlarını da görüyoruz. </a:t>
            </a:r>
          </a:p>
          <a:p>
            <a:pPr fontAlgn="t"/>
            <a:r>
              <a:rPr lang="tr-TR" sz="1100" dirty="0" smtClean="0"/>
              <a:t>• Çocukların yaşlarına uygun, şiddet ve saldırganlık içermeyen, daha çok zeka gelişimini destekleyen bilgisayar oyunlarını, anne-babaların denetiminde ve onların uygun gördükleri süre içinde oynamasının, çocukların zihinsel gelişimine olumlu destek verdiğini söyleyebiliriz.</a:t>
            </a:r>
          </a:p>
          <a:p>
            <a:pPr fontAlgn="t"/>
            <a:r>
              <a:rPr lang="tr-TR" sz="1100" dirty="0" smtClean="0"/>
              <a:t>• Özellikle okul çağında çocukların oyunun yanı sıra ödevlerini İnternet’ten araştırması onların araştırmacı ruhunu geliştirir.</a:t>
            </a:r>
          </a:p>
          <a:p>
            <a:pPr fontAlgn="t"/>
            <a:r>
              <a:rPr lang="tr-TR" sz="1100" dirty="0" smtClean="0"/>
              <a:t>• Ancak bilgisayar kullanımının denetlenmemesi durumunda yararlarından çok zararlarının olduğu da bir gerçektir. Bilgisayar karşısında çok fazla zaman geçirilmesi çocukların fiziksel, sosyal, duygusal gelişimlerini oldukça olumsuz etkilemektedir.</a:t>
            </a:r>
          </a:p>
          <a:p>
            <a:pPr fontAlgn="t"/>
            <a:r>
              <a:rPr lang="tr-TR" sz="1100" dirty="0" smtClean="0"/>
              <a:t>• Çocukların bilgisayarla fazlaca zaman geçirmesi; çocukların göz sağlığının bozulmasına neden olur, hareketi kısıtlar, çocuğun açık havada oynayarak kas gelişimini sağlıklı bir şekilde tamamlayamamasına neden olabilir, abur cubur yeme alışkanlığı da gelişirse kilo artışı görülebilir.</a:t>
            </a:r>
          </a:p>
          <a:p>
            <a:pPr fontAlgn="t"/>
            <a:r>
              <a:rPr lang="tr-TR" sz="1100" dirty="0" smtClean="0"/>
              <a:t>• Sağlıklı beden gelişimi göstermeyen çocukların kendi bedenlerine yönelik beğenileri olumsuz olacağından dolayı benlik saygıları da düşük olur.</a:t>
            </a:r>
          </a:p>
          <a:p>
            <a:pPr fontAlgn="t"/>
            <a:r>
              <a:rPr lang="tr-TR" sz="1100" dirty="0" smtClean="0"/>
              <a:t>• Yaşıtlarıyla ve aile üyeleriyle zaman geçirmedikleri için sağlıklı sosyalleşmelerini engeller. </a:t>
            </a:r>
          </a:p>
        </p:txBody>
      </p:sp>
    </p:spTree>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221088"/>
            <a:ext cx="8305800" cy="1143000"/>
          </a:xfrm>
        </p:spPr>
        <p:txBody>
          <a:bodyPr>
            <a:noAutofit/>
          </a:bodyPr>
          <a:lstStyle/>
          <a:p>
            <a:pPr fontAlgn="t"/>
            <a:r>
              <a:rPr lang="tr-TR" sz="1400" dirty="0" smtClean="0">
                <a:solidFill>
                  <a:schemeClr val="tx1"/>
                </a:solidFill>
                <a:latin typeface="+mn-lt"/>
              </a:rPr>
              <a:t>• Bilgisayar da </a:t>
            </a:r>
            <a:r>
              <a:rPr lang="tr-TR" sz="1400" dirty="0" err="1" smtClean="0">
                <a:solidFill>
                  <a:schemeClr val="tx1"/>
                </a:solidFill>
                <a:latin typeface="+mn-lt"/>
              </a:rPr>
              <a:t>tv</a:t>
            </a:r>
            <a:r>
              <a:rPr lang="tr-TR" sz="1400" dirty="0" smtClean="0">
                <a:solidFill>
                  <a:schemeClr val="tx1"/>
                </a:solidFill>
                <a:latin typeface="+mn-lt"/>
              </a:rPr>
              <a:t> gibi etkileşimi engelleyen bir araç olduğundan dolayı çocukların kendini ifade etme ve paylaşımlarını azaltacağından dolayı duygusal gelişimlerini de olumsuz etkileyebilir. </a:t>
            </a:r>
            <a:br>
              <a:rPr lang="tr-TR" sz="1400" dirty="0" smtClean="0">
                <a:solidFill>
                  <a:schemeClr val="tx1"/>
                </a:solidFill>
                <a:latin typeface="+mn-lt"/>
              </a:rPr>
            </a:br>
            <a:r>
              <a:rPr lang="tr-TR" sz="1400" dirty="0" smtClean="0">
                <a:solidFill>
                  <a:schemeClr val="tx1"/>
                </a:solidFill>
                <a:latin typeface="+mn-lt"/>
              </a:rPr>
              <a:t>• Bilgisayar ile çocukların yaratıcılıkları sınırlanıyor. Tahmin edilenin aksine, bilgisayar çok sınırlı bir ilgi alanı veriyor ve onun dışına çıkmalarına engel oluyor. </a:t>
            </a:r>
            <a:br>
              <a:rPr lang="tr-TR" sz="1400" dirty="0" smtClean="0">
                <a:solidFill>
                  <a:schemeClr val="tx1"/>
                </a:solidFill>
                <a:latin typeface="+mn-lt"/>
              </a:rPr>
            </a:br>
            <a:r>
              <a:rPr lang="tr-TR" sz="1400" dirty="0" smtClean="0">
                <a:solidFill>
                  <a:schemeClr val="tx1"/>
                </a:solidFill>
                <a:latin typeface="+mn-lt"/>
              </a:rPr>
              <a:t>• Bilgisayar kullanan çocukların daha çok görsel becerileri gelişiyor ama bu arada sözel ifade becerileri, dil becerileri geri kalıyor.</a:t>
            </a:r>
            <a:br>
              <a:rPr lang="tr-TR" sz="1400" dirty="0" smtClean="0">
                <a:solidFill>
                  <a:schemeClr val="tx1"/>
                </a:solidFill>
                <a:latin typeface="+mn-lt"/>
              </a:rPr>
            </a:br>
            <a:r>
              <a:rPr lang="tr-TR" sz="1400" dirty="0" smtClean="0">
                <a:solidFill>
                  <a:schemeClr val="tx1"/>
                </a:solidFill>
                <a:latin typeface="+mn-lt"/>
              </a:rPr>
              <a:t>• Bilgisayarın çocuğun hayatına yoğun girmesi, okulda dersi dinlemelerinde ve dikkatlerini sürdürmelerinde sorun yaratıyor.</a:t>
            </a:r>
            <a:br>
              <a:rPr lang="tr-TR" sz="1400" dirty="0" smtClean="0">
                <a:solidFill>
                  <a:schemeClr val="tx1"/>
                </a:solidFill>
                <a:latin typeface="+mn-lt"/>
              </a:rPr>
            </a:br>
            <a:r>
              <a:rPr lang="tr-TR" sz="1400" dirty="0" smtClean="0">
                <a:solidFill>
                  <a:schemeClr val="tx1"/>
                </a:solidFill>
                <a:latin typeface="+mn-lt"/>
              </a:rPr>
              <a:t>Küçük yaşlarda uzun süreli televizyon izleyerek büyüyen çocuklarda gelişim geriliği ve konuşma problemleri ortaya çıkıyor. Çocukların sosyal </a:t>
            </a:r>
            <a:r>
              <a:rPr lang="tr-TR" sz="1400" dirty="0" smtClean="0">
                <a:solidFill>
                  <a:schemeClr val="tx1"/>
                </a:solidFill>
                <a:latin typeface="+mn-lt"/>
              </a:rPr>
              <a:t>becerileri </a:t>
            </a:r>
            <a:r>
              <a:rPr lang="tr-TR" sz="1400" dirty="0" smtClean="0">
                <a:solidFill>
                  <a:schemeClr val="tx1"/>
                </a:solidFill>
                <a:latin typeface="+mn-lt"/>
              </a:rPr>
              <a:t>de olumsuz etkileniyor.  Yine pasif bir şekilde bilgisayar ve TV karşısında zaman geçiren çocukların fiziksel becerilerinde problemler oluşurken kilo alımı ve </a:t>
            </a:r>
            <a:r>
              <a:rPr lang="tr-TR" sz="1400" dirty="0" err="1" smtClean="0">
                <a:solidFill>
                  <a:schemeClr val="tx1"/>
                </a:solidFill>
                <a:latin typeface="+mn-lt"/>
              </a:rPr>
              <a:t>obezite</a:t>
            </a:r>
            <a:r>
              <a:rPr lang="tr-TR" sz="1400" dirty="0" smtClean="0">
                <a:solidFill>
                  <a:schemeClr val="tx1"/>
                </a:solidFill>
                <a:latin typeface="+mn-lt"/>
              </a:rPr>
              <a:t> riskini de artırıyor.</a:t>
            </a:r>
            <a:br>
              <a:rPr lang="tr-TR" sz="1400" dirty="0" smtClean="0">
                <a:solidFill>
                  <a:schemeClr val="tx1"/>
                </a:solidFill>
                <a:latin typeface="+mn-lt"/>
              </a:rPr>
            </a:br>
            <a:r>
              <a:rPr lang="tr-TR" sz="1400" dirty="0" smtClean="0">
                <a:solidFill>
                  <a:schemeClr val="tx1"/>
                </a:solidFill>
                <a:latin typeface="+mn-lt"/>
              </a:rPr>
              <a:t>Dünya Sağlık Örgütü (WHO)  cep telefonun kanser ve beyin tümörüne neden olduğunu 2007 yılındaki raporunda açıklamıştır. Yapılan araştırmalar 12 yaşından küçük çocukların cep telefonu kesinlikle kullanmaması gerektiğini, 13-20 yaşındaki çocukların ise sadece acil durumlarda kullanabileceği konusunda aileleri uyarıyor.  Cep telefonlarındaki en büyük tehlike her an yanında taşınıyor olması ve kulakta tutulduğu için, beyine yakın olduğu için daha fazla riskli olmasıdır.  Cep telefonu ile altı dakikadan fazla konuşulduğunda kulak ve beyin dokusunda ısınmanın yol açtığı bizim bile hissedebileceğimiz baş ağrısına neden olduğu düşünüldüğünde tehlikeleri tahmin etmek zor olmayacaktır.</a:t>
            </a:r>
            <a:br>
              <a:rPr lang="tr-TR" sz="1400" dirty="0" smtClean="0">
                <a:solidFill>
                  <a:schemeClr val="tx1"/>
                </a:solidFill>
                <a:latin typeface="+mn-lt"/>
              </a:rPr>
            </a:br>
            <a:endParaRPr lang="tr-TR" sz="1400" dirty="0">
              <a:solidFill>
                <a:schemeClr val="tx1"/>
              </a:solidFill>
              <a:latin typeface="+mn-lt"/>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437112"/>
            <a:ext cx="8305800" cy="1143000"/>
          </a:xfrm>
        </p:spPr>
        <p:txBody>
          <a:bodyPr>
            <a:normAutofit fontScale="90000"/>
          </a:bodyPr>
          <a:lstStyle/>
          <a:p>
            <a:r>
              <a:rPr lang="tr-TR" sz="1400" dirty="0" smtClean="0">
                <a:solidFill>
                  <a:schemeClr val="tx1"/>
                </a:solidFill>
                <a:latin typeface="+mn-lt"/>
              </a:rPr>
              <a:t>ÇOCUKLARI İNTERNETİN OLUMSUZ ETKİLERİNDEN KORUMAK İÇİN ANNE BABALARA TAVSİYELER</a:t>
            </a:r>
            <a:br>
              <a:rPr lang="tr-TR" sz="1400" dirty="0" smtClean="0">
                <a:solidFill>
                  <a:schemeClr val="tx1"/>
                </a:solidFill>
                <a:latin typeface="+mn-lt"/>
              </a:rPr>
            </a:br>
            <a:r>
              <a:rPr lang="tr-TR" sz="1400" dirty="0" smtClean="0">
                <a:solidFill>
                  <a:schemeClr val="tx1"/>
                </a:solidFill>
                <a:latin typeface="+mn-lt"/>
              </a:rPr>
              <a:t>1. Her şeyden önce çocuğunuzla iyi bir iletişim içinde olunuz. Çocuğunuzun arkadaşları, zevkleri, korkuları, sevdikleri ve sevmedikleri konular hakkında bilgi sahibi olunuz. Çocuğunuza, her konuyu sizinle paylaşabileceği güvenini veriniz. Sizin yetersiz kaldığınız konularda uzmanlardan yardım alınız.</a:t>
            </a:r>
            <a:br>
              <a:rPr lang="tr-TR" sz="1400" dirty="0" smtClean="0">
                <a:solidFill>
                  <a:schemeClr val="tx1"/>
                </a:solidFill>
                <a:latin typeface="+mn-lt"/>
              </a:rPr>
            </a:br>
            <a:r>
              <a:rPr lang="tr-TR" sz="1400" dirty="0" smtClean="0">
                <a:solidFill>
                  <a:schemeClr val="tx1"/>
                </a:solidFill>
                <a:latin typeface="+mn-lt"/>
              </a:rPr>
              <a:t>2. Çocuğunuzun internete girdiği bilgisayarın çocuğun odasında olmamasına, evinizin ortak kullanım alanı içinde olmasına dikkat ediniz.</a:t>
            </a:r>
            <a:br>
              <a:rPr lang="tr-TR" sz="1400" dirty="0" smtClean="0">
                <a:solidFill>
                  <a:schemeClr val="tx1"/>
                </a:solidFill>
                <a:latin typeface="+mn-lt"/>
              </a:rPr>
            </a:br>
            <a:r>
              <a:rPr lang="tr-TR" sz="1400" dirty="0" smtClean="0">
                <a:solidFill>
                  <a:schemeClr val="tx1"/>
                </a:solidFill>
                <a:latin typeface="+mn-lt"/>
              </a:rPr>
              <a:t>3. Çocuğunuzun internette kalma süresine ve bilgisayar kullanma süresine mutlaka kısıtlama getiriniz.</a:t>
            </a:r>
            <a:br>
              <a:rPr lang="tr-TR" sz="1400" dirty="0" smtClean="0">
                <a:solidFill>
                  <a:schemeClr val="tx1"/>
                </a:solidFill>
                <a:latin typeface="+mn-lt"/>
              </a:rPr>
            </a:br>
            <a:r>
              <a:rPr lang="tr-TR" sz="1400" dirty="0" smtClean="0">
                <a:solidFill>
                  <a:schemeClr val="tx1"/>
                </a:solidFill>
                <a:latin typeface="+mn-lt"/>
              </a:rPr>
              <a:t>4. Her konuda olduğu gibi, bu konuda da ebeveyn olarak çocuklarınıza iyi birer örnek olunuz. Bilinçli ve güvenli internet kullanım kurallarını öğreniniz ve uygulayınız.</a:t>
            </a:r>
            <a:br>
              <a:rPr lang="tr-TR" sz="1400" dirty="0" smtClean="0">
                <a:solidFill>
                  <a:schemeClr val="tx1"/>
                </a:solidFill>
                <a:latin typeface="+mn-lt"/>
              </a:rPr>
            </a:br>
            <a:r>
              <a:rPr lang="tr-TR" sz="1400" dirty="0" smtClean="0">
                <a:solidFill>
                  <a:schemeClr val="tx1"/>
                </a:solidFill>
                <a:latin typeface="+mn-lt"/>
              </a:rPr>
              <a:t>5. Çocuğunuzla ve okul öğretmenleriyle birlikte çocuğunuzun yaşına uygun ve güvenli olan internet sitelerinin adreslerini belirleyiniz. Belirlediğiniz sitelerin adreslerini bilgisayarınızın ´sık kullanılanlar´ bölümüne kaydediniz. Böylece bu sitelere giriş işlemi daha kolay olacaktır.</a:t>
            </a:r>
            <a:br>
              <a:rPr lang="tr-TR" sz="1400" dirty="0" smtClean="0">
                <a:solidFill>
                  <a:schemeClr val="tx1"/>
                </a:solidFill>
                <a:latin typeface="+mn-lt"/>
              </a:rPr>
            </a:br>
            <a:r>
              <a:rPr lang="tr-TR" sz="1400" dirty="0" smtClean="0">
                <a:solidFill>
                  <a:schemeClr val="tx1"/>
                </a:solidFill>
                <a:latin typeface="+mn-lt"/>
              </a:rPr>
              <a:t>6. Teknik önlemler alınız. İstemci tarafında çalışan filtre programları, içerik sınırlandırması yapan İnternet Servis Sağlayıcılar (ISS), sunucu tarafında çalışan filtre programları veya Arama motoru filtreleri kullanınız.</a:t>
            </a:r>
            <a:br>
              <a:rPr lang="tr-TR" sz="1400" dirty="0" smtClean="0">
                <a:solidFill>
                  <a:schemeClr val="tx1"/>
                </a:solidFill>
                <a:latin typeface="+mn-lt"/>
              </a:rPr>
            </a:br>
            <a:r>
              <a:rPr lang="tr-TR" sz="1400" dirty="0" smtClean="0">
                <a:solidFill>
                  <a:schemeClr val="tx1"/>
                </a:solidFill>
                <a:latin typeface="+mn-lt"/>
              </a:rPr>
              <a:t>7. İnternette mümkünse çocuğunuzla birlikte gezininiz.</a:t>
            </a:r>
            <a:br>
              <a:rPr lang="tr-TR" sz="1400" dirty="0" smtClean="0">
                <a:solidFill>
                  <a:schemeClr val="tx1"/>
                </a:solidFill>
                <a:latin typeface="+mn-lt"/>
              </a:rPr>
            </a:br>
            <a:r>
              <a:rPr lang="tr-TR" sz="1400" dirty="0" smtClean="0">
                <a:solidFill>
                  <a:schemeClr val="tx1"/>
                </a:solidFill>
                <a:latin typeface="+mn-lt"/>
              </a:rPr>
              <a:t>8. Çocuğunuzun internet kullanımını sık sık denetleyiniz. Hangi sitelere girdiği, hangi sohbet ortamlarında bulunduğu konusunda fikir sahibi olunuz.</a:t>
            </a:r>
            <a:br>
              <a:rPr lang="tr-TR" sz="1400" dirty="0" smtClean="0">
                <a:solidFill>
                  <a:schemeClr val="tx1"/>
                </a:solidFill>
                <a:latin typeface="+mn-lt"/>
              </a:rPr>
            </a:br>
            <a:r>
              <a:rPr lang="tr-TR" sz="1400" dirty="0" smtClean="0">
                <a:solidFill>
                  <a:schemeClr val="tx1"/>
                </a:solidFill>
                <a:latin typeface="+mn-lt"/>
              </a:rPr>
              <a:t>9. Mümkünse sohbet ortamlarındaki arkadaşlarını tanımaya çalışınız. İzin alınmadan internet üzerinde tanışılan bir kişi ile yüz yüze görüşme yapılmayacağını çocuğunuza anlatınız. Böyle bir durumda oldukça tedbirli olun ve çocuğunuzun görüşmesinde bir sakınca görmeseniz bile en azından ilk görüşmede çocuğunuzun yanında gidiniz ve görüşmenin halka açık alanda olmasını sağlayınız.</a:t>
            </a:r>
            <a:br>
              <a:rPr lang="tr-TR" sz="1400" dirty="0" smtClean="0">
                <a:solidFill>
                  <a:schemeClr val="tx1"/>
                </a:solidFill>
                <a:latin typeface="+mn-lt"/>
              </a:rPr>
            </a:br>
            <a:endParaRPr lang="tr-TR" sz="1400" dirty="0">
              <a:solidFill>
                <a:schemeClr val="tx1"/>
              </a:solidFill>
              <a:latin typeface="+mn-lt"/>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013176"/>
            <a:ext cx="8305800" cy="1143000"/>
          </a:xfrm>
        </p:spPr>
        <p:txBody>
          <a:bodyPr>
            <a:normAutofit fontScale="90000"/>
          </a:bodyPr>
          <a:lstStyle/>
          <a:p>
            <a:r>
              <a:rPr lang="tr-TR" sz="1400" dirty="0" smtClean="0">
                <a:solidFill>
                  <a:schemeClr val="tx1"/>
                </a:solidFill>
                <a:latin typeface="+mn-lt"/>
              </a:rPr>
              <a:t>10. Çocuğunuza, internet ortamında yeni tanışılan kişilerin her zaman kendileri ile ilgili doğru bilgiler vermeyebileceği, kimlikleri ve yaşlarıyla ilgili yanıltıcı bilgiler verebileceği gerçeğini anlatınız.</a:t>
            </a:r>
            <a:br>
              <a:rPr lang="tr-TR" sz="1400" dirty="0" smtClean="0">
                <a:solidFill>
                  <a:schemeClr val="tx1"/>
                </a:solidFill>
                <a:latin typeface="+mn-lt"/>
              </a:rPr>
            </a:br>
            <a:r>
              <a:rPr lang="tr-TR" sz="1400" dirty="0" smtClean="0">
                <a:solidFill>
                  <a:schemeClr val="tx1"/>
                </a:solidFill>
                <a:latin typeface="+mn-lt"/>
              </a:rPr>
              <a:t>11. Çocuğunuza sizin izniniz olmaksızın, kendi adresini, okulunun adını, telefon numaranızı, ebeveyninin iş adresleri ve iş yeri telefon numaraları gibi kişisel bilgileri internet sohbet ortamında kimseye vermemesi gerektiğini öğretiniz.</a:t>
            </a:r>
            <a:br>
              <a:rPr lang="tr-TR" sz="1400" dirty="0" smtClean="0">
                <a:solidFill>
                  <a:schemeClr val="tx1"/>
                </a:solidFill>
                <a:latin typeface="+mn-lt"/>
              </a:rPr>
            </a:br>
            <a:r>
              <a:rPr lang="tr-TR" sz="1400" dirty="0" smtClean="0">
                <a:solidFill>
                  <a:schemeClr val="tx1"/>
                </a:solidFill>
                <a:latin typeface="+mn-lt"/>
              </a:rPr>
              <a:t>12. Çocuğunuzun fotoğrafını hiç bir internet sitesine veya haber grubuna göndermeyiniz.</a:t>
            </a:r>
            <a:br>
              <a:rPr lang="tr-TR" sz="1400" dirty="0" smtClean="0">
                <a:solidFill>
                  <a:schemeClr val="tx1"/>
                </a:solidFill>
                <a:latin typeface="+mn-lt"/>
              </a:rPr>
            </a:br>
            <a:r>
              <a:rPr lang="tr-TR" sz="1400" dirty="0" smtClean="0">
                <a:solidFill>
                  <a:schemeClr val="tx1"/>
                </a:solidFill>
                <a:latin typeface="+mn-lt"/>
              </a:rPr>
              <a:t>13. Çocuğunuza, size sormadan internet ortamında alış veriş yapmaması gerektiğini, istenilen kredi kart numaraları bilgilerini vermemesini öğretiniz.</a:t>
            </a:r>
            <a:br>
              <a:rPr lang="tr-TR" sz="1400" dirty="0" smtClean="0">
                <a:solidFill>
                  <a:schemeClr val="tx1"/>
                </a:solidFill>
                <a:latin typeface="+mn-lt"/>
              </a:rPr>
            </a:br>
            <a:r>
              <a:rPr lang="tr-TR" sz="1400" dirty="0" smtClean="0">
                <a:solidFill>
                  <a:schemeClr val="tx1"/>
                </a:solidFill>
                <a:latin typeface="+mn-lt"/>
              </a:rPr>
              <a:t>14. Çocuğunuza bilmediği kişilerden aldığı e-postaların içinde yer alan bağlantıları tıklamaması gerektiğini anlatınız. Bu tür bağlantılar çocuğunuzun uygunsuz sitelere ulaşmasına neden olabilir.</a:t>
            </a:r>
            <a:br>
              <a:rPr lang="tr-TR" sz="1400" dirty="0" smtClean="0">
                <a:solidFill>
                  <a:schemeClr val="tx1"/>
                </a:solidFill>
                <a:latin typeface="+mn-lt"/>
              </a:rPr>
            </a:br>
            <a:r>
              <a:rPr lang="tr-TR" sz="1400" dirty="0" smtClean="0">
                <a:solidFill>
                  <a:schemeClr val="tx1"/>
                </a:solidFill>
                <a:latin typeface="+mn-lt"/>
              </a:rPr>
              <a:t>15. İnternet sohbetlerinde onlardan yapmamaları gereken ya da onları rahatsız eden bir davranışta bulunmalarını isteyenler olduğu takdirde, sohbeti bırakarak hemen size haber vermesini ve olayı anlatmasını isteyiniz. Çocuğunuzun size güvenmesini sağlayınız. Çocuğunuza kızmayınız, korkutmayınız. Çocuğunuza her konuda destek vereceğinizi hissettiriniz.</a:t>
            </a:r>
            <a:br>
              <a:rPr lang="tr-TR" sz="1400" dirty="0" smtClean="0">
                <a:solidFill>
                  <a:schemeClr val="tx1"/>
                </a:solidFill>
                <a:latin typeface="+mn-lt"/>
              </a:rPr>
            </a:br>
            <a:r>
              <a:rPr lang="tr-TR" sz="1400" dirty="0" smtClean="0">
                <a:solidFill>
                  <a:schemeClr val="tx1"/>
                </a:solidFill>
                <a:latin typeface="+mn-lt"/>
              </a:rPr>
              <a:t>16.Şaka </a:t>
            </a:r>
            <a:r>
              <a:rPr lang="tr-TR" sz="1400" dirty="0" smtClean="0">
                <a:solidFill>
                  <a:schemeClr val="tx1"/>
                </a:solidFill>
                <a:latin typeface="+mn-lt"/>
              </a:rPr>
              <a:t>yapmak amacıyla dahi arkadaşlarıyla hatta hiç kimseyle korkutmak amacıyla tehdit edici bir üslupla iletişim kurmamalarını anlatınız. Günlük hayatta olduğu gibi, internette de kötü ve kaba kelimeler kullanmamalarını, kibar ve güzel bir dil kullanmalarını isteyiniz.</a:t>
            </a:r>
            <a:br>
              <a:rPr lang="tr-TR" sz="1400" dirty="0" smtClean="0">
                <a:solidFill>
                  <a:schemeClr val="tx1"/>
                </a:solidFill>
                <a:latin typeface="+mn-lt"/>
              </a:rPr>
            </a:br>
            <a:r>
              <a:rPr lang="tr-TR" sz="1400" dirty="0" smtClean="0">
                <a:solidFill>
                  <a:schemeClr val="tx1"/>
                </a:solidFill>
                <a:latin typeface="+mn-lt"/>
              </a:rPr>
              <a:t>17. Çevrimiçi ortamlarda okunulan veya karşılaşılan şeylerin doğru olamayabileceğini unutmayınız. Kulağa ve akla çok iyi gelebilen bilgi ve öneriler hatalı ve yanıltıcı olabilir. Çocuğunuza, kendisi ile buluşmak isteyen ve kendini ünlü biri olarak tanıtan kişilere, kendi evine davet eden kişilere ve kendisine para, kredi kartı ve diğer türde hediyeler göndermek isteyen kişilere karşı uyanık olması gerektiğini anlatınız.</a:t>
            </a:r>
            <a:br>
              <a:rPr lang="tr-TR" sz="1400" dirty="0" smtClean="0">
                <a:solidFill>
                  <a:schemeClr val="tx1"/>
                </a:solidFill>
                <a:latin typeface="+mn-lt"/>
              </a:rPr>
            </a:br>
            <a:r>
              <a:rPr lang="tr-TR" sz="1400" dirty="0" smtClean="0">
                <a:solidFill>
                  <a:schemeClr val="tx1"/>
                </a:solidFill>
                <a:latin typeface="+mn-lt"/>
              </a:rPr>
              <a:t>18. Çocuğunuzla beraber, bilgisayar ve internet kullanımı ile ilgili makul kuralların olduğu bir liste hazırlayınız. Bu listeyi bilgisayarın yakınında her zaman görülebilecek bir yere asınız.</a:t>
            </a:r>
            <a:r>
              <a:rPr lang="tr-TR" sz="1400" dirty="0" smtClean="0">
                <a:solidFill>
                  <a:schemeClr val="tx1"/>
                </a:solidFill>
              </a:rPr>
              <a:t/>
            </a:r>
            <a:br>
              <a:rPr lang="tr-TR" sz="1400" dirty="0" smtClean="0">
                <a:solidFill>
                  <a:schemeClr val="tx1"/>
                </a:solidFill>
              </a:rPr>
            </a:br>
            <a:r>
              <a:rPr lang="tr-TR" sz="1200" b="1" dirty="0" smtClean="0"/>
              <a:t>                                                                                                                                                         </a:t>
            </a:r>
            <a:r>
              <a:rPr lang="tr-TR" sz="1800" b="1" dirty="0" smtClean="0">
                <a:solidFill>
                  <a:schemeClr val="tx1"/>
                </a:solidFill>
              </a:rPr>
              <a:t>Doç. Dr. Özlem YILDIZ GÜNDOĞDU</a:t>
            </a:r>
            <a:r>
              <a:rPr lang="tr-TR" sz="1800" dirty="0" smtClean="0">
                <a:solidFill>
                  <a:schemeClr val="tx1"/>
                </a:solidFill>
              </a:rPr>
              <a:t/>
            </a:r>
            <a:br>
              <a:rPr lang="tr-TR" sz="1800" dirty="0" smtClean="0">
                <a:solidFill>
                  <a:schemeClr val="tx1"/>
                </a:solidFill>
              </a:rPr>
            </a:br>
            <a:r>
              <a:rPr lang="tr-TR" sz="1800" dirty="0" smtClean="0">
                <a:solidFill>
                  <a:schemeClr val="tx1"/>
                </a:solidFill>
              </a:rPr>
              <a:t>                                                                                                              KOÜTF Çocuk Psikiyatrisi AD</a:t>
            </a:r>
            <a:br>
              <a:rPr lang="tr-TR" sz="1800" dirty="0" smtClean="0">
                <a:solidFill>
                  <a:schemeClr val="tx1"/>
                </a:solidFill>
              </a:rPr>
            </a:br>
            <a:endParaRPr lang="tr-TR" sz="1800" dirty="0">
              <a:solidFill>
                <a:schemeClr val="tx1"/>
              </a:solidFill>
            </a:endParaRPr>
          </a:p>
        </p:txBody>
      </p:sp>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Vodafone Bebek Reklamı.wmv">
            <a:hlinkClick r:id="" action="ppaction://media"/>
          </p:cNvPr>
          <p:cNvPicPr>
            <a:picLocks noGrp="1" noRot="1" noChangeAspect="1"/>
          </p:cNvPicPr>
          <p:nvPr>
            <p:ph idx="1"/>
            <a:videoFile r:link="rId1"/>
          </p:nvPr>
        </p:nvPicPr>
        <p:blipFill>
          <a:blip r:embed="rId3" cstate="print"/>
          <a:stretch>
            <a:fillRect/>
          </a:stretch>
        </p:blipFill>
        <p:spPr>
          <a:xfrm>
            <a:off x="0" y="0"/>
            <a:ext cx="9168341" cy="6858000"/>
          </a:xfrm>
          <a:prstGeom prst="rect">
            <a:avLst/>
          </a:prstGeom>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Yurt Dışında Konuyla İlgili İstatistikler</a:t>
            </a:r>
            <a:endParaRPr lang="tr-TR" dirty="0"/>
          </a:p>
        </p:txBody>
      </p:sp>
      <p:sp>
        <p:nvSpPr>
          <p:cNvPr id="3" name="2 İçerik Yer Tutucusu"/>
          <p:cNvSpPr>
            <a:spLocks noGrp="1"/>
          </p:cNvSpPr>
          <p:nvPr>
            <p:ph idx="1"/>
          </p:nvPr>
        </p:nvSpPr>
        <p:spPr/>
        <p:txBody>
          <a:bodyPr>
            <a:normAutofit fontScale="92500" lnSpcReduction="10000"/>
          </a:bodyPr>
          <a:lstStyle/>
          <a:p>
            <a:r>
              <a:rPr lang="tr-TR" b="1" dirty="0" smtClean="0"/>
              <a:t>US </a:t>
            </a:r>
            <a:r>
              <a:rPr lang="tr-TR" b="1" dirty="0" err="1" smtClean="0"/>
              <a:t>pressure</a:t>
            </a:r>
            <a:r>
              <a:rPr lang="tr-TR" b="1" dirty="0" smtClean="0"/>
              <a:t> </a:t>
            </a:r>
            <a:r>
              <a:rPr lang="tr-TR" b="1" dirty="0" err="1" smtClean="0"/>
              <a:t>group</a:t>
            </a:r>
            <a:r>
              <a:rPr lang="tr-TR" b="1" dirty="0" smtClean="0"/>
              <a:t> </a:t>
            </a:r>
            <a:r>
              <a:rPr lang="tr-TR" b="1" dirty="0" err="1" smtClean="0"/>
              <a:t>Common</a:t>
            </a:r>
            <a:r>
              <a:rPr lang="tr-TR" b="1" dirty="0" smtClean="0"/>
              <a:t> Sense </a:t>
            </a:r>
            <a:r>
              <a:rPr lang="tr-TR" b="1" dirty="0" err="1" smtClean="0"/>
              <a:t>Media</a:t>
            </a:r>
            <a:r>
              <a:rPr lang="tr-TR" b="1" dirty="0" smtClean="0"/>
              <a:t> </a:t>
            </a:r>
            <a:r>
              <a:rPr lang="tr-TR" dirty="0" smtClean="0"/>
              <a:t>(Ekim 2013) tarafından ABD’de yapılan bir araştırmada 2 yaş ve altı çocukların %38’i çizgi film izlemek veya oyun oynamak için akıllı telefon ya da tablet bilgisayar kullanıyor. Aynı oran 2011 yılında %10’du. 2011’de 8 yaş ve altı çocuklarda %38’di bu oran. </a:t>
            </a:r>
          </a:p>
          <a:p>
            <a:r>
              <a:rPr lang="tr-TR" dirty="0" smtClean="0"/>
              <a:t>2 yaş ve altı çocuklarda günlük ortalama tablet veya akıllı telefon kullanım süresi  ortalama 15 dakika.</a:t>
            </a:r>
          </a:p>
          <a:p>
            <a:r>
              <a:rPr lang="tr-TR" dirty="0" smtClean="0">
                <a:solidFill>
                  <a:srgbClr val="FF0000"/>
                </a:solidFill>
              </a:rPr>
              <a:t>2-4 yaş arası çocuklar ise günlük ortalama 2 saat 20 </a:t>
            </a:r>
            <a:r>
              <a:rPr lang="tr-TR" dirty="0" err="1" smtClean="0">
                <a:solidFill>
                  <a:srgbClr val="FF0000"/>
                </a:solidFill>
              </a:rPr>
              <a:t>dk’yı</a:t>
            </a:r>
            <a:r>
              <a:rPr lang="tr-TR" dirty="0" smtClean="0">
                <a:solidFill>
                  <a:srgbClr val="FF0000"/>
                </a:solidFill>
              </a:rPr>
              <a:t> </a:t>
            </a:r>
            <a:r>
              <a:rPr lang="tr-TR" dirty="0" err="1" smtClean="0">
                <a:solidFill>
                  <a:srgbClr val="FF0000"/>
                </a:solidFill>
              </a:rPr>
              <a:t>tv</a:t>
            </a:r>
            <a:r>
              <a:rPr lang="tr-TR" dirty="0" smtClean="0">
                <a:solidFill>
                  <a:srgbClr val="FF0000"/>
                </a:solidFill>
              </a:rPr>
              <a:t>, bilgisayar, tablet veya akıllı telefon kullanarak geçiriyor.</a:t>
            </a:r>
          </a:p>
          <a:p>
            <a:r>
              <a:rPr lang="tr-TR" dirty="0" smtClean="0">
                <a:solidFill>
                  <a:srgbClr val="FF0000"/>
                </a:solidFill>
              </a:rPr>
              <a:t>İlk adım çocuklarının %29’u daha konuşmaya başlamadan akıllı telefon ya da tablet bilgisayar kullanmayı öğreniyor.</a:t>
            </a: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Çocukların Cinsiyet Dağılımı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Çocukların Yaş Dağılımı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1176997"/>
            <a:ext cx="2212848" cy="667828"/>
          </a:xfrm>
        </p:spPr>
        <p:txBody>
          <a:bodyPr>
            <a:noAutofit/>
          </a:bodyPr>
          <a:lstStyle/>
          <a:p>
            <a:r>
              <a:rPr lang="tr-TR" sz="4800" dirty="0" smtClean="0"/>
              <a:t> </a:t>
            </a:r>
            <a:endParaRPr lang="tr-TR" sz="4800" dirty="0"/>
          </a:p>
        </p:txBody>
      </p:sp>
      <p:pic>
        <p:nvPicPr>
          <p:cNvPr id="6" name="5 Resim Yer Tutucusu" descr="Resim1.jpg"/>
          <p:cNvPicPr>
            <a:picLocks noGrp="1" noChangeAspect="1"/>
          </p:cNvPicPr>
          <p:nvPr>
            <p:ph type="pic" idx="1"/>
          </p:nvPr>
        </p:nvPicPr>
        <p:blipFill>
          <a:blip r:embed="rId2" cstate="print"/>
          <a:srcRect l="5907" r="5907"/>
          <a:stretch>
            <a:fillRect/>
          </a:stretch>
        </p:blipFill>
        <p:spPr/>
      </p:pic>
      <p:sp>
        <p:nvSpPr>
          <p:cNvPr id="4" name="3 Metin Yer Tutucusu"/>
          <p:cNvSpPr>
            <a:spLocks noGrp="1"/>
          </p:cNvSpPr>
          <p:nvPr>
            <p:ph type="body" sz="half" idx="2"/>
          </p:nvPr>
        </p:nvSpPr>
        <p:spPr>
          <a:xfrm>
            <a:off x="251520" y="1196752"/>
            <a:ext cx="2880320" cy="4824536"/>
          </a:xfrm>
        </p:spPr>
        <p:txBody>
          <a:bodyPr>
            <a:normAutofit fontScale="85000" lnSpcReduction="20000"/>
          </a:bodyPr>
          <a:lstStyle/>
          <a:p>
            <a:r>
              <a:rPr lang="tr-TR" sz="3300" b="1" dirty="0" smtClean="0">
                <a:solidFill>
                  <a:srgbClr val="0070C0"/>
                </a:solidFill>
                <a:latin typeface="Chiller" pitchFamily="82" charset="0"/>
              </a:rPr>
              <a:t>Grup Danışman Hocası : </a:t>
            </a:r>
            <a:r>
              <a:rPr lang="tr-TR" sz="2200" dirty="0" err="1" smtClean="0">
                <a:latin typeface="Curlz MT" pitchFamily="82" charset="0"/>
              </a:rPr>
              <a:t>Yard</a:t>
            </a:r>
            <a:r>
              <a:rPr lang="tr-TR" sz="2200" dirty="0" smtClean="0">
                <a:latin typeface="Curlz MT" pitchFamily="82" charset="0"/>
              </a:rPr>
              <a:t>.</a:t>
            </a:r>
            <a:r>
              <a:rPr lang="tr-TR" sz="2200" dirty="0" err="1" smtClean="0">
                <a:latin typeface="Curlz MT" pitchFamily="82" charset="0"/>
              </a:rPr>
              <a:t>Doç.Dr</a:t>
            </a:r>
            <a:r>
              <a:rPr lang="tr-TR" sz="2200" dirty="0" smtClean="0">
                <a:latin typeface="Curlz MT" pitchFamily="82" charset="0"/>
              </a:rPr>
              <a:t>.Zuhal </a:t>
            </a:r>
            <a:r>
              <a:rPr lang="tr-TR" sz="2200" dirty="0" err="1" smtClean="0">
                <a:latin typeface="Curlz MT" pitchFamily="82" charset="0"/>
              </a:rPr>
              <a:t>Gündoğdu</a:t>
            </a:r>
            <a:endParaRPr lang="tr-TR" sz="2200" dirty="0" smtClean="0">
              <a:latin typeface="Curlz MT" pitchFamily="82" charset="0"/>
            </a:endParaRPr>
          </a:p>
          <a:p>
            <a:endParaRPr lang="tr-TR" sz="2200" dirty="0" smtClean="0">
              <a:latin typeface="Curlz MT" pitchFamily="82" charset="0"/>
            </a:endParaRPr>
          </a:p>
          <a:p>
            <a:r>
              <a:rPr lang="tr-TR" sz="2800" b="1" dirty="0" smtClean="0">
                <a:solidFill>
                  <a:srgbClr val="0070C0"/>
                </a:solidFill>
                <a:latin typeface="Chiller" pitchFamily="82" charset="0"/>
              </a:rPr>
              <a:t>Başkan: </a:t>
            </a:r>
          </a:p>
          <a:p>
            <a:r>
              <a:rPr lang="tr-TR" sz="2200" dirty="0" smtClean="0">
                <a:latin typeface="Curlz MT" pitchFamily="82" charset="0"/>
              </a:rPr>
              <a:t>Berrin Müberra Pelit</a:t>
            </a:r>
          </a:p>
          <a:p>
            <a:r>
              <a:rPr lang="tr-TR" sz="2800" b="1" dirty="0" smtClean="0">
                <a:solidFill>
                  <a:srgbClr val="0070C0"/>
                </a:solidFill>
                <a:latin typeface="Chiller" pitchFamily="82" charset="0"/>
              </a:rPr>
              <a:t>Başkan Yardımcısı:</a:t>
            </a:r>
          </a:p>
          <a:p>
            <a:r>
              <a:rPr lang="tr-TR" sz="2000" dirty="0" smtClean="0">
                <a:latin typeface="Curlz MT" pitchFamily="82" charset="0"/>
              </a:rPr>
              <a:t>Ömer </a:t>
            </a:r>
            <a:r>
              <a:rPr lang="tr-TR" sz="2000" dirty="0" err="1" smtClean="0">
                <a:latin typeface="Curlz MT" pitchFamily="82" charset="0"/>
              </a:rPr>
              <a:t>Seytepe</a:t>
            </a:r>
            <a:endParaRPr lang="tr-TR" sz="2000" dirty="0" smtClean="0">
              <a:latin typeface="Curlz MT" pitchFamily="82" charset="0"/>
            </a:endParaRPr>
          </a:p>
          <a:p>
            <a:r>
              <a:rPr lang="tr-TR" sz="2800" b="1" dirty="0" smtClean="0">
                <a:solidFill>
                  <a:srgbClr val="0070C0"/>
                </a:solidFill>
                <a:latin typeface="Chiller" pitchFamily="82" charset="0"/>
              </a:rPr>
              <a:t>Grup Üyeleri:</a:t>
            </a:r>
          </a:p>
          <a:p>
            <a:r>
              <a:rPr lang="tr-TR" sz="2000" dirty="0" smtClean="0">
                <a:latin typeface="Curlz MT" pitchFamily="82" charset="0"/>
              </a:rPr>
              <a:t>Hasan Doğru</a:t>
            </a:r>
          </a:p>
          <a:p>
            <a:r>
              <a:rPr lang="tr-TR" sz="2000" dirty="0" smtClean="0">
                <a:latin typeface="Curlz MT" pitchFamily="82" charset="0"/>
              </a:rPr>
              <a:t>Mehmet Sarı</a:t>
            </a:r>
          </a:p>
          <a:p>
            <a:r>
              <a:rPr lang="tr-TR" sz="2000" dirty="0" smtClean="0">
                <a:latin typeface="Curlz MT" pitchFamily="82" charset="0"/>
              </a:rPr>
              <a:t>Zekeriya </a:t>
            </a:r>
            <a:r>
              <a:rPr lang="tr-TR" sz="2000" dirty="0" err="1" smtClean="0">
                <a:latin typeface="Curlz MT" pitchFamily="82" charset="0"/>
              </a:rPr>
              <a:t>Akçomak</a:t>
            </a:r>
            <a:endParaRPr lang="tr-TR" sz="2000" dirty="0" smtClean="0">
              <a:latin typeface="Curlz MT" pitchFamily="82" charset="0"/>
            </a:endParaRPr>
          </a:p>
          <a:p>
            <a:r>
              <a:rPr lang="tr-TR" sz="2000" dirty="0" smtClean="0">
                <a:latin typeface="Curlz MT" pitchFamily="82" charset="0"/>
              </a:rPr>
              <a:t>Büşra </a:t>
            </a:r>
            <a:r>
              <a:rPr lang="tr-TR" sz="2000" dirty="0" err="1" smtClean="0">
                <a:latin typeface="Curlz MT" pitchFamily="82" charset="0"/>
              </a:rPr>
              <a:t>Güner</a:t>
            </a:r>
            <a:endParaRPr lang="tr-TR" sz="2000" dirty="0" smtClean="0">
              <a:latin typeface="Curlz MT" pitchFamily="82" charset="0"/>
            </a:endParaRPr>
          </a:p>
          <a:p>
            <a:r>
              <a:rPr lang="tr-TR" sz="2000" dirty="0" smtClean="0">
                <a:latin typeface="Curlz MT" pitchFamily="82" charset="0"/>
              </a:rPr>
              <a:t>İdris </a:t>
            </a:r>
            <a:r>
              <a:rPr lang="tr-TR" sz="2000" dirty="0" err="1" smtClean="0">
                <a:latin typeface="Curlz MT" pitchFamily="82" charset="0"/>
              </a:rPr>
              <a:t>Moran</a:t>
            </a:r>
            <a:endParaRPr lang="tr-TR" sz="2000" dirty="0" smtClean="0">
              <a:latin typeface="Curlz MT" pitchFamily="82" charset="0"/>
            </a:endParaRPr>
          </a:p>
          <a:p>
            <a:r>
              <a:rPr lang="tr-TR" sz="2000" dirty="0" smtClean="0">
                <a:latin typeface="Curlz MT" pitchFamily="82" charset="0"/>
              </a:rPr>
              <a:t>Ertuğrul </a:t>
            </a:r>
            <a:r>
              <a:rPr lang="tr-TR" sz="2000" dirty="0" err="1" smtClean="0">
                <a:latin typeface="Curlz MT" pitchFamily="82" charset="0"/>
              </a:rPr>
              <a:t>Arıkız</a:t>
            </a:r>
            <a:endParaRPr lang="tr-TR" sz="2000" dirty="0" smtClean="0">
              <a:latin typeface="Curlz MT" pitchFamily="82" charset="0"/>
            </a:endParaRPr>
          </a:p>
          <a:p>
            <a:r>
              <a:rPr lang="tr-TR" sz="2000" dirty="0" smtClean="0">
                <a:latin typeface="Curlz MT" pitchFamily="82" charset="0"/>
              </a:rPr>
              <a:t>Esra Betül Kale</a:t>
            </a:r>
          </a:p>
          <a:p>
            <a:r>
              <a:rPr lang="tr-TR" sz="2000" dirty="0" smtClean="0">
                <a:latin typeface="Curlz MT" pitchFamily="82" charset="0"/>
              </a:rPr>
              <a:t>Ebru Kaya</a:t>
            </a:r>
          </a:p>
          <a:p>
            <a:r>
              <a:rPr lang="tr-TR" sz="2000" dirty="0" smtClean="0">
                <a:latin typeface="Curlz MT" pitchFamily="82" charset="0"/>
              </a:rPr>
              <a:t>Gökmen </a:t>
            </a:r>
            <a:r>
              <a:rPr lang="tr-TR" sz="2000" dirty="0" err="1" smtClean="0">
                <a:latin typeface="Curlz MT" pitchFamily="82" charset="0"/>
              </a:rPr>
              <a:t>Aydoğdu</a:t>
            </a:r>
            <a:endParaRPr lang="tr-TR" sz="2000" dirty="0" smtClean="0">
              <a:latin typeface="Curlz MT" pitchFamily="82" charset="0"/>
            </a:endParaRPr>
          </a:p>
          <a:p>
            <a:endParaRPr lang="tr-TR" dirty="0"/>
          </a:p>
        </p:txBody>
      </p:sp>
      <p:sp>
        <p:nvSpPr>
          <p:cNvPr id="5" name="4 Dikdörtgen"/>
          <p:cNvSpPr/>
          <p:nvPr/>
        </p:nvSpPr>
        <p:spPr>
          <a:xfrm>
            <a:off x="2051720" y="0"/>
            <a:ext cx="4845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GRUP TABLET</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Çocukların Kardeş Sayıları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Anne ve Babaların Çalışma Durumu</a:t>
            </a:r>
            <a:endParaRPr lang="tr-TR" dirty="0"/>
          </a:p>
        </p:txBody>
      </p:sp>
      <p:graphicFrame>
        <p:nvGraphicFramePr>
          <p:cNvPr id="6" name="5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Anne ve Babaların Eğitim Durumları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Anne ve Babaların Yaş Dağılımı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Okul Öncesi Eğitim Durumu</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t>Anaokuluna Giden Çocukların Okulda Bilgisayar Oyunu Saati Var mı?</a:t>
            </a:r>
            <a:endParaRPr lang="tr-TR" sz="3600" b="1"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t>Çocukların Teknolojik Aletlerle Geçirdikleri Günlük Ortalama Süreler</a:t>
            </a:r>
            <a:endParaRPr lang="tr-TR" sz="3600" b="1"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Kullandıkları Teknolojik Aletlerin Dağılımı</a:t>
            </a:r>
            <a:endParaRPr lang="tr-TR" dirty="0"/>
          </a:p>
        </p:txBody>
      </p:sp>
      <p:graphicFrame>
        <p:nvGraphicFramePr>
          <p:cNvPr id="4" name="3 İçerik Yer Tutucusu"/>
          <p:cNvGraphicFramePr>
            <a:graphicFrameLocks noGrp="1"/>
          </p:cNvGraphicFramePr>
          <p:nvPr>
            <p:ph idx="1"/>
          </p:nvPr>
        </p:nvGraphicFramePr>
        <p:xfrm>
          <a:off x="467544" y="1772816"/>
          <a:ext cx="8229600"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Bu Teknolojik Aletleri Kullanmaya Başlama Yaşları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Yürümeye Başlama  Yaşları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67544" y="2708920"/>
            <a:ext cx="8229600" cy="3600400"/>
          </a:xfrm>
        </p:spPr>
        <p:txBody>
          <a:bodyPr>
            <a:normAutofit lnSpcReduction="10000"/>
          </a:bodyPr>
          <a:lstStyle/>
          <a:p>
            <a:pPr>
              <a:buNone/>
            </a:pPr>
            <a:r>
              <a:rPr lang="tr-TR" dirty="0" smtClean="0">
                <a:latin typeface="Elephant" pitchFamily="18" charset="0"/>
              </a:rPr>
              <a:t>                </a:t>
            </a:r>
            <a:r>
              <a:rPr lang="tr-TR" sz="4000" dirty="0" smtClean="0">
                <a:solidFill>
                  <a:schemeClr val="accent2">
                    <a:lumMod val="75000"/>
                  </a:schemeClr>
                </a:solidFill>
                <a:latin typeface="Freestyle Script" pitchFamily="66" charset="0"/>
              </a:rPr>
              <a:t>Okul öncesi çocuklarda teknolojik aletlerin</a:t>
            </a:r>
          </a:p>
          <a:p>
            <a:pPr>
              <a:buNone/>
            </a:pPr>
            <a:r>
              <a:rPr lang="tr-TR" sz="4000" dirty="0" smtClean="0">
                <a:solidFill>
                  <a:schemeClr val="accent2">
                    <a:lumMod val="75000"/>
                  </a:schemeClr>
                </a:solidFill>
                <a:latin typeface="Freestyle Script" pitchFamily="66" charset="0"/>
              </a:rPr>
              <a:t>               (tablet,bilgisayar ve akıllı telefon) </a:t>
            </a:r>
          </a:p>
          <a:p>
            <a:pPr>
              <a:buNone/>
            </a:pPr>
            <a:r>
              <a:rPr lang="tr-TR" sz="4000" dirty="0" smtClean="0">
                <a:solidFill>
                  <a:schemeClr val="accent2">
                    <a:lumMod val="75000"/>
                  </a:schemeClr>
                </a:solidFill>
                <a:latin typeface="Freestyle Script" pitchFamily="66" charset="0"/>
              </a:rPr>
              <a:t>                   kullanımının incelenmesi</a:t>
            </a:r>
          </a:p>
          <a:p>
            <a:pPr>
              <a:buNone/>
            </a:pPr>
            <a:r>
              <a:rPr lang="tr-TR" sz="4000" dirty="0" smtClean="0">
                <a:solidFill>
                  <a:schemeClr val="accent2">
                    <a:lumMod val="75000"/>
                  </a:schemeClr>
                </a:solidFill>
                <a:latin typeface="Freestyle Script" pitchFamily="66" charset="0"/>
              </a:rPr>
              <a:t>                               ve</a:t>
            </a:r>
          </a:p>
          <a:p>
            <a:pPr>
              <a:buNone/>
            </a:pPr>
            <a:r>
              <a:rPr lang="tr-TR" sz="4000" dirty="0" smtClean="0">
                <a:solidFill>
                  <a:schemeClr val="accent2">
                    <a:lumMod val="75000"/>
                  </a:schemeClr>
                </a:solidFill>
                <a:latin typeface="Freestyle Script" pitchFamily="66" charset="0"/>
              </a:rPr>
              <a:t>             bu konuda bir bilinçlilik </a:t>
            </a:r>
            <a:r>
              <a:rPr lang="tr-TR" sz="4000" dirty="0" err="1" smtClean="0">
                <a:solidFill>
                  <a:schemeClr val="accent2">
                    <a:lumMod val="75000"/>
                  </a:schemeClr>
                </a:solidFill>
                <a:latin typeface="Freestyle Script" pitchFamily="66" charset="0"/>
              </a:rPr>
              <a:t>olusturulması</a:t>
            </a:r>
            <a:endParaRPr lang="tr-TR" sz="4000" dirty="0">
              <a:solidFill>
                <a:schemeClr val="accent2">
                  <a:lumMod val="75000"/>
                </a:schemeClr>
              </a:solidFill>
              <a:latin typeface="Freestyle Script" pitchFamily="66" charset="0"/>
            </a:endParaRPr>
          </a:p>
        </p:txBody>
      </p:sp>
      <p:sp>
        <p:nvSpPr>
          <p:cNvPr id="4" name="3 Dikdörtgen"/>
          <p:cNvSpPr/>
          <p:nvPr/>
        </p:nvSpPr>
        <p:spPr>
          <a:xfrm>
            <a:off x="2267744" y="908720"/>
            <a:ext cx="4762779" cy="923330"/>
          </a:xfrm>
          <a:prstGeom prst="rect">
            <a:avLst/>
          </a:prstGeom>
          <a:noFill/>
        </p:spPr>
        <p:txBody>
          <a:bodyPr wrap="none" lIns="91440" tIns="45720" rIns="91440" bIns="45720">
            <a:spAutoFit/>
          </a:bodyPr>
          <a:lstStyle/>
          <a:p>
            <a:pPr algn="ctr"/>
            <a:r>
              <a:rPr lang="tr-TR" sz="5400" b="1" cap="none" spc="0" dirty="0" smtClean="0">
                <a:ln w="17780" cmpd="sng">
                  <a:solidFill>
                    <a:schemeClr val="accent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PROJE AMACI</a:t>
            </a:r>
            <a:endParaRPr lang="tr-TR" sz="5400" b="1" cap="none" spc="0" dirty="0">
              <a:ln w="17780" cmpd="sng">
                <a:solidFill>
                  <a:schemeClr val="accent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Konuşmaya Başlama Yaşları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Arkadaşlarıyla Günlük Ortalama Oynama Süreleri</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b="1" dirty="0" smtClean="0"/>
              <a:t>Ebeveynlerin Günlük Olarak Sadece Çocuklarıyla Oyun Oynamak için Geçirdiği Süre</a:t>
            </a:r>
            <a:endParaRPr lang="tr-TR" sz="4000" b="1"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İnternet Erişim İmkanı</a:t>
            </a:r>
            <a:endParaRPr lang="tr-TR" dirty="0"/>
          </a:p>
        </p:txBody>
      </p:sp>
      <p:graphicFrame>
        <p:nvGraphicFramePr>
          <p:cNvPr id="6" name="5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Çocukların Yemek Saatinde Teknolojik Alet Kullanımı</a:t>
            </a:r>
            <a:endParaRPr lang="tr-TR"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Çocuklar Teknolojik Aletleri Kullanırken Ebeveynleri İlgilendikleri Şeyler</a:t>
            </a:r>
            <a:endParaRPr lang="tr-TR" sz="4000"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t>Çocuklar Teknolojik Aletleri Kullanmasına İzin Verilmediğinde Nasıl Tepki Gösteriyor</a:t>
            </a:r>
            <a:endParaRPr lang="tr-TR" sz="3600" dirty="0"/>
          </a:p>
        </p:txBody>
      </p:sp>
      <p:graphicFrame>
        <p:nvGraphicFramePr>
          <p:cNvPr id="4" name="3 İçerik Yer Tutucusu"/>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97152"/>
            <a:ext cx="8305800" cy="1143000"/>
          </a:xfrm>
        </p:spPr>
        <p:txBody>
          <a:bodyPr>
            <a:normAutofit fontScale="90000"/>
          </a:bodyPr>
          <a:lstStyle/>
          <a:p>
            <a:r>
              <a:rPr lang="tr-TR" sz="2700" dirty="0" smtClean="0">
                <a:solidFill>
                  <a:srgbClr val="FF0000"/>
                </a:solidFill>
              </a:rPr>
              <a:t>Sonuç olarak günümüzde  teknolojik aletlerin kullanımının çok küçük yaşlarda başladığını , bu aletlerle  çok  fazla vakit geçirildiğini  ve bu durumun çocukların gelişim  sürecine olumsuzluklar katabileceğini , bu yüzden bu aletlerin kullanımının bilinçli bir şekilde </a:t>
            </a:r>
            <a:r>
              <a:rPr lang="tr-TR" sz="2700" dirty="0" smtClean="0">
                <a:solidFill>
                  <a:srgbClr val="FF0000"/>
                </a:solidFill>
              </a:rPr>
              <a:t>ve ebeveyn kontrolünde </a:t>
            </a:r>
            <a:r>
              <a:rPr lang="tr-TR" sz="2700" dirty="0" smtClean="0">
                <a:solidFill>
                  <a:srgbClr val="FF0000"/>
                </a:solidFill>
              </a:rPr>
              <a:t>yapılması gerektiğini gördük . </a:t>
            </a:r>
            <a:r>
              <a:rPr lang="tr-TR" sz="1400" dirty="0" smtClean="0"/>
              <a:t/>
            </a:r>
            <a:br>
              <a:rPr lang="tr-TR" sz="1400" dirty="0" smtClean="0"/>
            </a:br>
            <a:r>
              <a:rPr lang="tr-TR" sz="1400" dirty="0" smtClean="0"/>
              <a:t/>
            </a:r>
            <a:br>
              <a:rPr lang="tr-TR" sz="1400" dirty="0" smtClean="0"/>
            </a:br>
            <a:r>
              <a:rPr lang="tr-TR" sz="1400" dirty="0" smtClean="0"/>
              <a:t/>
            </a:r>
            <a:br>
              <a:rPr lang="tr-TR" sz="1400" dirty="0" smtClean="0"/>
            </a:br>
            <a:r>
              <a:rPr lang="tr-TR" sz="1400" dirty="0" smtClean="0"/>
              <a:t/>
            </a:r>
            <a:br>
              <a:rPr lang="tr-TR" sz="1400" dirty="0" smtClean="0"/>
            </a:br>
            <a:r>
              <a:rPr lang="tr-TR" sz="1400" dirty="0" smtClean="0"/>
              <a:t/>
            </a:r>
            <a:br>
              <a:rPr lang="tr-TR" sz="1400" dirty="0" smtClean="0"/>
            </a:br>
            <a:r>
              <a:rPr lang="tr-TR" sz="3100" dirty="0" smtClean="0">
                <a:solidFill>
                  <a:srgbClr val="A88000"/>
                </a:solidFill>
              </a:rPr>
              <a:t>Bu süreçte bize destek olan </a:t>
            </a:r>
            <a:r>
              <a:rPr lang="tr-TR" sz="3100" dirty="0" smtClean="0">
                <a:solidFill>
                  <a:srgbClr val="A88000"/>
                </a:solidFill>
              </a:rPr>
              <a:t>Yrd. Doç. Zuhal </a:t>
            </a:r>
            <a:r>
              <a:rPr lang="tr-TR" sz="3100" dirty="0" err="1" smtClean="0">
                <a:solidFill>
                  <a:srgbClr val="A88000"/>
                </a:solidFill>
              </a:rPr>
              <a:t>Gündoğdu</a:t>
            </a:r>
            <a:r>
              <a:rPr lang="tr-TR" sz="3100" dirty="0" smtClean="0">
                <a:solidFill>
                  <a:srgbClr val="A88000"/>
                </a:solidFill>
              </a:rPr>
              <a:t>, </a:t>
            </a:r>
            <a:r>
              <a:rPr lang="tr-TR" sz="3100" dirty="0" smtClean="0">
                <a:solidFill>
                  <a:srgbClr val="A88000"/>
                </a:solidFill>
              </a:rPr>
              <a:t>Doç. </a:t>
            </a:r>
            <a:r>
              <a:rPr lang="tr-TR" sz="3100" smtClean="0">
                <a:solidFill>
                  <a:srgbClr val="A88000"/>
                </a:solidFill>
              </a:rPr>
              <a:t>Dr. Özlem </a:t>
            </a:r>
            <a:r>
              <a:rPr lang="tr-TR" sz="3100" dirty="0" smtClean="0">
                <a:solidFill>
                  <a:srgbClr val="A88000"/>
                </a:solidFill>
              </a:rPr>
              <a:t>Yıldız </a:t>
            </a:r>
            <a:r>
              <a:rPr lang="tr-TR" sz="3100" dirty="0" err="1" smtClean="0">
                <a:solidFill>
                  <a:srgbClr val="A88000"/>
                </a:solidFill>
              </a:rPr>
              <a:t>Gündoğdu</a:t>
            </a:r>
            <a:r>
              <a:rPr lang="tr-TR" sz="3100" dirty="0" smtClean="0">
                <a:solidFill>
                  <a:srgbClr val="A88000"/>
                </a:solidFill>
              </a:rPr>
              <a:t> ve Asuman Bayhan’a teşekkür ediyoruz.</a:t>
            </a:r>
            <a:r>
              <a:rPr lang="tr-TR" sz="1400" dirty="0" smtClean="0"/>
              <a:t/>
            </a:r>
            <a:br>
              <a:rPr lang="tr-TR" sz="1400" dirty="0" smtClean="0"/>
            </a:br>
            <a:r>
              <a:rPr lang="tr-TR" sz="1400" dirty="0" smtClean="0"/>
              <a:t/>
            </a:r>
            <a:br>
              <a:rPr lang="tr-TR" sz="1400" dirty="0" smtClean="0"/>
            </a:br>
            <a:r>
              <a:rPr lang="tr-TR" sz="1400" dirty="0" smtClean="0"/>
              <a:t/>
            </a:r>
            <a:br>
              <a:rPr lang="tr-TR" sz="1400" dirty="0" smtClean="0"/>
            </a:br>
            <a:r>
              <a:rPr lang="tr-TR" sz="1400" dirty="0" smtClean="0"/>
              <a:t/>
            </a:r>
            <a:br>
              <a:rPr lang="tr-TR" sz="1400" dirty="0" smtClean="0"/>
            </a:br>
            <a:endParaRPr lang="tr-TR" sz="1400" dirty="0"/>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a:p>
        </p:txBody>
      </p:sp>
      <p:sp>
        <p:nvSpPr>
          <p:cNvPr id="4" name="3 Dikdörtgen"/>
          <p:cNvSpPr/>
          <p:nvPr/>
        </p:nvSpPr>
        <p:spPr>
          <a:xfrm>
            <a:off x="899592" y="4797152"/>
            <a:ext cx="7306616" cy="1754326"/>
          </a:xfrm>
          <a:prstGeom prst="rect">
            <a:avLst/>
          </a:prstGeom>
          <a:noFill/>
        </p:spPr>
        <p:txBody>
          <a:bodyPr wrap="none" lIns="91440" tIns="45720" rIns="91440" bIns="45720">
            <a:spAutoFit/>
          </a:bodyPr>
          <a:lstStyle/>
          <a:p>
            <a:pPr algn="ctr"/>
            <a:r>
              <a:rPr lang="tr-TR" sz="5400" b="1" cap="none" spc="0"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a:t>
            </a:r>
          </a:p>
          <a:p>
            <a:pPr algn="ctr"/>
            <a:r>
              <a:rPr lang="tr-TR" sz="5400" b="1" cap="none" spc="0"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 EDERİZ </a:t>
            </a:r>
            <a:r>
              <a:rPr lang="tr-TR" sz="5400" b="1" cap="none" spc="0"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sym typeface="Wingdings" pitchFamily="2" charset="2"/>
              </a:rPr>
              <a:t></a:t>
            </a:r>
            <a:endParaRPr lang="tr-TR" sz="54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4 Resim" descr="Resim2.jpg"/>
          <p:cNvPicPr>
            <a:picLocks noChangeAspect="1"/>
          </p:cNvPicPr>
          <p:nvPr/>
        </p:nvPicPr>
        <p:blipFill>
          <a:blip r:embed="rId2" cstate="print"/>
          <a:stretch>
            <a:fillRect/>
          </a:stretch>
        </p:blipFill>
        <p:spPr>
          <a:xfrm>
            <a:off x="251520" y="260648"/>
            <a:ext cx="3304032" cy="4401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Resim" descr="Resim3.jpg"/>
          <p:cNvPicPr>
            <a:picLocks noChangeAspect="1"/>
          </p:cNvPicPr>
          <p:nvPr/>
        </p:nvPicPr>
        <p:blipFill>
          <a:blip r:embed="rId3" cstate="print"/>
          <a:stretch>
            <a:fillRect/>
          </a:stretch>
        </p:blipFill>
        <p:spPr>
          <a:xfrm>
            <a:off x="5004048" y="332656"/>
            <a:ext cx="3402378"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sz="3600" dirty="0" smtClean="0">
                <a:latin typeface="Arabic Typesetting" pitchFamily="66" charset="-78"/>
                <a:cs typeface="Arabic Typesetting" pitchFamily="66" charset="-78"/>
              </a:rPr>
              <a:t>Çeşitli kaynaklardan araştırmalar yaptık.</a:t>
            </a:r>
          </a:p>
          <a:p>
            <a:r>
              <a:rPr lang="tr-TR" sz="3600" dirty="0" smtClean="0">
                <a:latin typeface="Arabic Typesetting" pitchFamily="66" charset="-78"/>
                <a:cs typeface="Arabic Typesetting" pitchFamily="66" charset="-78"/>
              </a:rPr>
              <a:t>Kocaeli Üniversitesi Tıp Fakültesi Çocuk ve Ergen Ruh Sağlığı ve Hastalıkları Anabilim Dalından </a:t>
            </a:r>
            <a:r>
              <a:rPr lang="tr-TR" sz="3600" dirty="0" err="1" smtClean="0">
                <a:latin typeface="Arabic Typesetting" pitchFamily="66" charset="-78"/>
                <a:cs typeface="Arabic Typesetting" pitchFamily="66" charset="-78"/>
              </a:rPr>
              <a:t>Doç.Dr</a:t>
            </a:r>
            <a:r>
              <a:rPr lang="tr-TR" sz="3600" dirty="0" smtClean="0">
                <a:latin typeface="Arabic Typesetting" pitchFamily="66" charset="-78"/>
                <a:cs typeface="Arabic Typesetting" pitchFamily="66" charset="-78"/>
              </a:rPr>
              <a:t>. Özlem Yıldız </a:t>
            </a:r>
            <a:r>
              <a:rPr lang="tr-TR" sz="3600" dirty="0" err="1" smtClean="0">
                <a:latin typeface="Arabic Typesetting" pitchFamily="66" charset="-78"/>
                <a:cs typeface="Arabic Typesetting" pitchFamily="66" charset="-78"/>
              </a:rPr>
              <a:t>Gündoğdu</a:t>
            </a:r>
            <a:r>
              <a:rPr lang="tr-TR" sz="3600" dirty="0" smtClean="0">
                <a:latin typeface="Arabic Typesetting" pitchFamily="66" charset="-78"/>
                <a:cs typeface="Arabic Typesetting" pitchFamily="66" charset="-78"/>
              </a:rPr>
              <a:t> ve yine fakültemizin çocuk </a:t>
            </a:r>
            <a:r>
              <a:rPr lang="tr-TR" sz="3600" dirty="0" err="1" smtClean="0">
                <a:latin typeface="Arabic Typesetting" pitchFamily="66" charset="-78"/>
                <a:cs typeface="Arabic Typesetting" pitchFamily="66" charset="-78"/>
              </a:rPr>
              <a:t>psikoloğu</a:t>
            </a:r>
            <a:r>
              <a:rPr lang="tr-TR" sz="3600" dirty="0" smtClean="0">
                <a:latin typeface="Arabic Typesetting" pitchFamily="66" charset="-78"/>
                <a:cs typeface="Arabic Typesetting" pitchFamily="66" charset="-78"/>
              </a:rPr>
              <a:t> Asuman Bayhan ‘</a:t>
            </a:r>
            <a:r>
              <a:rPr lang="tr-TR" sz="3600" dirty="0" err="1" smtClean="0">
                <a:latin typeface="Arabic Typesetting" pitchFamily="66" charset="-78"/>
                <a:cs typeface="Arabic Typesetting" pitchFamily="66" charset="-78"/>
              </a:rPr>
              <a:t>ın</a:t>
            </a:r>
            <a:r>
              <a:rPr lang="tr-TR" sz="3600" dirty="0" smtClean="0">
                <a:latin typeface="Arabic Typesetting" pitchFamily="66" charset="-78"/>
                <a:cs typeface="Arabic Typesetting" pitchFamily="66" charset="-78"/>
              </a:rPr>
              <a:t> da yardımlarıyla bir anket hazırladık.</a:t>
            </a:r>
          </a:p>
          <a:p>
            <a:r>
              <a:rPr lang="tr-TR" sz="3600" dirty="0" err="1" smtClean="0">
                <a:latin typeface="Arabic Typesetting" pitchFamily="66" charset="-78"/>
                <a:cs typeface="Arabic Typesetting" pitchFamily="66" charset="-78"/>
              </a:rPr>
              <a:t>Doç.Dr</a:t>
            </a:r>
            <a:r>
              <a:rPr lang="tr-TR" sz="3600" dirty="0" smtClean="0">
                <a:latin typeface="Arabic Typesetting" pitchFamily="66" charset="-78"/>
                <a:cs typeface="Arabic Typesetting" pitchFamily="66" charset="-78"/>
              </a:rPr>
              <a:t>. Özlem Yıldız </a:t>
            </a:r>
            <a:r>
              <a:rPr lang="tr-TR" sz="3600" dirty="0" err="1" smtClean="0">
                <a:latin typeface="Arabic Typesetting" pitchFamily="66" charset="-78"/>
                <a:cs typeface="Arabic Typesetting" pitchFamily="66" charset="-78"/>
              </a:rPr>
              <a:t>Gündoğdu</a:t>
            </a:r>
            <a:r>
              <a:rPr lang="tr-TR" sz="3600" dirty="0" smtClean="0">
                <a:latin typeface="Arabic Typesetting" pitchFamily="66" charset="-78"/>
                <a:cs typeface="Arabic Typesetting" pitchFamily="66" charset="-78"/>
              </a:rPr>
              <a:t> ile röportaj yaptık.</a:t>
            </a:r>
          </a:p>
          <a:p>
            <a:r>
              <a:rPr lang="tr-TR" sz="3600" dirty="0" smtClean="0">
                <a:latin typeface="Arabic Typesetting" pitchFamily="66" charset="-78"/>
                <a:cs typeface="Arabic Typesetting" pitchFamily="66" charset="-78"/>
              </a:rPr>
              <a:t>Konumuzla alakalı bir afiş hazırladık.</a:t>
            </a:r>
          </a:p>
          <a:p>
            <a:endParaRPr lang="tr-TR" dirty="0" smtClean="0"/>
          </a:p>
          <a:p>
            <a:endParaRPr lang="tr-TR" dirty="0"/>
          </a:p>
        </p:txBody>
      </p:sp>
      <p:sp>
        <p:nvSpPr>
          <p:cNvPr id="4" name="3 Dikdörtgen"/>
          <p:cNvSpPr/>
          <p:nvPr/>
        </p:nvSpPr>
        <p:spPr>
          <a:xfrm>
            <a:off x="323528" y="1052736"/>
            <a:ext cx="8616910" cy="707886"/>
          </a:xfrm>
          <a:prstGeom prst="rect">
            <a:avLst/>
          </a:prstGeom>
          <a:noFill/>
        </p:spPr>
        <p:txBody>
          <a:bodyPr wrap="none" lIns="91440" tIns="45720" rIns="91440" bIns="45720">
            <a:spAutoFit/>
          </a:bodyPr>
          <a:lstStyle/>
          <a:p>
            <a:pPr algn="ctr"/>
            <a:r>
              <a:rPr lang="tr-TR" sz="4000" b="1" cap="none" spc="0" dirty="0" smtClean="0">
                <a:ln w="31550" cmpd="sng">
                  <a:solidFill>
                    <a:schemeClr val="accent2">
                      <a:lumMod val="60000"/>
                      <a:lumOff val="4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PEKİ BU KONUDA NELER YAPTIK?</a:t>
            </a:r>
            <a:endParaRPr lang="tr-TR" sz="4000" b="1" cap="none" spc="0" dirty="0">
              <a:ln w="31550" cmpd="sng">
                <a:solidFill>
                  <a:schemeClr val="accent2">
                    <a:lumMod val="60000"/>
                    <a:lumOff val="4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 name="2 Resim" descr="afiş.png"/>
          <p:cNvPicPr>
            <a:picLocks noChangeAspect="1"/>
          </p:cNvPicPr>
          <p:nvPr/>
        </p:nvPicPr>
        <p:blipFill>
          <a:blip r:embed="rId2" cstate="print"/>
          <a:stretch>
            <a:fillRect/>
          </a:stretch>
        </p:blipFill>
        <p:spPr>
          <a:xfrm>
            <a:off x="1009152" y="1066470"/>
            <a:ext cx="7125695" cy="4725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 name="4 İçerik Yer Tutucusu" descr="anket 1.jpg"/>
          <p:cNvPicPr>
            <a:picLocks noGrp="1" noChangeAspect="1"/>
          </p:cNvPicPr>
          <p:nvPr>
            <p:ph idx="1"/>
          </p:nvPr>
        </p:nvPicPr>
        <p:blipFill>
          <a:blip r:embed="rId2" cstate="print"/>
          <a:stretch>
            <a:fillRect/>
          </a:stretch>
        </p:blipFill>
        <p:spPr>
          <a:xfrm>
            <a:off x="569866" y="1935163"/>
            <a:ext cx="8004267" cy="4389437"/>
          </a:xfrm>
        </p:spPr>
      </p:pic>
      <p:sp>
        <p:nvSpPr>
          <p:cNvPr id="4" name="3 Dikdörtgen"/>
          <p:cNvSpPr/>
          <p:nvPr/>
        </p:nvSpPr>
        <p:spPr>
          <a:xfrm>
            <a:off x="2411760" y="836712"/>
            <a:ext cx="4180953" cy="923330"/>
          </a:xfrm>
          <a:prstGeom prst="rect">
            <a:avLst/>
          </a:prstGeom>
          <a:noFill/>
        </p:spPr>
        <p:txBody>
          <a:bodyPr wrap="none" lIns="91440" tIns="45720" rIns="91440" bIns="45720">
            <a:spAutoFit/>
          </a:bodyPr>
          <a:lstStyle/>
          <a:p>
            <a:pPr algn="ctr"/>
            <a:r>
              <a:rPr lang="tr-TR" sz="5400" b="1" cap="none" spc="50" dirty="0" smtClean="0">
                <a:ln w="13500">
                  <a:solidFill>
                    <a:srgbClr val="C00000">
                      <a:alpha val="6500"/>
                    </a:srgbClr>
                  </a:solidFill>
                  <a:prstDash val="solid"/>
                </a:ln>
                <a:solidFill>
                  <a:srgbClr val="FFC000"/>
                </a:solidFill>
                <a:effectLst>
                  <a:innerShdw blurRad="50900" dist="38500" dir="13500000">
                    <a:srgbClr val="000000">
                      <a:alpha val="60000"/>
                    </a:srgbClr>
                  </a:innerShdw>
                </a:effectLst>
              </a:rPr>
              <a:t>ANKETİMİZ</a:t>
            </a:r>
            <a:endParaRPr lang="tr-TR" sz="5400" b="1" cap="none" spc="50" dirty="0">
              <a:ln w="13500">
                <a:solidFill>
                  <a:srgbClr val="C00000">
                    <a:alpha val="6500"/>
                  </a:srgbClr>
                </a:solidFill>
                <a:prstDash val="solid"/>
              </a:ln>
              <a:solidFill>
                <a:srgbClr val="FFC000"/>
              </a:solidFill>
              <a:effectLst>
                <a:innerShdw blurRad="50900" dist="38500" dir="13500000">
                  <a:srgbClr val="000000">
                    <a:alpha val="60000"/>
                  </a:srgbClr>
                </a:innerShdw>
              </a:effectLst>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 name="4 İçerik Yer Tutucusu" descr="anket 2.jpg"/>
          <p:cNvPicPr>
            <a:picLocks noGrp="1" noChangeAspect="1"/>
          </p:cNvPicPr>
          <p:nvPr>
            <p:ph idx="1"/>
          </p:nvPr>
        </p:nvPicPr>
        <p:blipFill>
          <a:blip r:embed="rId2" cstate="print"/>
          <a:stretch>
            <a:fillRect/>
          </a:stretch>
        </p:blipFill>
        <p:spPr>
          <a:xfrm>
            <a:off x="2560438" y="1935163"/>
            <a:ext cx="4023124" cy="4389437"/>
          </a:xfrm>
        </p:spPr>
      </p:pic>
      <p:sp>
        <p:nvSpPr>
          <p:cNvPr id="4" name="3 Dikdörtgen"/>
          <p:cNvSpPr/>
          <p:nvPr/>
        </p:nvSpPr>
        <p:spPr>
          <a:xfrm>
            <a:off x="2483768" y="836712"/>
            <a:ext cx="4180953" cy="923330"/>
          </a:xfrm>
          <a:prstGeom prst="rect">
            <a:avLst/>
          </a:prstGeom>
          <a:noFill/>
        </p:spPr>
        <p:txBody>
          <a:bodyPr wrap="none" lIns="91440" tIns="45720" rIns="91440" bIns="45720">
            <a:spAutoFit/>
          </a:bodyPr>
          <a:lstStyle/>
          <a:p>
            <a:pPr algn="ctr"/>
            <a:r>
              <a:rPr lang="tr-TR" sz="5400" b="1" cap="none"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rPr>
              <a:t>ANKETİMİZ</a:t>
            </a:r>
            <a:endParaRPr lang="tr-TR" sz="5400" b="1" cap="none" spc="50" dirty="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a:p>
        </p:txBody>
      </p:sp>
      <p:sp>
        <p:nvSpPr>
          <p:cNvPr id="4" name="3 Dikdörtgen"/>
          <p:cNvSpPr/>
          <p:nvPr/>
        </p:nvSpPr>
        <p:spPr>
          <a:xfrm>
            <a:off x="0" y="2564904"/>
            <a:ext cx="9242537" cy="1754326"/>
          </a:xfrm>
          <a:prstGeom prst="rect">
            <a:avLst/>
          </a:prstGeom>
          <a:noFill/>
        </p:spPr>
        <p:txBody>
          <a:bodyPr wrap="square" lIns="91440" tIns="45720" rIns="91440" bIns="45720">
            <a:spAutoFit/>
          </a:bodyPr>
          <a:lstStyle/>
          <a:p>
            <a:pPr algn="ctr"/>
            <a:r>
              <a:rPr lang="tr-TR" sz="5400" dirty="0" smtClean="0">
                <a:ln w="18415" cmpd="sng">
                  <a:solidFill>
                    <a:schemeClr val="accent5">
                      <a:lumMod val="75000"/>
                    </a:schemeClr>
                  </a:solidFill>
                  <a:prstDash val="solid"/>
                </a:ln>
                <a:solidFill>
                  <a:srgbClr val="FFFFFF"/>
                </a:solidFill>
                <a:effectLst>
                  <a:outerShdw blurRad="63500" dir="3600000" algn="tl" rotWithShape="0">
                    <a:srgbClr val="000000">
                      <a:alpha val="70000"/>
                    </a:srgbClr>
                  </a:outerShdw>
                </a:effectLst>
              </a:rPr>
              <a:t>Anketimizi Nerelerde Uyguladık?</a:t>
            </a:r>
            <a:endParaRPr lang="tr-TR" sz="5400" b="0" cap="none" spc="0" dirty="0">
              <a:ln w="18415" cmpd="sng">
                <a:solidFill>
                  <a:schemeClr val="accent5">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2"/>
          </p:nvPr>
        </p:nvSpPr>
        <p:spPr>
          <a:xfrm>
            <a:off x="0" y="2828785"/>
            <a:ext cx="2819400" cy="2179320"/>
          </a:xfrm>
        </p:spPr>
        <p:txBody>
          <a:bodyPr>
            <a:normAutofit/>
          </a:bodyPr>
          <a:lstStyle/>
          <a:p>
            <a:r>
              <a:rPr lang="tr-TR" sz="2400" dirty="0" smtClean="0">
                <a:solidFill>
                  <a:srgbClr val="FFC000"/>
                </a:solidFill>
                <a:latin typeface="Arial Black" pitchFamily="34" charset="0"/>
              </a:rPr>
              <a:t>İlk Adım Anaokulu’ndaki</a:t>
            </a:r>
          </a:p>
          <a:p>
            <a:r>
              <a:rPr lang="tr-TR" sz="2400" dirty="0" smtClean="0">
                <a:solidFill>
                  <a:srgbClr val="FFC000"/>
                </a:solidFill>
                <a:latin typeface="Arial Black" pitchFamily="34" charset="0"/>
              </a:rPr>
              <a:t>Çocukların Velilerine</a:t>
            </a:r>
            <a:endParaRPr lang="tr-TR" sz="2400" dirty="0">
              <a:solidFill>
                <a:srgbClr val="FFC000"/>
              </a:solidFill>
              <a:latin typeface="Arial Black" pitchFamily="34" charset="0"/>
            </a:endParaRPr>
          </a:p>
        </p:txBody>
      </p:sp>
      <p:pic>
        <p:nvPicPr>
          <p:cNvPr id="5" name="4 Resim Yer Tutucusu" descr="28115623_28102013015.jpg"/>
          <p:cNvPicPr>
            <a:picLocks noGrp="1" noChangeAspect="1"/>
          </p:cNvPicPr>
          <p:nvPr>
            <p:ph type="pic" idx="1"/>
          </p:nvPr>
        </p:nvPicPr>
        <p:blipFill>
          <a:blip r:embed="rId2" cstate="print"/>
          <a:srcRect l="5942" r="5942"/>
          <a:stretch>
            <a:fillRect/>
          </a:stretch>
        </p:blipFill>
        <p:spPr>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827584" y="0"/>
            <a:ext cx="7547259" cy="923330"/>
          </a:xfrm>
          <a:prstGeom prst="rect">
            <a:avLst/>
          </a:prstGeom>
          <a:noFill/>
        </p:spPr>
        <p:txBody>
          <a:bodyPr wrap="none" lIns="91440" tIns="45720" rIns="91440" bIns="45720">
            <a:spAutoFit/>
          </a:bodyPr>
          <a:lstStyle/>
          <a:p>
            <a:pPr algn="ctr"/>
            <a:r>
              <a:rPr lang="tr-T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İLK ADIM ANAOKULU</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TotalTime>
  <Words>624</Words>
  <Application>Microsoft Office PowerPoint</Application>
  <PresentationFormat>Ekran Gösterisi (4:3)</PresentationFormat>
  <Paragraphs>130</Paragraphs>
  <Slides>38</Slides>
  <Notes>0</Notes>
  <HiddenSlides>0</HiddenSlides>
  <MMClips>1</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Akış</vt:lpstr>
      <vt:lpstr>OKUL ÖNCESİ ÇOCUKLARDA TEKNOLOJİK ALETLERİN KULLANIMI</vt:lpstr>
      <vt:lpstr> </vt:lpstr>
      <vt:lpstr>Slayt 3</vt:lpstr>
      <vt:lpstr>Slayt 4</vt:lpstr>
      <vt:lpstr>Slayt 5</vt:lpstr>
      <vt:lpstr>Slayt 6</vt:lpstr>
      <vt:lpstr>Slayt 7</vt:lpstr>
      <vt:lpstr>Slayt 8</vt:lpstr>
      <vt:lpstr>Slayt 9</vt:lpstr>
      <vt:lpstr>Slayt 10</vt:lpstr>
      <vt:lpstr>Slayt 11</vt:lpstr>
      <vt:lpstr> Röportajımız</vt:lpstr>
      <vt:lpstr>• Bilgisayar da tv gibi etkileşimi engelleyen bir araç olduğundan dolayı çocukların kendini ifade etme ve paylaşımlarını azaltacağından dolayı duygusal gelişimlerini de olumsuz etkileyebilir.  • Bilgisayar ile çocukların yaratıcılıkları sınırlanıyor. Tahmin edilenin aksine, bilgisayar çok sınırlı bir ilgi alanı veriyor ve onun dışına çıkmalarına engel oluyor.  • Bilgisayar kullanan çocukların daha çok görsel becerileri gelişiyor ama bu arada sözel ifade becerileri, dil becerileri geri kalıyor. • Bilgisayarın çocuğun hayatına yoğun girmesi, okulda dersi dinlemelerinde ve dikkatlerini sürdürmelerinde sorun yaratıyor. Küçük yaşlarda uzun süreli televizyon izleyerek büyüyen çocuklarda gelişim geriliği ve konuşma problemleri ortaya çıkıyor. Çocukların sosyal becerileri de olumsuz etkileniyor.  Yine pasif bir şekilde bilgisayar ve TV karşısında zaman geçiren çocukların fiziksel becerilerinde problemler oluşurken kilo alımı ve obezite riskini de artırıyor. Dünya Sağlık Örgütü (WHO)  cep telefonun kanser ve beyin tümörüne neden olduğunu 2007 yılındaki raporunda açıklamıştır. Yapılan araştırmalar 12 yaşından küçük çocukların cep telefonu kesinlikle kullanmaması gerektiğini, 13-20 yaşındaki çocukların ise sadece acil durumlarda kullanabileceği konusunda aileleri uyarıyor.  Cep telefonlarındaki en büyük tehlike her an yanında taşınıyor olması ve kulakta tutulduğu için, beyine yakın olduğu için daha fazla riskli olmasıdır.  Cep telefonu ile altı dakikadan fazla konuşulduğunda kulak ve beyin dokusunda ısınmanın yol açtığı bizim bile hissedebileceğimiz baş ağrısına neden olduğu düşünüldüğünde tehlikeleri tahmin etmek zor olmayacaktır. </vt:lpstr>
      <vt:lpstr>ÇOCUKLARI İNTERNETİN OLUMSUZ ETKİLERİNDEN KORUMAK İÇİN ANNE BABALARA TAVSİYELER 1. Her şeyden önce çocuğunuzla iyi bir iletişim içinde olunuz. Çocuğunuzun arkadaşları, zevkleri, korkuları, sevdikleri ve sevmedikleri konular hakkında bilgi sahibi olunuz. Çocuğunuza, her konuyu sizinle paylaşabileceği güvenini veriniz. Sizin yetersiz kaldığınız konularda uzmanlardan yardım alınız. 2. Çocuğunuzun internete girdiği bilgisayarın çocuğun odasında olmamasına, evinizin ortak kullanım alanı içinde olmasına dikkat ediniz. 3. Çocuğunuzun internette kalma süresine ve bilgisayar kullanma süresine mutlaka kısıtlama getiriniz. 4. Her konuda olduğu gibi, bu konuda da ebeveyn olarak çocuklarınıza iyi birer örnek olunuz. Bilinçli ve güvenli internet kullanım kurallarını öğreniniz ve uygulayınız. 5. Çocuğunuzla ve okul öğretmenleriyle birlikte çocuğunuzun yaşına uygun ve güvenli olan internet sitelerinin adreslerini belirleyiniz. Belirlediğiniz sitelerin adreslerini bilgisayarınızın ´sık kullanılanlar´ bölümüne kaydediniz. Böylece bu sitelere giriş işlemi daha kolay olacaktır. 6. Teknik önlemler alınız. İstemci tarafında çalışan filtre programları, içerik sınırlandırması yapan İnternet Servis Sağlayıcılar (ISS), sunucu tarafında çalışan filtre programları veya Arama motoru filtreleri kullanınız. 7. İnternette mümkünse çocuğunuzla birlikte gezininiz. 8. Çocuğunuzun internet kullanımını sık sık denetleyiniz. Hangi sitelere girdiği, hangi sohbet ortamlarında bulunduğu konusunda fikir sahibi olunuz. 9. Mümkünse sohbet ortamlarındaki arkadaşlarını tanımaya çalışınız. İzin alınmadan internet üzerinde tanışılan bir kişi ile yüz yüze görüşme yapılmayacağını çocuğunuza anlatınız. Böyle bir durumda oldukça tedbirli olun ve çocuğunuzun görüşmesinde bir sakınca görmeseniz bile en azından ilk görüşmede çocuğunuzun yanında gidiniz ve görüşmenin halka açık alanda olmasını sağlayınız. </vt:lpstr>
      <vt:lpstr>10. Çocuğunuza, internet ortamında yeni tanışılan kişilerin her zaman kendileri ile ilgili doğru bilgiler vermeyebileceği, kimlikleri ve yaşlarıyla ilgili yanıltıcı bilgiler verebileceği gerçeğini anlatınız. 11. Çocuğunuza sizin izniniz olmaksızın, kendi adresini, okulunun adını, telefon numaranızı, ebeveyninin iş adresleri ve iş yeri telefon numaraları gibi kişisel bilgileri internet sohbet ortamında kimseye vermemesi gerektiğini öğretiniz. 12. Çocuğunuzun fotoğrafını hiç bir internet sitesine veya haber grubuna göndermeyiniz. 13. Çocuğunuza, size sormadan internet ortamında alış veriş yapmaması gerektiğini, istenilen kredi kart numaraları bilgilerini vermemesini öğretiniz. 14. Çocuğunuza bilmediği kişilerden aldığı e-postaların içinde yer alan bağlantıları tıklamaması gerektiğini anlatınız. Bu tür bağlantılar çocuğunuzun uygunsuz sitelere ulaşmasına neden olabilir. 15. İnternet sohbetlerinde onlardan yapmamaları gereken ya da onları rahatsız eden bir davranışta bulunmalarını isteyenler olduğu takdirde, sohbeti bırakarak hemen size haber vermesini ve olayı anlatmasını isteyiniz. Çocuğunuzun size güvenmesini sağlayınız. Çocuğunuza kızmayınız, korkutmayınız. Çocuğunuza her konuda destek vereceğinizi hissettiriniz. 16.Şaka yapmak amacıyla dahi arkadaşlarıyla hatta hiç kimseyle korkutmak amacıyla tehdit edici bir üslupla iletişim kurmamalarını anlatınız. Günlük hayatta olduğu gibi, internette de kötü ve kaba kelimeler kullanmamalarını, kibar ve güzel bir dil kullanmalarını isteyiniz. 17. Çevrimiçi ortamlarda okunulan veya karşılaşılan şeylerin doğru olamayabileceğini unutmayınız. Kulağa ve akla çok iyi gelebilen bilgi ve öneriler hatalı ve yanıltıcı olabilir. Çocuğunuza, kendisi ile buluşmak isteyen ve kendini ünlü biri olarak tanıtan kişilere, kendi evine davet eden kişilere ve kendisine para, kredi kartı ve diğer türde hediyeler göndermek isteyen kişilere karşı uyanık olması gerektiğini anlatınız. 18. Çocuğunuzla beraber, bilgisayar ve internet kullanımı ile ilgili makul kuralların olduğu bir liste hazırlayınız. Bu listeyi bilgisayarın yakınında her zaman görülebilecek bir yere asınız.                                                                                                                                                          Doç. Dr. Özlem YILDIZ GÜNDOĞDU                                                                                                               KOÜTF Çocuk Psikiyatrisi AD </vt:lpstr>
      <vt:lpstr>Slayt 16</vt:lpstr>
      <vt:lpstr>Yurt Dışında Konuyla İlgili İstatistikler</vt:lpstr>
      <vt:lpstr>Çocukların Cinsiyet Dağılımı</vt:lpstr>
      <vt:lpstr>Çocukların Yaş Dağılımı</vt:lpstr>
      <vt:lpstr>Çocukların Kardeş Sayıları</vt:lpstr>
      <vt:lpstr>Anne ve Babaların Çalışma Durumu</vt:lpstr>
      <vt:lpstr>Anne ve Babaların Eğitim Durumları</vt:lpstr>
      <vt:lpstr>Anne ve Babaların Yaş Dağılımı</vt:lpstr>
      <vt:lpstr>Çocukların Okul Öncesi Eğitim Durumu</vt:lpstr>
      <vt:lpstr>Anaokuluna Giden Çocukların Okulda Bilgisayar Oyunu Saati Var mı?</vt:lpstr>
      <vt:lpstr>Çocukların Teknolojik Aletlerle Geçirdikleri Günlük Ortalama Süreler</vt:lpstr>
      <vt:lpstr>Çocukların Kullandıkları Teknolojik Aletlerin Dağılımı</vt:lpstr>
      <vt:lpstr>Çocukların Bu Teknolojik Aletleri Kullanmaya Başlama Yaşları</vt:lpstr>
      <vt:lpstr>Çocukların Yürümeye Başlama  Yaşları</vt:lpstr>
      <vt:lpstr>Çocukların Konuşmaya Başlama Yaşları</vt:lpstr>
      <vt:lpstr>Çocukların Arkadaşlarıyla Günlük Ortalama Oynama Süreleri</vt:lpstr>
      <vt:lpstr>Ebeveynlerin Günlük Olarak Sadece Çocuklarıyla Oyun Oynamak için Geçirdiği Süre</vt:lpstr>
      <vt:lpstr>Çocukların İnternet Erişim İmkanı</vt:lpstr>
      <vt:lpstr>Çocukların Yemek Saatinde Teknolojik Alet Kullanımı</vt:lpstr>
      <vt:lpstr>Çocuklar Teknolojik Aletleri Kullanırken Ebeveynleri İlgilendikleri Şeyler</vt:lpstr>
      <vt:lpstr>Çocuklar Teknolojik Aletleri Kullanmasına İzin Verilmediğinde Nasıl Tepki Gösteriyor</vt:lpstr>
      <vt:lpstr>Sonuç olarak günümüzde  teknolojik aletlerin kullanımının çok küçük yaşlarda başladığını , bu aletlerle  çok  fazla vakit geçirildiğini  ve bu durumun çocukların gelişim  sürecine olumsuzluklar katabileceğini , bu yüzden bu aletlerin kullanımının bilinçli bir şekilde ve ebeveyn kontrolünde yapılması gerektiğini gördük .      Bu süreçte bize destek olan Yrd. Doç. Zuhal Gündoğdu, Doç. Dr. Özlem Yıldız Gündoğdu ve Asuman Bayhan’a teşekkür ediyoruz.    </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seytepe</dc:creator>
  <cp:lastModifiedBy>beko</cp:lastModifiedBy>
  <cp:revision>48</cp:revision>
  <dcterms:created xsi:type="dcterms:W3CDTF">2014-01-11T15:11:33Z</dcterms:created>
  <dcterms:modified xsi:type="dcterms:W3CDTF">2014-01-15T21:50:34Z</dcterms:modified>
</cp:coreProperties>
</file>