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8" r:id="rId2"/>
    <p:sldId id="259" r:id="rId3"/>
    <p:sldId id="257" r:id="rId4"/>
    <p:sldId id="258" r:id="rId5"/>
    <p:sldId id="260" r:id="rId6"/>
    <p:sldId id="266" r:id="rId7"/>
    <p:sldId id="271" r:id="rId8"/>
    <p:sldId id="272" r:id="rId9"/>
    <p:sldId id="273" r:id="rId10"/>
    <p:sldId id="262" r:id="rId11"/>
    <p:sldId id="261" r:id="rId12"/>
    <p:sldId id="274" r:id="rId13"/>
    <p:sldId id="267" r:id="rId14"/>
    <p:sldId id="275" r:id="rId15"/>
    <p:sldId id="268" r:id="rId16"/>
    <p:sldId id="276" r:id="rId17"/>
    <p:sldId id="269" r:id="rId18"/>
    <p:sldId id="277" r:id="rId19"/>
    <p:sldId id="270" r:id="rId2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F8D8-323A-4B3A-AF66-6804FD7AFC48}" type="datetimeFigureOut">
              <a:rPr lang="tr-TR"/>
              <a:pPr>
                <a:defRPr/>
              </a:pPr>
              <a:t>14.1.2014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0A19A-3337-4640-B1F6-4D523B86E40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8312C-215E-41AC-B4A9-0ED4F9E96A15}" type="datetimeFigureOut">
              <a:rPr lang="tr-TR"/>
              <a:pPr>
                <a:defRPr/>
              </a:pPr>
              <a:t>14.1.2014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20D11-D292-4EB1-BC3C-D5C86B1B1F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F0BBD-1573-444A-A2DD-8E611DDFACD0}" type="datetimeFigureOut">
              <a:rPr lang="tr-TR"/>
              <a:pPr>
                <a:defRPr/>
              </a:pPr>
              <a:t>14.1.2014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F4E78-DE84-4493-A0B3-3D565762F32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936B9-BC62-454E-96BA-BFD578FD2D70}" type="datetimeFigureOut">
              <a:rPr lang="tr-TR"/>
              <a:pPr>
                <a:defRPr/>
              </a:pPr>
              <a:t>14.1.2014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EBA79-296E-4EE4-BA2D-A93C739C570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5EDA7-13EB-4D77-84D8-BBF5EDFE7558}" type="datetimeFigureOut">
              <a:rPr lang="tr-TR"/>
              <a:pPr>
                <a:defRPr/>
              </a:pPr>
              <a:t>14.1.2014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11C3-4F17-4826-A922-1C78D85235E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21560-57CA-4D74-89DA-EC92EAD67CEA}" type="datetimeFigureOut">
              <a:rPr lang="tr-TR"/>
              <a:pPr>
                <a:defRPr/>
              </a:pPr>
              <a:t>14.1.2014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2B43D-8F41-466B-8B4A-0E5D5531A87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D2754-538B-42A9-A61C-941710D46DC8}" type="datetimeFigureOut">
              <a:rPr lang="tr-TR"/>
              <a:pPr>
                <a:defRPr/>
              </a:pPr>
              <a:t>14.1.2014</a:t>
            </a:fld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BB543-66EA-4A4E-AC58-2D71BF8026A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24D50-2608-401B-9C90-40BFCAB8AB83}" type="datetimeFigureOut">
              <a:rPr lang="tr-TR"/>
              <a:pPr>
                <a:defRPr/>
              </a:pPr>
              <a:t>14.1.2014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3E868-D2E2-402B-86F0-61780CE338F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69DCA-E9D2-4CE5-8A09-63BAF2A6CF94}" type="datetimeFigureOut">
              <a:rPr lang="tr-TR"/>
              <a:pPr>
                <a:defRPr/>
              </a:pPr>
              <a:t>14.1.2014</a:t>
            </a:fld>
            <a:endParaRPr lang="tr-T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25CFC-D2CF-422F-9057-9911F98015D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961EB-65E0-49C2-8F35-E0D98D805D42}" type="datetimeFigureOut">
              <a:rPr lang="tr-TR"/>
              <a:pPr>
                <a:defRPr/>
              </a:pPr>
              <a:t>14.1.2014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9B263-EF29-4185-BED5-C7C99885A3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tr-TR" noProof="0" smtClean="0"/>
              <a:t>Resim eklemek için simgeyi tıklatın</a:t>
            </a:r>
            <a:endParaRPr lang="en-US" noProof="0"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ED79F-47DF-436E-A01E-1604ACA96B80}" type="datetimeFigureOut">
              <a:rPr lang="tr-TR"/>
              <a:pPr>
                <a:defRPr/>
              </a:pPr>
              <a:t>14.1.2014</a:t>
            </a:fld>
            <a:endParaRPr lang="tr-TR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B1D55-9CB7-4657-868E-D0F180BBD8D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18"/>
          <p:cNvGrpSpPr>
            <a:grpSpLocks/>
          </p:cNvGrpSpPr>
          <p:nvPr/>
        </p:nvGrpSpPr>
        <p:grpSpPr bwMode="auto">
          <a:xfrm>
            <a:off x="6557963" y="66675"/>
            <a:ext cx="2574925" cy="6796088"/>
            <a:chOff x="6558164" y="66319"/>
            <a:chExt cx="2575511" cy="6797067"/>
          </a:xfrm>
        </p:grpSpPr>
        <p:grpSp>
          <p:nvGrpSpPr>
            <p:cNvPr id="1032" name="Group 62"/>
            <p:cNvGrpSpPr>
              <a:grpSpLocks/>
            </p:cNvGrpSpPr>
            <p:nvPr/>
          </p:nvGrpSpPr>
          <p:grpSpPr bwMode="auto"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1040" name="Group 44"/>
              <p:cNvGrpSpPr>
                <a:grpSpLocks/>
              </p:cNvGrpSpPr>
              <p:nvPr/>
            </p:nvGrpSpPr>
            <p:grpSpPr bwMode="auto"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041" name="Group 50"/>
              <p:cNvGrpSpPr>
                <a:grpSpLocks/>
              </p:cNvGrpSpPr>
              <p:nvPr/>
            </p:nvGrpSpPr>
            <p:grpSpPr bwMode="auto"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5453" y="3308461"/>
                  <a:ext cx="492237" cy="560469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4480" y="887175"/>
                  <a:ext cx="384263" cy="439800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042" name="Group 56"/>
              <p:cNvGrpSpPr>
                <a:grpSpLocks/>
              </p:cNvGrpSpPr>
              <p:nvPr/>
            </p:nvGrpSpPr>
            <p:grpSpPr bwMode="auto"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3118" y="4921594"/>
                  <a:ext cx="1032110" cy="1181270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868" y="155232"/>
                  <a:ext cx="722477" cy="825619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738" y="3830825"/>
                  <a:ext cx="639908" cy="728767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8524" y="1798532"/>
                  <a:ext cx="765349" cy="870075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971" y="6307681"/>
              <a:ext cx="976534" cy="5509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9AE922-FC30-4571-A43A-D3299296F3A1}" type="datetimeFigureOut">
              <a:rPr lang="tr-TR"/>
              <a:pPr>
                <a:defRPr/>
              </a:pPr>
              <a:t>14.1.2014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01633E-7FCE-4441-82C8-7F71B042DED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2" r:id="rId9"/>
    <p:sldLayoutId id="2147483730" r:id="rId10"/>
    <p:sldLayoutId id="2147483731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Trebuchet MS" pitchFamily="34" charset="0"/>
          <a:cs typeface="Trebuchet MS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>
          <a:xfrm rot="20204355">
            <a:off x="1043608" y="1340768"/>
            <a:ext cx="6802438" cy="3040063"/>
          </a:xfrm>
        </p:spPr>
        <p:txBody>
          <a:bodyPr/>
          <a:lstStyle/>
          <a:p>
            <a:r>
              <a:rPr lang="tr-TR" sz="3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omic Sans MS" pitchFamily="66" charset="0"/>
                <a:cs typeface="Trebuchet MS" pitchFamily="34" charset="0"/>
              </a:rPr>
              <a:t/>
            </a:r>
            <a:br>
              <a:rPr lang="tr-TR" sz="3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omic Sans MS" pitchFamily="66" charset="0"/>
                <a:cs typeface="Trebuchet MS" pitchFamily="34" charset="0"/>
              </a:rPr>
            </a:br>
            <a:r>
              <a:rPr lang="tr-TR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omic Sans MS" pitchFamily="66" charset="0"/>
                <a:cs typeface="Trebuchet MS" pitchFamily="34" charset="0"/>
              </a:rPr>
              <a:t>GRUP </a:t>
            </a:r>
            <a:r>
              <a:rPr lang="tr-TR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omic Sans MS" pitchFamily="66" charset="0"/>
                <a:cs typeface="Trebuchet MS" pitchFamily="34" charset="0"/>
              </a:rPr>
              <a:t>A1 </a:t>
            </a:r>
            <a:br>
              <a:rPr lang="tr-TR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omic Sans MS" pitchFamily="66" charset="0"/>
                <a:cs typeface="Trebuchet MS" pitchFamily="34" charset="0"/>
              </a:rPr>
            </a:br>
            <a:r>
              <a:rPr lang="tr-TR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omic Sans MS" pitchFamily="66" charset="0"/>
                <a:cs typeface="Trebuchet MS" pitchFamily="34" charset="0"/>
              </a:rPr>
              <a:t/>
            </a:r>
            <a:br>
              <a:rPr lang="tr-TR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omic Sans MS" pitchFamily="66" charset="0"/>
                <a:cs typeface="Trebuchet MS" pitchFamily="34" charset="0"/>
              </a:rPr>
            </a:br>
            <a:r>
              <a:rPr lang="tr-TR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omic Sans MS" pitchFamily="66" charset="0"/>
                <a:cs typeface="Trebuchet MS" pitchFamily="34" charset="0"/>
              </a:rPr>
              <a:t>KIDEMLİLER</a:t>
            </a:r>
          </a:p>
        </p:txBody>
      </p:sp>
      <p:sp>
        <p:nvSpPr>
          <p:cNvPr id="3" name="5-Nokta Yıldız 2"/>
          <p:cNvSpPr/>
          <p:nvPr/>
        </p:nvSpPr>
        <p:spPr>
          <a:xfrm rot="20402606">
            <a:off x="1087895" y="4789356"/>
            <a:ext cx="576064" cy="432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5-Nokta Yıldız 3"/>
          <p:cNvSpPr/>
          <p:nvPr/>
        </p:nvSpPr>
        <p:spPr>
          <a:xfrm rot="19988341">
            <a:off x="5076056" y="2860799"/>
            <a:ext cx="576064" cy="49619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İçerik Yer Tutucusu 2"/>
          <p:cNvSpPr>
            <a:spLocks noGrp="1"/>
          </p:cNvSpPr>
          <p:nvPr>
            <p:ph idx="1"/>
          </p:nvPr>
        </p:nvSpPr>
        <p:spPr>
          <a:xfrm>
            <a:off x="250825" y="1196975"/>
            <a:ext cx="8642350" cy="5472113"/>
          </a:xfrm>
        </p:spPr>
        <p:txBody>
          <a:bodyPr anchor="t"/>
          <a:lstStyle/>
          <a:p>
            <a:pPr marL="0" indent="0">
              <a:lnSpc>
                <a:spcPct val="145000"/>
              </a:lnSpc>
              <a:buFont typeface="Wingdings 2" pitchFamily="18" charset="2"/>
              <a:buNone/>
            </a:pPr>
            <a:r>
              <a:rPr lang="tr-TR" sz="2800" smtClean="0">
                <a:latin typeface="Comic Sans MS" pitchFamily="66" charset="0"/>
              </a:rPr>
              <a:t>Dünya'da kişi başına yılda 92.000 m3 suya sahip olan Kanada su zenginliğinde 1.sırada yer alırken, ABD, Kuzey Avrupa Ülkeleri ve İzlanda 10.000 m3'ün üzerinde su potansiyeli ile su zengini ülkeler arasındadır.</a:t>
            </a:r>
          </a:p>
          <a:p>
            <a:pPr marL="0" indent="0">
              <a:lnSpc>
                <a:spcPct val="145000"/>
              </a:lnSpc>
              <a:buFont typeface="Wingdings 2" pitchFamily="18" charset="2"/>
              <a:buNone/>
            </a:pPr>
            <a:r>
              <a:rPr lang="tr-TR" sz="2800" smtClean="0">
                <a:latin typeface="Comic Sans MS" pitchFamily="66" charset="0"/>
              </a:rPr>
              <a:t>Bunun yanında Afrika da 11 ülkede yaklaşık 300 milyon nufusun ortalamaası su sınırının altında. 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08912" cy="9244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ea typeface="+mj-ea"/>
              </a:rPr>
              <a:t>Su Kaynaklarının </a:t>
            </a:r>
            <a:r>
              <a:rPr lang="tr-TR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ea typeface="+mj-ea"/>
              </a:rPr>
              <a:t>Yeryüzünde Dağılımı</a:t>
            </a:r>
            <a:endParaRPr lang="tr-TR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60648"/>
            <a:ext cx="8064822" cy="6093296"/>
          </a:xfrm>
        </p:spPr>
        <p:txBody>
          <a:bodyPr rtlCol="0" anchor="t">
            <a:normAutofit fontScale="25000" lnSpcReduction="20000"/>
          </a:bodyPr>
          <a:lstStyle/>
          <a:p>
            <a:pPr marL="0" indent="0" fontAlgn="auto">
              <a:lnSpc>
                <a:spcPct val="170000"/>
              </a:lnSpc>
              <a:buFont typeface="Wingdings 2" charset="2"/>
              <a:buNone/>
              <a:defRPr/>
            </a:pPr>
            <a:r>
              <a:rPr lang="tr-TR" sz="8000" dirty="0" smtClean="0"/>
              <a:t>Türkiye’de  yıllık toplam su tüketimi 39 </a:t>
            </a:r>
            <a:r>
              <a:rPr lang="tr-TR" sz="8000" dirty="0"/>
              <a:t>milyar </a:t>
            </a:r>
            <a:r>
              <a:rPr lang="tr-TR" sz="8000" dirty="0" smtClean="0"/>
              <a:t>m³ tür.</a:t>
            </a:r>
          </a:p>
          <a:p>
            <a:pPr marL="0" indent="0" fontAlgn="auto">
              <a:lnSpc>
                <a:spcPct val="170000"/>
              </a:lnSpc>
              <a:buFont typeface="Wingdings 2" charset="2"/>
              <a:buNone/>
              <a:defRPr/>
            </a:pPr>
            <a:r>
              <a:rPr lang="tr-TR" sz="8000" dirty="0" smtClean="0"/>
              <a:t>Kişi başına yılda yaklaşık 1430m³ su düşüyor.</a:t>
            </a:r>
          </a:p>
          <a:p>
            <a:pPr marL="0" indent="0" fontAlgn="auto">
              <a:lnSpc>
                <a:spcPct val="170000"/>
              </a:lnSpc>
              <a:buFont typeface="Wingdings 2" charset="2"/>
              <a:buNone/>
              <a:defRPr/>
            </a:pPr>
            <a:r>
              <a:rPr lang="tr-TR" sz="8000" dirty="0" smtClean="0"/>
              <a:t>Kullanılan suyun </a:t>
            </a:r>
            <a:r>
              <a:rPr lang="en-US" sz="8000" dirty="0" smtClean="0"/>
              <a:t>%</a:t>
            </a:r>
            <a:r>
              <a:rPr lang="tr-TR" sz="8000" dirty="0" smtClean="0"/>
              <a:t> 11i sanayide, </a:t>
            </a:r>
            <a:r>
              <a:rPr lang="en-US" sz="8000" dirty="0" smtClean="0"/>
              <a:t>%</a:t>
            </a:r>
            <a:r>
              <a:rPr lang="tr-TR" sz="8000" dirty="0" smtClean="0"/>
              <a:t>15 i içme –kullanım,</a:t>
            </a:r>
            <a:r>
              <a:rPr lang="en-US" sz="8000" dirty="0"/>
              <a:t> </a:t>
            </a:r>
            <a:r>
              <a:rPr lang="en-US" sz="8000" dirty="0" smtClean="0"/>
              <a:t>%</a:t>
            </a:r>
            <a:r>
              <a:rPr lang="tr-TR" sz="8000" dirty="0" smtClean="0"/>
              <a:t>74 ü ise  tarımsal sulamada kullanılıyor.</a:t>
            </a:r>
          </a:p>
          <a:p>
            <a:pPr marL="0" indent="0" fontAlgn="auto">
              <a:lnSpc>
                <a:spcPct val="170000"/>
              </a:lnSpc>
              <a:buFont typeface="Wingdings 2" charset="2"/>
              <a:buNone/>
              <a:defRPr/>
            </a:pPr>
            <a:r>
              <a:rPr lang="tr-TR" sz="8000" dirty="0" smtClean="0"/>
              <a:t>DSİ Genel müdürlüğü verilerine göre, dakikada 50-100 damla arası su akıtan musluktan ayda 750-1500 </a:t>
            </a:r>
            <a:r>
              <a:rPr lang="tr-TR" sz="8000" dirty="0" err="1" smtClean="0"/>
              <a:t>lt</a:t>
            </a:r>
            <a:r>
              <a:rPr lang="tr-TR" sz="8000" dirty="0" smtClean="0"/>
              <a:t> su israf ediliyor.</a:t>
            </a:r>
          </a:p>
          <a:p>
            <a:pPr marL="0" indent="0" fontAlgn="auto">
              <a:lnSpc>
                <a:spcPct val="170000"/>
              </a:lnSpc>
              <a:buFont typeface="Wingdings 2" charset="2"/>
              <a:buNone/>
              <a:defRPr/>
            </a:pPr>
            <a:r>
              <a:rPr lang="tr-TR" sz="8000" dirty="0" smtClean="0"/>
              <a:t>Diş fırçalama esnasında açık bırakılan musluktan ortalama 15 </a:t>
            </a:r>
            <a:r>
              <a:rPr lang="tr-TR" sz="8000" dirty="0" err="1" smtClean="0"/>
              <a:t>lt</a:t>
            </a:r>
            <a:r>
              <a:rPr lang="tr-TR" sz="8000" dirty="0" smtClean="0"/>
              <a:t>, </a:t>
            </a:r>
            <a:r>
              <a:rPr lang="tr-TR" sz="8000" dirty="0" err="1" smtClean="0"/>
              <a:t>traş</a:t>
            </a:r>
            <a:r>
              <a:rPr lang="tr-TR" sz="8000" dirty="0" smtClean="0"/>
              <a:t> olurken veya yüz yıkanırken günde 15-35 </a:t>
            </a:r>
            <a:r>
              <a:rPr lang="tr-TR" sz="8000" dirty="0" err="1" smtClean="0"/>
              <a:t>lt</a:t>
            </a:r>
            <a:r>
              <a:rPr lang="tr-TR" sz="8000" dirty="0" smtClean="0"/>
              <a:t> su tasarrufu yapılabiliyor.</a:t>
            </a:r>
          </a:p>
          <a:p>
            <a:pPr marL="0" indent="0" fontAlgn="auto">
              <a:buFont typeface="Wingdings 2" charset="2"/>
              <a:buNone/>
              <a:defRPr/>
            </a:pPr>
            <a:endParaRPr lang="tr-TR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+mj-ea"/>
              </a:rPr>
              <a:t>SONUÇ</a:t>
            </a:r>
            <a:endParaRPr lang="tr-TR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+mj-ea"/>
            </a:endParaRPr>
          </a:p>
        </p:txBody>
      </p:sp>
      <p:sp>
        <p:nvSpPr>
          <p:cNvPr id="24578" name="İçerik Yer Tutucusu 2"/>
          <p:cNvSpPr>
            <a:spLocks noGrp="1"/>
          </p:cNvSpPr>
          <p:nvPr>
            <p:ph idx="1"/>
          </p:nvPr>
        </p:nvSpPr>
        <p:spPr>
          <a:xfrm>
            <a:off x="611560" y="675724"/>
            <a:ext cx="7124700" cy="40528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3200" dirty="0" smtClean="0"/>
              <a:t>Su İsrafını Önlemek İçin Neler Yapmalıyız?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125113" cy="9244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ea typeface="+mj-ea"/>
              </a:rPr>
              <a:t>Su İsrafını Önlemek İçin Neler Yapmalıyız?</a:t>
            </a:r>
            <a:endParaRPr lang="tr-TR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ea typeface="+mj-ea"/>
            </a:endParaRPr>
          </a:p>
        </p:txBody>
      </p:sp>
      <p:sp>
        <p:nvSpPr>
          <p:cNvPr id="25603" name="İçerik Yer Tutucusu 2"/>
          <p:cNvSpPr>
            <a:spLocks noGrp="1"/>
          </p:cNvSpPr>
          <p:nvPr>
            <p:ph idx="1"/>
          </p:nvPr>
        </p:nvSpPr>
        <p:spPr>
          <a:xfrm>
            <a:off x="107504" y="1226613"/>
            <a:ext cx="8028384" cy="4051300"/>
          </a:xfrm>
        </p:spPr>
        <p:txBody>
          <a:bodyPr anchor="t"/>
          <a:lstStyle/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2400" dirty="0" err="1" smtClean="0"/>
              <a:t>Musluklarımızı</a:t>
            </a:r>
            <a:r>
              <a:rPr lang="en-US" sz="2400" dirty="0" smtClean="0"/>
              <a:t>, </a:t>
            </a:r>
            <a:r>
              <a:rPr lang="en-US" sz="2400" dirty="0" err="1" smtClean="0"/>
              <a:t>sifonlarımızı</a:t>
            </a:r>
            <a:r>
              <a:rPr lang="en-US" sz="2400" dirty="0" smtClean="0"/>
              <a:t>, </a:t>
            </a:r>
            <a:r>
              <a:rPr lang="en-US" sz="2400" dirty="0" err="1" smtClean="0"/>
              <a:t>daima</a:t>
            </a:r>
            <a:r>
              <a:rPr lang="en-US" sz="2400" dirty="0" smtClean="0"/>
              <a:t> </a:t>
            </a:r>
            <a:r>
              <a:rPr lang="en-US" sz="2400" dirty="0" err="1" smtClean="0"/>
              <a:t>bakımlı</a:t>
            </a:r>
            <a:r>
              <a:rPr lang="en-US" sz="2400" dirty="0" smtClean="0"/>
              <a:t> </a:t>
            </a:r>
            <a:r>
              <a:rPr lang="en-US" sz="2400" dirty="0" err="1" smtClean="0"/>
              <a:t>tutabiliriz</a:t>
            </a:r>
            <a:r>
              <a:rPr lang="en-US" sz="2400" dirty="0" smtClean="0"/>
              <a:t>. </a:t>
            </a:r>
            <a:r>
              <a:rPr lang="en-US" sz="2400" dirty="0" err="1" smtClean="0"/>
              <a:t>Bozuk</a:t>
            </a:r>
            <a:r>
              <a:rPr lang="en-US" sz="2400" dirty="0" smtClean="0"/>
              <a:t> </a:t>
            </a:r>
            <a:r>
              <a:rPr lang="en-US" sz="2400" dirty="0" err="1" smtClean="0"/>
              <a:t>olanları</a:t>
            </a:r>
            <a:r>
              <a:rPr lang="en-US" sz="2400" dirty="0" smtClean="0"/>
              <a:t> </a:t>
            </a:r>
            <a:r>
              <a:rPr lang="en-US" sz="2400" dirty="0" err="1" smtClean="0"/>
              <a:t>hemen</a:t>
            </a:r>
            <a:r>
              <a:rPr lang="en-US" sz="2400" dirty="0" smtClean="0"/>
              <a:t> </a:t>
            </a:r>
            <a:r>
              <a:rPr lang="en-US" sz="2400" dirty="0" err="1" smtClean="0"/>
              <a:t>onarın</a:t>
            </a:r>
            <a:r>
              <a:rPr lang="en-US" sz="2400" dirty="0" smtClean="0"/>
              <a:t>. </a:t>
            </a:r>
            <a:r>
              <a:rPr lang="en-US" sz="2400" dirty="0" err="1" smtClean="0"/>
              <a:t>Çünkü</a:t>
            </a:r>
            <a:r>
              <a:rPr lang="en-US" sz="2400" dirty="0" smtClean="0"/>
              <a:t> </a:t>
            </a:r>
            <a:r>
              <a:rPr lang="en-US" sz="2400" dirty="0" err="1" smtClean="0"/>
              <a:t>saniyede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damla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, </a:t>
            </a:r>
            <a:r>
              <a:rPr lang="en-US" sz="2400" dirty="0" err="1" smtClean="0"/>
              <a:t>yılda</a:t>
            </a:r>
            <a:r>
              <a:rPr lang="en-US" sz="2400" dirty="0" smtClean="0"/>
              <a:t> 3 </a:t>
            </a:r>
            <a:r>
              <a:rPr lang="en-US" sz="2400" dirty="0" err="1" smtClean="0"/>
              <a:t>metreküplük</a:t>
            </a:r>
            <a:r>
              <a:rPr lang="en-US" sz="2400" dirty="0" smtClean="0"/>
              <a:t> </a:t>
            </a:r>
            <a:r>
              <a:rPr lang="en-US" sz="2400" dirty="0" err="1" smtClean="0"/>
              <a:t>yani</a:t>
            </a:r>
            <a:r>
              <a:rPr lang="en-US" sz="2400" dirty="0" smtClean="0"/>
              <a:t> 3 </a:t>
            </a:r>
            <a:r>
              <a:rPr lang="en-US" sz="2400" dirty="0" err="1" smtClean="0"/>
              <a:t>tonluk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tüketime</a:t>
            </a:r>
            <a:r>
              <a:rPr lang="en-US" sz="2400" dirty="0" smtClean="0"/>
              <a:t> </a:t>
            </a:r>
            <a:r>
              <a:rPr lang="en-US" sz="2400" dirty="0" err="1" smtClean="0"/>
              <a:t>tekabül</a:t>
            </a:r>
            <a:r>
              <a:rPr lang="en-US" sz="2400" dirty="0" smtClean="0"/>
              <a:t> </a:t>
            </a:r>
            <a:r>
              <a:rPr lang="en-US" sz="2400" dirty="0" err="1" smtClean="0"/>
              <a:t>eder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2400" dirty="0" err="1" smtClean="0"/>
              <a:t>Çamaşır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bulaşık</a:t>
            </a:r>
            <a:r>
              <a:rPr lang="en-US" sz="2400" dirty="0" smtClean="0"/>
              <a:t> </a:t>
            </a:r>
            <a:r>
              <a:rPr lang="en-US" sz="2400" dirty="0" err="1" smtClean="0"/>
              <a:t>makineleri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defada</a:t>
            </a:r>
            <a:r>
              <a:rPr lang="en-US" sz="2400" dirty="0" smtClean="0"/>
              <a:t> </a:t>
            </a:r>
            <a:r>
              <a:rPr lang="en-US" sz="2400" dirty="0" err="1" smtClean="0"/>
              <a:t>ortalama</a:t>
            </a:r>
            <a:r>
              <a:rPr lang="en-US" sz="2400" dirty="0" smtClean="0"/>
              <a:t> 40 </a:t>
            </a:r>
            <a:r>
              <a:rPr lang="en-US" sz="2400" dirty="0" err="1" smtClean="0"/>
              <a:t>litre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tüketmektedir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2400" dirty="0" err="1" smtClean="0"/>
              <a:t>Makinelerinizi</a:t>
            </a:r>
            <a:r>
              <a:rPr lang="en-US" sz="2400" dirty="0" smtClean="0"/>
              <a:t> tam </a:t>
            </a:r>
            <a:r>
              <a:rPr lang="en-US" sz="2400" dirty="0" err="1" smtClean="0"/>
              <a:t>doldurmadan</a:t>
            </a:r>
            <a:r>
              <a:rPr lang="en-US" sz="2400" dirty="0" smtClean="0"/>
              <a:t> </a:t>
            </a:r>
            <a:r>
              <a:rPr lang="en-US" sz="2400" dirty="0" err="1" smtClean="0"/>
              <a:t>çalıştırmayıp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kısa</a:t>
            </a:r>
            <a:r>
              <a:rPr lang="en-US" sz="2400" dirty="0" smtClean="0"/>
              <a:t> </a:t>
            </a:r>
            <a:r>
              <a:rPr lang="en-US" sz="2400" dirty="0" err="1" smtClean="0"/>
              <a:t>programları</a:t>
            </a:r>
            <a:r>
              <a:rPr lang="en-US" sz="2400" dirty="0" smtClean="0"/>
              <a:t> </a:t>
            </a:r>
            <a:r>
              <a:rPr lang="en-US" sz="2400" dirty="0" err="1" smtClean="0"/>
              <a:t>tercih</a:t>
            </a:r>
            <a:r>
              <a:rPr lang="en-US" sz="2400" dirty="0" smtClean="0"/>
              <a:t> </a:t>
            </a:r>
            <a:r>
              <a:rPr lang="en-US" sz="2400" dirty="0" err="1" smtClean="0"/>
              <a:t>edebiliriz</a:t>
            </a:r>
            <a:r>
              <a:rPr lang="en-US" sz="2400" dirty="0" smtClean="0"/>
              <a:t>. </a:t>
            </a:r>
            <a:endParaRPr lang="tr-TR" sz="2400" b="1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İçerik Yer Tutucusu 2"/>
          <p:cNvSpPr>
            <a:spLocks noGrp="1"/>
          </p:cNvSpPr>
          <p:nvPr>
            <p:ph idx="1"/>
          </p:nvPr>
        </p:nvSpPr>
        <p:spPr>
          <a:xfrm>
            <a:off x="683568" y="1052736"/>
            <a:ext cx="7124700" cy="4051300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2800" dirty="0" err="1" smtClean="0"/>
              <a:t>Banyo</a:t>
            </a:r>
            <a:r>
              <a:rPr lang="en-US" sz="2800" dirty="0" smtClean="0"/>
              <a:t> </a:t>
            </a:r>
            <a:r>
              <a:rPr lang="en-US" sz="2800" dirty="0" err="1" smtClean="0"/>
              <a:t>yerine</a:t>
            </a:r>
            <a:r>
              <a:rPr lang="en-US" sz="2800" dirty="0" smtClean="0"/>
              <a:t> </a:t>
            </a:r>
            <a:r>
              <a:rPr lang="en-US" sz="2800" dirty="0" err="1" smtClean="0"/>
              <a:t>duşu</a:t>
            </a:r>
            <a:r>
              <a:rPr lang="en-US" sz="2800" dirty="0" smtClean="0"/>
              <a:t> </a:t>
            </a:r>
            <a:r>
              <a:rPr lang="en-US" sz="2800" dirty="0" err="1" smtClean="0"/>
              <a:t>tercih</a:t>
            </a:r>
            <a:r>
              <a:rPr lang="en-US" sz="2800" dirty="0" smtClean="0"/>
              <a:t> </a:t>
            </a:r>
            <a:r>
              <a:rPr lang="en-US" sz="2800" dirty="0" err="1" smtClean="0"/>
              <a:t>edebiliriz</a:t>
            </a:r>
            <a:r>
              <a:rPr lang="en-US" sz="2800" dirty="0" smtClean="0"/>
              <a:t>.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duşta</a:t>
            </a:r>
            <a:r>
              <a:rPr lang="en-US" sz="2800" dirty="0" smtClean="0"/>
              <a:t> </a:t>
            </a:r>
            <a:r>
              <a:rPr lang="en-US" sz="2800" dirty="0" err="1" smtClean="0"/>
              <a:t>ortalama</a:t>
            </a:r>
            <a:r>
              <a:rPr lang="en-US" sz="2800" dirty="0" smtClean="0"/>
              <a:t> 50 </a:t>
            </a:r>
            <a:r>
              <a:rPr lang="en-US" sz="2800" dirty="0" err="1" smtClean="0"/>
              <a:t>litre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,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banyoda</a:t>
            </a:r>
            <a:r>
              <a:rPr lang="en-US" sz="2800" dirty="0" smtClean="0"/>
              <a:t> 150 </a:t>
            </a:r>
            <a:r>
              <a:rPr lang="en-US" sz="2800" dirty="0" err="1" smtClean="0"/>
              <a:t>litre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tüketilir</a:t>
            </a:r>
            <a:r>
              <a:rPr lang="en-US" sz="2800" dirty="0" smtClean="0"/>
              <a:t>. </a:t>
            </a:r>
            <a:r>
              <a:rPr lang="en-US" sz="2800" dirty="0" err="1" smtClean="0"/>
              <a:t>Tek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kişi</a:t>
            </a:r>
            <a:r>
              <a:rPr lang="en-US" sz="2800" dirty="0" smtClean="0"/>
              <a:t> </a:t>
            </a:r>
            <a:r>
              <a:rPr lang="en-US" sz="2800" dirty="0" err="1" smtClean="0"/>
              <a:t>yılda</a:t>
            </a:r>
            <a:r>
              <a:rPr lang="en-US" sz="2800" dirty="0" smtClean="0"/>
              <a:t> </a:t>
            </a:r>
            <a:r>
              <a:rPr lang="en-US" sz="2800" dirty="0" err="1" smtClean="0"/>
              <a:t>ortalama</a:t>
            </a:r>
            <a:r>
              <a:rPr lang="en-US" sz="2800" dirty="0" smtClean="0"/>
              <a:t> 49.140 </a:t>
            </a:r>
            <a:r>
              <a:rPr lang="en-US" sz="2800" dirty="0" err="1" smtClean="0"/>
              <a:t>litre</a:t>
            </a:r>
            <a:r>
              <a:rPr lang="en-US" sz="2800" dirty="0" smtClean="0"/>
              <a:t> </a:t>
            </a:r>
            <a:r>
              <a:rPr lang="en-US" sz="2800" dirty="0" err="1" smtClean="0"/>
              <a:t>suyu</a:t>
            </a:r>
            <a:r>
              <a:rPr lang="en-US" sz="2800" dirty="0" smtClean="0"/>
              <a:t> </a:t>
            </a:r>
            <a:r>
              <a:rPr lang="en-US" sz="2800" dirty="0" err="1" smtClean="0"/>
              <a:t>tuvaletlerde</a:t>
            </a:r>
            <a:r>
              <a:rPr lang="en-US" sz="2800" dirty="0" smtClean="0"/>
              <a:t> </a:t>
            </a:r>
            <a:r>
              <a:rPr lang="en-US" sz="2800" dirty="0" err="1" smtClean="0"/>
              <a:t>tüketir</a:t>
            </a:r>
            <a:r>
              <a:rPr lang="en-US" sz="2800" dirty="0" smtClean="0"/>
              <a:t>. </a:t>
            </a:r>
            <a:r>
              <a:rPr lang="en-US" sz="2800" dirty="0" err="1" smtClean="0"/>
              <a:t>Sifonun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kez</a:t>
            </a:r>
            <a:r>
              <a:rPr lang="en-US" sz="2800" dirty="0" smtClean="0"/>
              <a:t> </a:t>
            </a:r>
            <a:r>
              <a:rPr lang="en-US" sz="2800" dirty="0" err="1" smtClean="0"/>
              <a:t>çekilmesi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10 </a:t>
            </a:r>
            <a:r>
              <a:rPr lang="en-US" sz="2800" dirty="0" err="1" smtClean="0"/>
              <a:t>lt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harcanır</a:t>
            </a:r>
            <a:r>
              <a:rPr lang="en-US" sz="2800" dirty="0" smtClean="0"/>
              <a:t>. </a:t>
            </a:r>
            <a:r>
              <a:rPr lang="en-US" sz="2800" dirty="0" err="1" smtClean="0"/>
              <a:t>Yeni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teknolojiler</a:t>
            </a:r>
            <a:r>
              <a:rPr lang="en-US" sz="2800" dirty="0" smtClean="0"/>
              <a:t> </a:t>
            </a:r>
            <a:r>
              <a:rPr lang="en-US" sz="2800" dirty="0" err="1" smtClean="0"/>
              <a:t>sayesinde</a:t>
            </a:r>
            <a:r>
              <a:rPr lang="en-US" sz="2800" dirty="0" smtClean="0"/>
              <a:t> </a:t>
            </a:r>
            <a:r>
              <a:rPr lang="en-US" sz="2800" dirty="0" err="1" smtClean="0"/>
              <a:t>standart</a:t>
            </a:r>
            <a:r>
              <a:rPr lang="en-US" sz="2800" dirty="0" smtClean="0"/>
              <a:t> </a:t>
            </a:r>
            <a:r>
              <a:rPr lang="en-US" sz="2800" dirty="0" err="1" smtClean="0"/>
              <a:t>modellere</a:t>
            </a:r>
            <a:r>
              <a:rPr lang="en-US" sz="2800" dirty="0" smtClean="0"/>
              <a:t> </a:t>
            </a:r>
            <a:r>
              <a:rPr lang="en-US" sz="2800" dirty="0" err="1" smtClean="0"/>
              <a:t>göre</a:t>
            </a:r>
            <a:r>
              <a:rPr lang="en-US" sz="2800" dirty="0" smtClean="0"/>
              <a:t> %60 </a:t>
            </a:r>
            <a:r>
              <a:rPr lang="en-US" sz="2800" dirty="0" err="1" smtClean="0"/>
              <a:t>daha</a:t>
            </a:r>
            <a:r>
              <a:rPr lang="en-US" sz="2800" dirty="0" smtClean="0"/>
              <a:t> </a:t>
            </a:r>
            <a:r>
              <a:rPr lang="en-US" sz="2800" dirty="0" err="1" smtClean="0"/>
              <a:t>az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tüketen</a:t>
            </a:r>
            <a:r>
              <a:rPr lang="en-US" sz="2800" dirty="0" smtClean="0"/>
              <a:t> </a:t>
            </a:r>
            <a:r>
              <a:rPr lang="en-US" sz="2800" dirty="0" err="1" smtClean="0"/>
              <a:t>klozetler</a:t>
            </a:r>
            <a:r>
              <a:rPr lang="en-US" sz="2800" dirty="0" smtClean="0"/>
              <a:t> </a:t>
            </a:r>
            <a:r>
              <a:rPr lang="en-US" sz="2800" dirty="0" err="1" smtClean="0"/>
              <a:t>bulunmaktadır</a:t>
            </a:r>
            <a:r>
              <a:rPr lang="en-US" sz="2800" dirty="0" smtClean="0"/>
              <a:t>. </a:t>
            </a:r>
            <a:endParaRPr lang="tr-TR" sz="2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C:\Users\ciminli\Desktop\todup resim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45263" y="5373688"/>
            <a:ext cx="2466975" cy="1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İçerik Yer Tutucusu 2"/>
          <p:cNvSpPr>
            <a:spLocks noGrp="1"/>
          </p:cNvSpPr>
          <p:nvPr>
            <p:ph idx="1"/>
          </p:nvPr>
        </p:nvSpPr>
        <p:spPr>
          <a:xfrm>
            <a:off x="468313" y="260350"/>
            <a:ext cx="7704137" cy="5761038"/>
          </a:xfrm>
        </p:spPr>
        <p:txBody>
          <a:bodyPr anchor="t"/>
          <a:lstStyle/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2400" dirty="0" err="1" smtClean="0"/>
              <a:t>Rezervuarların</a:t>
            </a:r>
            <a:r>
              <a:rPr lang="en-US" sz="2400" dirty="0" smtClean="0"/>
              <a:t> </a:t>
            </a:r>
            <a:r>
              <a:rPr lang="en-US" sz="2400" dirty="0" err="1" smtClean="0"/>
              <a:t>boyutunu</a:t>
            </a:r>
            <a:r>
              <a:rPr lang="en-US" sz="2400" dirty="0" smtClean="0"/>
              <a:t> </a:t>
            </a:r>
            <a:r>
              <a:rPr lang="en-US" sz="2400" dirty="0" err="1" smtClean="0"/>
              <a:t>küçültebiliriz</a:t>
            </a:r>
            <a:r>
              <a:rPr lang="en-US" sz="2400" dirty="0" smtClean="0"/>
              <a:t>. 12-20 </a:t>
            </a:r>
            <a:r>
              <a:rPr lang="en-US" sz="2400" dirty="0" err="1" smtClean="0"/>
              <a:t>litrelik</a:t>
            </a:r>
            <a:r>
              <a:rPr lang="en-US" sz="2400" dirty="0" smtClean="0"/>
              <a:t> </a:t>
            </a:r>
            <a:r>
              <a:rPr lang="en-US" sz="2400" dirty="0" err="1" smtClean="0"/>
              <a:t>yerine</a:t>
            </a:r>
            <a:r>
              <a:rPr lang="en-US" sz="2400" dirty="0" smtClean="0"/>
              <a:t> 6-7 </a:t>
            </a:r>
            <a:r>
              <a:rPr lang="en-US" sz="2400" dirty="0" err="1" smtClean="0"/>
              <a:t>litrelik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kademeli</a:t>
            </a:r>
            <a:r>
              <a:rPr lang="en-US" sz="2400" dirty="0" smtClean="0"/>
              <a:t> </a:t>
            </a:r>
            <a:r>
              <a:rPr lang="en-US" sz="2400" dirty="0" err="1" smtClean="0"/>
              <a:t>rezervuarları</a:t>
            </a:r>
            <a:r>
              <a:rPr lang="en-US" sz="2400" dirty="0" smtClean="0"/>
              <a:t> </a:t>
            </a:r>
            <a:r>
              <a:rPr lang="en-US" sz="2400" dirty="0" err="1" smtClean="0"/>
              <a:t>tercih</a:t>
            </a:r>
            <a:r>
              <a:rPr lang="en-US" sz="2400" dirty="0" smtClean="0"/>
              <a:t> </a:t>
            </a:r>
            <a:r>
              <a:rPr lang="en-US" sz="2400" dirty="0" err="1" smtClean="0"/>
              <a:t>edebiliriz</a:t>
            </a:r>
            <a:r>
              <a:rPr lang="en-US" sz="2400" dirty="0" smtClean="0"/>
              <a:t>. </a:t>
            </a:r>
            <a:r>
              <a:rPr lang="en-US" sz="2400" dirty="0" err="1" smtClean="0"/>
              <a:t>Sifon</a:t>
            </a:r>
            <a:r>
              <a:rPr lang="en-US" sz="2400" dirty="0" smtClean="0"/>
              <a:t> </a:t>
            </a:r>
            <a:r>
              <a:rPr lang="en-US" sz="2400" dirty="0" err="1" smtClean="0"/>
              <a:t>çekildiğinde</a:t>
            </a:r>
            <a:r>
              <a:rPr lang="en-US" sz="2400" dirty="0" smtClean="0"/>
              <a:t> </a:t>
            </a:r>
            <a:r>
              <a:rPr lang="en-US" sz="2400" dirty="0" err="1" smtClean="0"/>
              <a:t>suyu</a:t>
            </a:r>
            <a:r>
              <a:rPr lang="en-US" sz="2400" dirty="0" smtClean="0"/>
              <a:t> </a:t>
            </a:r>
            <a:r>
              <a:rPr lang="en-US" sz="2400" dirty="0" err="1" smtClean="0"/>
              <a:t>renklendirsin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temizlesin</a:t>
            </a:r>
            <a:r>
              <a:rPr lang="en-US" sz="2400" dirty="0" smtClean="0"/>
              <a:t> </a:t>
            </a:r>
            <a:r>
              <a:rPr lang="en-US" sz="2400" dirty="0" err="1" smtClean="0"/>
              <a:t>diye</a:t>
            </a:r>
            <a:r>
              <a:rPr lang="en-US" sz="2400" dirty="0" smtClean="0"/>
              <a:t> </a:t>
            </a:r>
            <a:r>
              <a:rPr lang="en-US" sz="2400" dirty="0" err="1" smtClean="0"/>
              <a:t>tuvalete</a:t>
            </a:r>
            <a:r>
              <a:rPr lang="en-US" sz="2400" dirty="0" smtClean="0"/>
              <a:t> </a:t>
            </a:r>
            <a:r>
              <a:rPr lang="en-US" sz="2400" dirty="0" err="1" smtClean="0"/>
              <a:t>asılan</a:t>
            </a:r>
            <a:r>
              <a:rPr lang="en-US" sz="2400" dirty="0" smtClean="0"/>
              <a:t> </a:t>
            </a:r>
            <a:r>
              <a:rPr lang="en-US" sz="2400" dirty="0" err="1" smtClean="0"/>
              <a:t>maddeleri</a:t>
            </a:r>
            <a:r>
              <a:rPr lang="en-US" sz="2400" dirty="0" smtClean="0"/>
              <a:t> </a:t>
            </a:r>
            <a:r>
              <a:rPr lang="en-US" sz="2400" dirty="0" err="1" smtClean="0"/>
              <a:t>kullanmayalım</a:t>
            </a:r>
            <a:r>
              <a:rPr lang="tr-TR" sz="2400" dirty="0" smtClean="0"/>
              <a:t>.</a:t>
            </a:r>
          </a:p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2400" dirty="0" err="1" smtClean="0"/>
              <a:t>Bunlar</a:t>
            </a:r>
            <a:r>
              <a:rPr lang="en-US" sz="2400" dirty="0" smtClean="0"/>
              <a:t> </a:t>
            </a:r>
            <a:r>
              <a:rPr lang="en-US" sz="2400" dirty="0" err="1" smtClean="0"/>
              <a:t>kanalizasyona</a:t>
            </a:r>
            <a:r>
              <a:rPr lang="en-US" sz="2400" dirty="0" smtClean="0"/>
              <a:t> </a:t>
            </a:r>
            <a:r>
              <a:rPr lang="en-US" sz="2400" dirty="0" err="1" smtClean="0"/>
              <a:t>karışarak</a:t>
            </a:r>
            <a:r>
              <a:rPr lang="en-US" sz="2400" dirty="0" smtClean="0"/>
              <a:t> </a:t>
            </a:r>
            <a:r>
              <a:rPr lang="en-US" sz="2400" dirty="0" err="1" smtClean="0"/>
              <a:t>kirliliğe</a:t>
            </a:r>
            <a:r>
              <a:rPr lang="en-US" sz="2400" dirty="0" smtClean="0"/>
              <a:t> </a:t>
            </a:r>
            <a:r>
              <a:rPr lang="en-US" sz="2400" dirty="0" err="1" smtClean="0"/>
              <a:t>sebep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en-US" sz="2400" dirty="0" smtClean="0"/>
              <a:t>. </a:t>
            </a:r>
            <a:r>
              <a:rPr lang="en-US" sz="2400" dirty="0" err="1" smtClean="0"/>
              <a:t>Traş</a:t>
            </a:r>
            <a:r>
              <a:rPr lang="en-US" sz="2400" dirty="0" smtClean="0"/>
              <a:t> </a:t>
            </a:r>
            <a:r>
              <a:rPr lang="en-US" sz="2400" dirty="0" err="1" smtClean="0"/>
              <a:t>olurken</a:t>
            </a:r>
            <a:r>
              <a:rPr lang="en-US" sz="2400" dirty="0" smtClean="0"/>
              <a:t>, </a:t>
            </a:r>
            <a:r>
              <a:rPr lang="en-US" sz="2400" dirty="0" err="1" smtClean="0"/>
              <a:t>ellerimizi</a:t>
            </a:r>
            <a:r>
              <a:rPr lang="en-US" sz="2400" dirty="0" smtClean="0"/>
              <a:t> </a:t>
            </a:r>
            <a:r>
              <a:rPr lang="en-US" sz="2400" dirty="0" err="1" smtClean="0"/>
              <a:t>yıkarken</a:t>
            </a:r>
            <a:r>
              <a:rPr lang="en-US" sz="2400" dirty="0" smtClean="0"/>
              <a:t>, </a:t>
            </a:r>
            <a:r>
              <a:rPr lang="en-US" sz="2400" dirty="0" err="1" smtClean="0"/>
              <a:t>dişlerimizi</a:t>
            </a:r>
            <a:r>
              <a:rPr lang="en-US" sz="2400" dirty="0" smtClean="0"/>
              <a:t> </a:t>
            </a:r>
            <a:r>
              <a:rPr lang="en-US" sz="2400" dirty="0" err="1" smtClean="0"/>
              <a:t>fırçalarken</a:t>
            </a:r>
            <a:r>
              <a:rPr lang="en-US" sz="2400" dirty="0" smtClean="0"/>
              <a:t>, </a:t>
            </a:r>
            <a:r>
              <a:rPr lang="en-US" sz="2400" dirty="0" err="1" smtClean="0"/>
              <a:t>bulaşıkları</a:t>
            </a:r>
            <a:r>
              <a:rPr lang="en-US" sz="2400" dirty="0" smtClean="0"/>
              <a:t> </a:t>
            </a:r>
            <a:r>
              <a:rPr lang="en-US" sz="2400" dirty="0" err="1" smtClean="0"/>
              <a:t>sabunlarken</a:t>
            </a:r>
            <a:r>
              <a:rPr lang="en-US" sz="2400" dirty="0" smtClean="0"/>
              <a:t> </a:t>
            </a:r>
            <a:r>
              <a:rPr lang="en-US" sz="2400" dirty="0" err="1" smtClean="0"/>
              <a:t>açık</a:t>
            </a:r>
            <a:r>
              <a:rPr lang="en-US" sz="2400" dirty="0" smtClean="0"/>
              <a:t> </a:t>
            </a:r>
            <a:r>
              <a:rPr lang="en-US" sz="2400" dirty="0" err="1" smtClean="0"/>
              <a:t>bırakılan</a:t>
            </a:r>
            <a:r>
              <a:rPr lang="en-US" sz="2400" dirty="0" smtClean="0"/>
              <a:t> </a:t>
            </a:r>
            <a:r>
              <a:rPr lang="en-US" sz="2400" dirty="0" err="1" smtClean="0"/>
              <a:t>musluk</a:t>
            </a:r>
            <a:r>
              <a:rPr lang="en-US" sz="2400" dirty="0" smtClean="0"/>
              <a:t>, </a:t>
            </a:r>
            <a:r>
              <a:rPr lang="en-US" sz="2400" dirty="0" err="1" smtClean="0"/>
              <a:t>dakikada</a:t>
            </a:r>
            <a:r>
              <a:rPr lang="en-US" sz="2400" dirty="0" smtClean="0"/>
              <a:t> </a:t>
            </a:r>
            <a:r>
              <a:rPr lang="en-US" sz="2400" dirty="0" err="1" smtClean="0"/>
              <a:t>yaklaşık</a:t>
            </a:r>
            <a:r>
              <a:rPr lang="en-US" sz="2400" dirty="0" smtClean="0"/>
              <a:t> 15-20 </a:t>
            </a:r>
            <a:r>
              <a:rPr lang="en-US" sz="2400" dirty="0" err="1" smtClean="0"/>
              <a:t>litre</a:t>
            </a:r>
            <a:r>
              <a:rPr lang="en-US" sz="2400" dirty="0" smtClean="0"/>
              <a:t> </a:t>
            </a:r>
            <a:r>
              <a:rPr lang="en-US" sz="2400" dirty="0" err="1" smtClean="0"/>
              <a:t>suyun</a:t>
            </a:r>
            <a:r>
              <a:rPr lang="en-US" sz="2400" dirty="0" smtClean="0"/>
              <a:t> </a:t>
            </a:r>
            <a:r>
              <a:rPr lang="en-US" sz="2400" dirty="0" err="1" smtClean="0"/>
              <a:t>boşa</a:t>
            </a:r>
            <a:r>
              <a:rPr lang="en-US" sz="2400" dirty="0" smtClean="0"/>
              <a:t> </a:t>
            </a:r>
            <a:r>
              <a:rPr lang="en-US" sz="2400" dirty="0" err="1" smtClean="0"/>
              <a:t>akmasına</a:t>
            </a:r>
            <a:r>
              <a:rPr lang="en-US" sz="2400" dirty="0" smtClean="0"/>
              <a:t> </a:t>
            </a:r>
            <a:r>
              <a:rPr lang="en-US" sz="2400" dirty="0" err="1" smtClean="0"/>
              <a:t>sebep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tr-TR" sz="2400" dirty="0" smtClean="0"/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İçerik Yer Tutucusu 2"/>
          <p:cNvSpPr>
            <a:spLocks noGrp="1"/>
          </p:cNvSpPr>
          <p:nvPr>
            <p:ph idx="1"/>
          </p:nvPr>
        </p:nvSpPr>
        <p:spPr>
          <a:xfrm>
            <a:off x="684213" y="1052513"/>
            <a:ext cx="7124700" cy="4051300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2800" dirty="0" smtClean="0"/>
              <a:t>Bu </a:t>
            </a:r>
            <a:r>
              <a:rPr lang="en-US" sz="2800" dirty="0" err="1" smtClean="0"/>
              <a:t>işleri</a:t>
            </a:r>
            <a:r>
              <a:rPr lang="en-US" sz="2800" dirty="0" smtClean="0"/>
              <a:t> </a:t>
            </a:r>
            <a:r>
              <a:rPr lang="en-US" sz="2800" dirty="0" err="1" smtClean="0"/>
              <a:t>yaparken</a:t>
            </a:r>
            <a:r>
              <a:rPr lang="en-US" sz="2800" dirty="0" smtClean="0"/>
              <a:t> </a:t>
            </a:r>
            <a:r>
              <a:rPr lang="en-US" sz="2800" dirty="0" err="1" smtClean="0"/>
              <a:t>musluğu</a:t>
            </a:r>
            <a:r>
              <a:rPr lang="en-US" sz="2800" dirty="0" smtClean="0"/>
              <a:t> </a:t>
            </a:r>
            <a:r>
              <a:rPr lang="en-US" sz="2800" dirty="0" err="1" smtClean="0"/>
              <a:t>ihtiyacımız</a:t>
            </a:r>
            <a:r>
              <a:rPr lang="en-US" sz="2800" dirty="0" smtClean="0"/>
              <a:t> </a:t>
            </a:r>
            <a:r>
              <a:rPr lang="en-US" sz="2800" dirty="0" err="1" smtClean="0"/>
              <a:t>olduğu</a:t>
            </a:r>
            <a:r>
              <a:rPr lang="en-US" sz="2800" dirty="0" smtClean="0"/>
              <a:t> </a:t>
            </a:r>
            <a:r>
              <a:rPr lang="en-US" sz="2800" dirty="0" err="1" smtClean="0"/>
              <a:t>kadar</a:t>
            </a:r>
            <a:r>
              <a:rPr lang="en-US" sz="2800" dirty="0" smtClean="0"/>
              <a:t> </a:t>
            </a:r>
            <a:r>
              <a:rPr lang="en-US" sz="2800" dirty="0" err="1" smtClean="0"/>
              <a:t>açalım</a:t>
            </a:r>
            <a:r>
              <a:rPr lang="en-US" sz="2800" dirty="0" smtClean="0"/>
              <a:t>. </a:t>
            </a:r>
            <a:r>
              <a:rPr lang="en-US" sz="2800" dirty="0" err="1" smtClean="0"/>
              <a:t>İçme</a:t>
            </a:r>
            <a:r>
              <a:rPr lang="en-US" sz="2800" dirty="0" smtClean="0"/>
              <a:t> </a:t>
            </a:r>
            <a:r>
              <a:rPr lang="en-US" sz="2800" dirty="0" err="1" smtClean="0"/>
              <a:t>suyu</a:t>
            </a:r>
            <a:r>
              <a:rPr lang="en-US" sz="2800" dirty="0" smtClean="0"/>
              <a:t> </a:t>
            </a:r>
            <a:r>
              <a:rPr lang="en-US" sz="2800" dirty="0" err="1" smtClean="0"/>
              <a:t>dışındaki</a:t>
            </a:r>
            <a:r>
              <a:rPr lang="en-US" sz="2800" dirty="0" smtClean="0"/>
              <a:t> </a:t>
            </a:r>
            <a:r>
              <a:rPr lang="en-US" sz="2800" dirty="0" err="1" smtClean="0"/>
              <a:t>suları</a:t>
            </a:r>
            <a:r>
              <a:rPr lang="en-US" sz="2800" dirty="0" smtClean="0"/>
              <a:t> </a:t>
            </a:r>
            <a:r>
              <a:rPr lang="en-US" sz="2800" dirty="0" err="1" smtClean="0"/>
              <a:t>birkaç</a:t>
            </a:r>
            <a:r>
              <a:rPr lang="en-US" sz="2800" dirty="0" smtClean="0"/>
              <a:t> </a:t>
            </a:r>
            <a:r>
              <a:rPr lang="en-US" sz="2800" dirty="0" err="1" smtClean="0"/>
              <a:t>kez</a:t>
            </a:r>
            <a:r>
              <a:rPr lang="en-US" sz="2800" dirty="0" smtClean="0"/>
              <a:t> </a:t>
            </a:r>
            <a:r>
              <a:rPr lang="en-US" sz="2800" dirty="0" err="1" smtClean="0"/>
              <a:t>kullanmaya</a:t>
            </a:r>
            <a:r>
              <a:rPr lang="en-US" sz="2800" dirty="0" smtClean="0"/>
              <a:t> </a:t>
            </a:r>
            <a:r>
              <a:rPr lang="en-US" sz="2800" dirty="0" err="1" smtClean="0"/>
              <a:t>çalışabiliriz</a:t>
            </a:r>
            <a:r>
              <a:rPr lang="en-US" sz="2800" dirty="0" smtClean="0"/>
              <a:t>. </a:t>
            </a:r>
            <a:r>
              <a:rPr lang="en-US" sz="2800" dirty="0" err="1" smtClean="0"/>
              <a:t>Sebze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meyve</a:t>
            </a:r>
            <a:r>
              <a:rPr lang="en-US" sz="2800" dirty="0" smtClean="0"/>
              <a:t> </a:t>
            </a:r>
            <a:r>
              <a:rPr lang="en-US" sz="2800" dirty="0" err="1" smtClean="0"/>
              <a:t>yıkadığınız</a:t>
            </a:r>
            <a:r>
              <a:rPr lang="en-US" sz="2800" dirty="0" smtClean="0"/>
              <a:t> </a:t>
            </a:r>
            <a:r>
              <a:rPr lang="en-US" sz="2800" dirty="0" err="1" smtClean="0"/>
              <a:t>suyla</a:t>
            </a:r>
            <a:r>
              <a:rPr lang="en-US" sz="2800" dirty="0" smtClean="0"/>
              <a:t> </a:t>
            </a:r>
            <a:r>
              <a:rPr lang="en-US" sz="2800" dirty="0" err="1" smtClean="0"/>
              <a:t>çiçekleri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bahçeleri</a:t>
            </a:r>
            <a:r>
              <a:rPr lang="en-US" sz="2800" dirty="0" smtClean="0"/>
              <a:t> </a:t>
            </a:r>
            <a:r>
              <a:rPr lang="en-US" sz="2800" dirty="0" err="1" smtClean="0"/>
              <a:t>sulayabilir</a:t>
            </a:r>
            <a:r>
              <a:rPr lang="en-US" sz="2800" dirty="0" smtClean="0"/>
              <a:t>, </a:t>
            </a:r>
            <a:r>
              <a:rPr lang="en-US" sz="2800" dirty="0" err="1" smtClean="0"/>
              <a:t>temizlik</a:t>
            </a:r>
            <a:r>
              <a:rPr lang="en-US" sz="2800" dirty="0" smtClean="0"/>
              <a:t> </a:t>
            </a:r>
            <a:r>
              <a:rPr lang="en-US" sz="2800" dirty="0" err="1" smtClean="0"/>
              <a:t>yapabiliriz</a:t>
            </a:r>
            <a:r>
              <a:rPr lang="en-US" sz="2800" dirty="0" smtClean="0"/>
              <a:t>. </a:t>
            </a:r>
            <a:endParaRPr lang="tr-TR" sz="2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İçerik Yer Tutucusu 2"/>
          <p:cNvSpPr>
            <a:spLocks noGrp="1"/>
          </p:cNvSpPr>
          <p:nvPr>
            <p:ph idx="1"/>
          </p:nvPr>
        </p:nvSpPr>
        <p:spPr>
          <a:xfrm>
            <a:off x="684213" y="836613"/>
            <a:ext cx="7343775" cy="4752975"/>
          </a:xfrm>
        </p:spPr>
        <p:txBody>
          <a:bodyPr anchor="t"/>
          <a:lstStyle/>
          <a:p>
            <a:pPr marL="0" indent="0">
              <a:buFont typeface="Wingdings 2" pitchFamily="18" charset="2"/>
              <a:buNone/>
            </a:pPr>
            <a:r>
              <a:rPr lang="en-US" sz="2800" dirty="0" err="1" smtClean="0"/>
              <a:t>Evde</a:t>
            </a:r>
            <a:r>
              <a:rPr lang="en-US" sz="2800" dirty="0" smtClean="0"/>
              <a:t> </a:t>
            </a:r>
            <a:r>
              <a:rPr lang="en-US" sz="2800" dirty="0" err="1" smtClean="0"/>
              <a:t>kullanılan</a:t>
            </a:r>
            <a:r>
              <a:rPr lang="en-US" sz="2800" dirty="0" smtClean="0"/>
              <a:t> </a:t>
            </a:r>
            <a:r>
              <a:rPr lang="en-US" sz="2800" dirty="0" err="1" smtClean="0"/>
              <a:t>temizlik</a:t>
            </a:r>
            <a:r>
              <a:rPr lang="en-US" sz="2800" dirty="0" smtClean="0"/>
              <a:t> </a:t>
            </a:r>
            <a:r>
              <a:rPr lang="en-US" sz="2800" dirty="0" err="1" smtClean="0"/>
              <a:t>malzemeleri</a:t>
            </a:r>
            <a:r>
              <a:rPr lang="en-US" sz="2800" dirty="0" smtClean="0"/>
              <a:t>, </a:t>
            </a:r>
            <a:r>
              <a:rPr lang="en-US" sz="2800" dirty="0" err="1" smtClean="0"/>
              <a:t>atık</a:t>
            </a:r>
            <a:r>
              <a:rPr lang="en-US" sz="2800" dirty="0" smtClean="0"/>
              <a:t> </a:t>
            </a:r>
            <a:r>
              <a:rPr lang="en-US" sz="2800" dirty="0" err="1" smtClean="0"/>
              <a:t>sularla</a:t>
            </a:r>
            <a:r>
              <a:rPr lang="en-US" sz="2800" dirty="0" smtClean="0"/>
              <a:t> </a:t>
            </a:r>
            <a:r>
              <a:rPr lang="en-US" sz="2800" dirty="0" err="1" smtClean="0"/>
              <a:t>birlikte</a:t>
            </a:r>
            <a:r>
              <a:rPr lang="en-US" sz="2800" dirty="0" smtClean="0"/>
              <a:t> </a:t>
            </a:r>
            <a:r>
              <a:rPr lang="en-US" sz="2800" dirty="0" err="1" smtClean="0"/>
              <a:t>nehirlere</a:t>
            </a:r>
            <a:r>
              <a:rPr lang="en-US" sz="2800" dirty="0" smtClean="0"/>
              <a:t> </a:t>
            </a:r>
            <a:r>
              <a:rPr lang="en-US" sz="2800" dirty="0" err="1" smtClean="0"/>
              <a:t>karışır</a:t>
            </a:r>
            <a:r>
              <a:rPr lang="en-US" sz="2800" dirty="0" smtClean="0"/>
              <a:t>. </a:t>
            </a:r>
            <a:r>
              <a:rPr lang="en-US" sz="2800" dirty="0" err="1" smtClean="0"/>
              <a:t>İçinde</a:t>
            </a:r>
            <a:r>
              <a:rPr lang="en-US" sz="2800" dirty="0" smtClean="0"/>
              <a:t> </a:t>
            </a:r>
            <a:r>
              <a:rPr lang="en-US" sz="2800" dirty="0" err="1" smtClean="0"/>
              <a:t>fosfat</a:t>
            </a:r>
            <a:r>
              <a:rPr lang="en-US" sz="2800" dirty="0" smtClean="0"/>
              <a:t> </a:t>
            </a:r>
            <a:r>
              <a:rPr lang="en-US" sz="2800" dirty="0" err="1" smtClean="0"/>
              <a:t>bulunmayan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suda</a:t>
            </a:r>
            <a:r>
              <a:rPr lang="en-US" sz="2800" dirty="0" smtClean="0"/>
              <a:t> </a:t>
            </a:r>
            <a:r>
              <a:rPr lang="en-US" sz="2800" dirty="0" err="1" smtClean="0"/>
              <a:t>ayrışabilen</a:t>
            </a:r>
            <a:r>
              <a:rPr lang="en-US" sz="2800" dirty="0" smtClean="0"/>
              <a:t> </a:t>
            </a:r>
            <a:r>
              <a:rPr lang="en-US" sz="2800" dirty="0" err="1" smtClean="0"/>
              <a:t>temizlik</a:t>
            </a:r>
            <a:r>
              <a:rPr lang="en-US" sz="2800" dirty="0" smtClean="0"/>
              <a:t> </a:t>
            </a:r>
            <a:r>
              <a:rPr lang="en-US" sz="2800" dirty="0" err="1" smtClean="0"/>
              <a:t>ürünlerini</a:t>
            </a:r>
            <a:r>
              <a:rPr lang="en-US" sz="2800" dirty="0" smtClean="0"/>
              <a:t> </a:t>
            </a:r>
            <a:r>
              <a:rPr lang="en-US" sz="2800" dirty="0" err="1" smtClean="0"/>
              <a:t>kullanabiliriz</a:t>
            </a:r>
            <a:r>
              <a:rPr lang="en-US" sz="2800" dirty="0" smtClean="0"/>
              <a:t>. </a:t>
            </a:r>
            <a:endParaRPr lang="tr-TR" sz="2800" dirty="0" smtClean="0"/>
          </a:p>
          <a:p>
            <a:pPr marL="0" indent="0">
              <a:buFont typeface="Wingdings 2" pitchFamily="18" charset="2"/>
              <a:buNone/>
            </a:pPr>
            <a:r>
              <a:rPr lang="en-US" sz="2800" dirty="0" err="1" smtClean="0"/>
              <a:t>Temizlikte</a:t>
            </a:r>
            <a:r>
              <a:rPr lang="en-US" sz="2800" dirty="0" smtClean="0"/>
              <a:t> </a:t>
            </a:r>
            <a:r>
              <a:rPr lang="en-US" sz="2800" dirty="0" err="1" smtClean="0"/>
              <a:t>sıvı</a:t>
            </a:r>
            <a:r>
              <a:rPr lang="en-US" sz="2800" dirty="0" smtClean="0"/>
              <a:t> </a:t>
            </a:r>
            <a:r>
              <a:rPr lang="en-US" sz="2800" dirty="0" err="1" smtClean="0"/>
              <a:t>sabun</a:t>
            </a:r>
            <a:r>
              <a:rPr lang="en-US" sz="2800" dirty="0" smtClean="0"/>
              <a:t>, </a:t>
            </a:r>
            <a:r>
              <a:rPr lang="en-US" sz="2800" dirty="0" err="1" smtClean="0"/>
              <a:t>toz</a:t>
            </a:r>
            <a:r>
              <a:rPr lang="en-US" sz="2800" dirty="0" smtClean="0"/>
              <a:t> </a:t>
            </a:r>
            <a:r>
              <a:rPr lang="en-US" sz="2800" dirty="0" err="1" smtClean="0"/>
              <a:t>sabun</a:t>
            </a:r>
            <a:r>
              <a:rPr lang="en-US" sz="2800" dirty="0" smtClean="0"/>
              <a:t> </a:t>
            </a:r>
            <a:r>
              <a:rPr lang="en-US" sz="2800" dirty="0" err="1" smtClean="0"/>
              <a:t>gibi</a:t>
            </a:r>
            <a:r>
              <a:rPr lang="en-US" sz="2800" dirty="0" smtClean="0"/>
              <a:t> </a:t>
            </a:r>
            <a:r>
              <a:rPr lang="en-US" sz="2800" dirty="0" err="1" smtClean="0"/>
              <a:t>doğal</a:t>
            </a:r>
            <a:r>
              <a:rPr lang="en-US" sz="2800" dirty="0" smtClean="0"/>
              <a:t> </a:t>
            </a:r>
            <a:r>
              <a:rPr lang="en-US" sz="2800" dirty="0" err="1" smtClean="0"/>
              <a:t>esaslı</a:t>
            </a:r>
            <a:r>
              <a:rPr lang="en-US" sz="2800" dirty="0" smtClean="0"/>
              <a:t> </a:t>
            </a:r>
            <a:r>
              <a:rPr lang="en-US" sz="2800" dirty="0" err="1" smtClean="0"/>
              <a:t>olanları</a:t>
            </a:r>
            <a:r>
              <a:rPr lang="en-US" sz="2800" dirty="0" smtClean="0"/>
              <a:t> </a:t>
            </a:r>
            <a:r>
              <a:rPr lang="en-US" sz="2800" dirty="0" err="1" smtClean="0"/>
              <a:t>tercih</a:t>
            </a:r>
            <a:r>
              <a:rPr lang="en-US" sz="2800" dirty="0" smtClean="0"/>
              <a:t> </a:t>
            </a:r>
            <a:r>
              <a:rPr lang="en-US" sz="2800" dirty="0" err="1" smtClean="0"/>
              <a:t>edebiliriz</a:t>
            </a:r>
            <a:r>
              <a:rPr lang="en-US" sz="2800" dirty="0" smtClean="0"/>
              <a:t>. (Hem </a:t>
            </a:r>
            <a:r>
              <a:rPr lang="en-US" sz="2800" dirty="0" err="1" smtClean="0"/>
              <a:t>doğaya</a:t>
            </a:r>
            <a:r>
              <a:rPr lang="en-US" sz="2800" dirty="0" smtClean="0"/>
              <a:t> </a:t>
            </a:r>
            <a:r>
              <a:rPr lang="en-US" sz="2800" dirty="0" err="1" smtClean="0"/>
              <a:t>zarar</a:t>
            </a:r>
            <a:r>
              <a:rPr lang="en-US" sz="2800" dirty="0" smtClean="0"/>
              <a:t> </a:t>
            </a:r>
            <a:r>
              <a:rPr lang="en-US" sz="2800" dirty="0" err="1" smtClean="0"/>
              <a:t>vermez</a:t>
            </a:r>
            <a:r>
              <a:rPr lang="en-US" sz="2800" dirty="0" smtClean="0"/>
              <a:t> hem de </a:t>
            </a:r>
            <a:r>
              <a:rPr lang="en-US" sz="2800" dirty="0" err="1" smtClean="0"/>
              <a:t>daha</a:t>
            </a:r>
            <a:r>
              <a:rPr lang="en-US" sz="2800" dirty="0" smtClean="0"/>
              <a:t> </a:t>
            </a:r>
            <a:r>
              <a:rPr lang="en-US" sz="2800" dirty="0" err="1" smtClean="0"/>
              <a:t>az</a:t>
            </a:r>
            <a:r>
              <a:rPr lang="en-US" sz="2800" dirty="0" smtClean="0"/>
              <a:t> </a:t>
            </a:r>
            <a:r>
              <a:rPr lang="en-US" sz="2800" dirty="0" err="1" smtClean="0"/>
              <a:t>suyla</a:t>
            </a:r>
            <a:r>
              <a:rPr lang="en-US" sz="2800" dirty="0" smtClean="0"/>
              <a:t> </a:t>
            </a:r>
            <a:r>
              <a:rPr lang="en-US" sz="2800" dirty="0" err="1" smtClean="0"/>
              <a:t>durulanabilir</a:t>
            </a:r>
            <a:r>
              <a:rPr lang="en-US" sz="2800" dirty="0" smtClean="0"/>
              <a:t>.)</a:t>
            </a:r>
            <a:endParaRPr lang="tr-TR" sz="2800" dirty="0" smtClean="0"/>
          </a:p>
        </p:txBody>
      </p:sp>
      <p:sp>
        <p:nvSpPr>
          <p:cNvPr id="7" name="Metin kutusu 6"/>
          <p:cNvSpPr txBox="1"/>
          <p:nvPr/>
        </p:nvSpPr>
        <p:spPr>
          <a:xfrm>
            <a:off x="1115616" y="5445224"/>
            <a:ext cx="6336704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</a:rPr>
              <a:t>SU HAYATTIR, HAYATINIZI BOŞA HARCAMAYIN.!!!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İçerik Yer Tutucusu 2"/>
          <p:cNvSpPr>
            <a:spLocks noGrp="1"/>
          </p:cNvSpPr>
          <p:nvPr>
            <p:ph idx="1"/>
          </p:nvPr>
        </p:nvSpPr>
        <p:spPr>
          <a:xfrm>
            <a:off x="611188" y="981075"/>
            <a:ext cx="7124700" cy="4051300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z="2800" dirty="0" err="1" smtClean="0"/>
              <a:t>Diğer</a:t>
            </a:r>
            <a:r>
              <a:rPr lang="en-US" sz="2800" dirty="0" smtClean="0"/>
              <a:t> </a:t>
            </a:r>
            <a:r>
              <a:rPr lang="en-US" sz="2800" dirty="0" err="1" smtClean="0"/>
              <a:t>kimyasal</a:t>
            </a:r>
            <a:r>
              <a:rPr lang="en-US" sz="2800" dirty="0" smtClean="0"/>
              <a:t> </a:t>
            </a:r>
            <a:r>
              <a:rPr lang="en-US" sz="2800" dirty="0" err="1" smtClean="0"/>
              <a:t>deterjanların</a:t>
            </a:r>
            <a:r>
              <a:rPr lang="en-US" sz="2800" dirty="0" smtClean="0"/>
              <a:t> (petrol </a:t>
            </a:r>
            <a:r>
              <a:rPr lang="en-US" sz="2800" dirty="0" err="1" smtClean="0"/>
              <a:t>türevi</a:t>
            </a:r>
            <a:r>
              <a:rPr lang="en-US" sz="2800" dirty="0" smtClean="0"/>
              <a:t> </a:t>
            </a:r>
            <a:r>
              <a:rPr lang="en-US" sz="2800" dirty="0" err="1" smtClean="0"/>
              <a:t>temizleyiciler</a:t>
            </a:r>
            <a:r>
              <a:rPr lang="en-US" sz="2800" dirty="0" smtClean="0"/>
              <a:t>) </a:t>
            </a:r>
            <a:r>
              <a:rPr lang="en-US" sz="2800" dirty="0" err="1" smtClean="0"/>
              <a:t>doğal</a:t>
            </a:r>
            <a:r>
              <a:rPr lang="en-US" sz="2800" dirty="0" smtClean="0"/>
              <a:t> </a:t>
            </a:r>
            <a:r>
              <a:rPr lang="en-US" sz="2800" dirty="0" err="1" smtClean="0"/>
              <a:t>ortam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sakıncılarının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yanı</a:t>
            </a:r>
            <a:r>
              <a:rPr lang="en-US" sz="2800" dirty="0" smtClean="0"/>
              <a:t> </a:t>
            </a:r>
            <a:r>
              <a:rPr lang="en-US" sz="2800" dirty="0" err="1" smtClean="0"/>
              <a:t>sıra</a:t>
            </a:r>
            <a:r>
              <a:rPr lang="en-US" sz="2800" dirty="0" smtClean="0"/>
              <a:t> </a:t>
            </a:r>
            <a:r>
              <a:rPr lang="en-US" sz="2800" dirty="0" err="1" smtClean="0"/>
              <a:t>bol</a:t>
            </a:r>
            <a:r>
              <a:rPr lang="en-US" sz="2800" dirty="0" smtClean="0"/>
              <a:t> </a:t>
            </a:r>
            <a:r>
              <a:rPr lang="en-US" sz="2800" dirty="0" err="1" smtClean="0"/>
              <a:t>suyla</a:t>
            </a:r>
            <a:r>
              <a:rPr lang="en-US" sz="2800" dirty="0" smtClean="0"/>
              <a:t> </a:t>
            </a:r>
            <a:r>
              <a:rPr lang="en-US" sz="2800" dirty="0" err="1" smtClean="0"/>
              <a:t>durulanmaları</a:t>
            </a:r>
            <a:r>
              <a:rPr lang="en-US" sz="2800" dirty="0" smtClean="0"/>
              <a:t> </a:t>
            </a:r>
            <a:r>
              <a:rPr lang="en-US" sz="2800" dirty="0" err="1" smtClean="0"/>
              <a:t>gerekir</a:t>
            </a:r>
            <a:r>
              <a:rPr lang="en-US" sz="2800" dirty="0" smtClean="0"/>
              <a:t>. </a:t>
            </a:r>
            <a:r>
              <a:rPr lang="en-US" sz="2800" dirty="0" err="1" smtClean="0"/>
              <a:t>Otomobilimizi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balkonlarınızı</a:t>
            </a:r>
            <a:r>
              <a:rPr lang="en-US" sz="2800" dirty="0" smtClean="0"/>
              <a:t> </a:t>
            </a:r>
            <a:r>
              <a:rPr lang="en-US" sz="2800" dirty="0" err="1" smtClean="0"/>
              <a:t>hortumla</a:t>
            </a:r>
            <a:r>
              <a:rPr lang="en-US" sz="2800" dirty="0" smtClean="0"/>
              <a:t> </a:t>
            </a:r>
            <a:r>
              <a:rPr lang="en-US" sz="2800" dirty="0" err="1" smtClean="0"/>
              <a:t>yıkamak</a:t>
            </a:r>
            <a:r>
              <a:rPr lang="en-US" sz="2800" dirty="0" smtClean="0"/>
              <a:t> </a:t>
            </a:r>
            <a:r>
              <a:rPr lang="en-US" sz="2800" dirty="0" err="1" smtClean="0"/>
              <a:t>yerine</a:t>
            </a:r>
            <a:r>
              <a:rPr lang="en-US" sz="2800" dirty="0" smtClean="0"/>
              <a:t> </a:t>
            </a:r>
            <a:r>
              <a:rPr lang="en-US" sz="2800" dirty="0" err="1" smtClean="0"/>
              <a:t>silerek</a:t>
            </a:r>
            <a:r>
              <a:rPr lang="en-US" sz="2800" dirty="0" smtClean="0"/>
              <a:t> </a:t>
            </a:r>
            <a:r>
              <a:rPr lang="en-US" sz="2800" dirty="0" err="1" smtClean="0"/>
              <a:t>veya</a:t>
            </a:r>
            <a:r>
              <a:rPr lang="en-US" sz="2800" dirty="0" smtClean="0"/>
              <a:t> </a:t>
            </a:r>
            <a:r>
              <a:rPr lang="en-US" sz="2800" dirty="0" err="1" smtClean="0"/>
              <a:t>kova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sünger</a:t>
            </a:r>
            <a:r>
              <a:rPr lang="en-US" sz="2800" dirty="0" smtClean="0"/>
              <a:t> </a:t>
            </a:r>
            <a:r>
              <a:rPr lang="en-US" sz="2800" dirty="0" err="1" smtClean="0"/>
              <a:t>kullanarak</a:t>
            </a:r>
            <a:r>
              <a:rPr lang="en-US" sz="2800" dirty="0" smtClean="0"/>
              <a:t> </a:t>
            </a:r>
            <a:r>
              <a:rPr lang="en-US" sz="2800" dirty="0" err="1" smtClean="0"/>
              <a:t>temizleyebiliriz</a:t>
            </a:r>
            <a:r>
              <a:rPr lang="en-US" sz="2800" dirty="0" smtClean="0"/>
              <a:t>. </a:t>
            </a:r>
            <a:r>
              <a:rPr lang="en-US" sz="2800" dirty="0" err="1" smtClean="0"/>
              <a:t>Hortumla</a:t>
            </a:r>
            <a:r>
              <a:rPr lang="en-US" sz="2800" dirty="0" smtClean="0"/>
              <a:t> </a:t>
            </a:r>
            <a:r>
              <a:rPr lang="en-US" sz="2800" dirty="0" err="1" smtClean="0"/>
              <a:t>yıkama</a:t>
            </a:r>
            <a:r>
              <a:rPr lang="en-US" sz="2800" dirty="0" smtClean="0"/>
              <a:t>, </a:t>
            </a:r>
            <a:r>
              <a:rPr lang="en-US" sz="2800" dirty="0" err="1" smtClean="0"/>
              <a:t>yaklaşık</a:t>
            </a:r>
            <a:r>
              <a:rPr lang="en-US" sz="2800" dirty="0" smtClean="0"/>
              <a:t> 550 </a:t>
            </a:r>
            <a:r>
              <a:rPr lang="en-US" sz="2800" dirty="0" err="1" smtClean="0"/>
              <a:t>litre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kullanımı</a:t>
            </a:r>
            <a:r>
              <a:rPr lang="en-US" sz="2800" dirty="0" smtClean="0"/>
              <a:t> </a:t>
            </a:r>
            <a:r>
              <a:rPr lang="en-US" sz="2800" dirty="0" err="1" smtClean="0"/>
              <a:t>demektir</a:t>
            </a:r>
            <a:r>
              <a:rPr lang="en-US" sz="2800" dirty="0" smtClean="0"/>
              <a:t>. </a:t>
            </a:r>
            <a:endParaRPr lang="tr-TR" sz="2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2276872"/>
            <a:ext cx="7125113" cy="924475"/>
          </a:xfrm>
        </p:spPr>
        <p:txBody>
          <a:bodyPr rtlCol="0">
            <a:noAutofit/>
            <a:scene3d>
              <a:camera prst="perspectiveContrastingRightFacing"/>
              <a:lightRig rig="glow" dir="tl">
                <a:rot lat="0" lon="0" rev="5400000"/>
              </a:lightRig>
            </a:scene3d>
            <a:sp3d extrusionH="57150" contourW="12700">
              <a:bevelT w="25400" h="25400" prst="softRound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+mj-ea"/>
              </a:rPr>
              <a:t>DİNLEDİĞİNİZ İÇİNTEŞEKKÜR EDERİM :D</a:t>
            </a:r>
            <a:endParaRPr lang="tr-T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ea typeface="+mj-ea"/>
              </a:rPr>
              <a:t>GRUP ÜYELERİ:</a:t>
            </a:r>
            <a:endParaRPr lang="tr-TR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ea typeface="+mj-ea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buFont typeface="Wingdings 2" charset="2"/>
              <a:buNone/>
              <a:defRPr/>
            </a:pPr>
            <a:r>
              <a:rPr lang="en-US" b="1" dirty="0" smtClean="0"/>
              <a:t>110601207</a:t>
            </a:r>
            <a:r>
              <a:rPr lang="en-US" dirty="0" smtClean="0"/>
              <a:t>	ÜLVİ MEMMEDLİ		</a:t>
            </a:r>
          </a:p>
          <a:p>
            <a:pPr marL="0" indent="0" fontAlgn="auto">
              <a:buFont typeface="Wingdings 2" charset="2"/>
              <a:buNone/>
              <a:defRPr/>
            </a:pPr>
            <a:r>
              <a:rPr lang="en-US" b="1" dirty="0" smtClean="0"/>
              <a:t>110601209</a:t>
            </a:r>
            <a:r>
              <a:rPr lang="en-US" dirty="0"/>
              <a:t>	FERİD QASİMOV		</a:t>
            </a:r>
          </a:p>
          <a:p>
            <a:pPr marL="0" indent="0" fontAlgn="auto">
              <a:buFont typeface="Wingdings 2" charset="2"/>
              <a:buNone/>
              <a:defRPr/>
            </a:pPr>
            <a:r>
              <a:rPr lang="en-US" b="1" dirty="0" smtClean="0"/>
              <a:t>110601210</a:t>
            </a:r>
            <a:r>
              <a:rPr lang="en-US" dirty="0"/>
              <a:t>	İLKİN NECEFLİ		</a:t>
            </a:r>
          </a:p>
          <a:p>
            <a:pPr marL="0" indent="0" fontAlgn="auto">
              <a:buFont typeface="Wingdings 2" charset="2"/>
              <a:buNone/>
              <a:defRPr/>
            </a:pPr>
            <a:r>
              <a:rPr lang="en-US" b="1" dirty="0" smtClean="0"/>
              <a:t>120601013</a:t>
            </a:r>
            <a:r>
              <a:rPr lang="en-US" dirty="0"/>
              <a:t>	ABDUL KADİR KALCIOĞLU		</a:t>
            </a:r>
          </a:p>
          <a:p>
            <a:pPr marL="0" indent="0" fontAlgn="auto">
              <a:buFont typeface="Wingdings 2" charset="2"/>
              <a:buNone/>
              <a:defRPr/>
            </a:pPr>
            <a:r>
              <a:rPr lang="en-US" b="1" dirty="0" smtClean="0"/>
              <a:t>120601017</a:t>
            </a:r>
            <a:r>
              <a:rPr lang="en-US" dirty="0"/>
              <a:t>	EDİP </a:t>
            </a:r>
            <a:r>
              <a:rPr lang="en-US" dirty="0" smtClean="0"/>
              <a:t>ÇELİK</a:t>
            </a:r>
            <a:r>
              <a:rPr lang="en-US" dirty="0"/>
              <a:t>	</a:t>
            </a:r>
          </a:p>
          <a:p>
            <a:pPr marL="0" indent="0" fontAlgn="auto">
              <a:buFont typeface="Wingdings 2" charset="2"/>
              <a:buNone/>
              <a:defRPr/>
            </a:pPr>
            <a:r>
              <a:rPr lang="fi-FI" b="1" dirty="0" smtClean="0"/>
              <a:t>120601026</a:t>
            </a:r>
            <a:r>
              <a:rPr lang="fi-FI" dirty="0"/>
              <a:t>	YUNUS EMRE KARAKELLE		</a:t>
            </a:r>
          </a:p>
          <a:p>
            <a:pPr marL="0" indent="0" fontAlgn="auto">
              <a:buFont typeface="Wingdings 2" charset="2"/>
              <a:buNone/>
              <a:defRPr/>
            </a:pPr>
            <a:r>
              <a:rPr lang="pl-PL" b="1" dirty="0" smtClean="0"/>
              <a:t>120601039</a:t>
            </a:r>
            <a:r>
              <a:rPr lang="pl-PL" dirty="0"/>
              <a:t>	YAKUP ÇAM		</a:t>
            </a:r>
          </a:p>
          <a:p>
            <a:pPr marL="0" indent="0" fontAlgn="auto">
              <a:buFont typeface="Wingdings 2" charset="2"/>
              <a:buNone/>
              <a:defRPr/>
            </a:pPr>
            <a:r>
              <a:rPr lang="fi-FI" b="1" dirty="0" smtClean="0"/>
              <a:t>120601049</a:t>
            </a:r>
            <a:r>
              <a:rPr lang="fi-FI" dirty="0"/>
              <a:t>	ZEYNEP SARIHAN		</a:t>
            </a:r>
          </a:p>
          <a:p>
            <a:pPr marL="0" indent="0" fontAlgn="auto">
              <a:buFont typeface="Wingdings 2" charset="2"/>
              <a:buNone/>
              <a:defRPr/>
            </a:pPr>
            <a:r>
              <a:rPr lang="fi-FI" b="1" dirty="0" smtClean="0"/>
              <a:t>120601072</a:t>
            </a:r>
            <a:r>
              <a:rPr lang="fi-FI" dirty="0"/>
              <a:t>	KORAY MAHMUT KARTAL		</a:t>
            </a:r>
          </a:p>
          <a:p>
            <a:pPr fontAlgn="auto">
              <a:buFont typeface="Wingdings 2" charset="2"/>
              <a:buChar char=""/>
              <a:defRPr/>
            </a:pPr>
            <a:endParaRPr lang="tr-T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12968" cy="9244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ea typeface="+mj-ea"/>
              </a:rPr>
              <a:t>GİRİŞ</a:t>
            </a:r>
            <a:br>
              <a:rPr lang="tr-T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ea typeface="+mj-ea"/>
              </a:rPr>
            </a:br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ea typeface="+mj-ea"/>
              </a:rPr>
              <a:t>HAYATIMIZIN  </a:t>
            </a:r>
            <a:r>
              <a:rPr lang="en-US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ea typeface="+mj-ea"/>
              </a:rPr>
              <a:t>TEMEL KAYNAĞI:SU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288" y="1836738"/>
            <a:ext cx="8424862" cy="4687887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buFont typeface="Wingdings 2" pitchFamily="18" charset="2"/>
              <a:buNone/>
            </a:pPr>
            <a:r>
              <a:rPr lang="en-US" sz="2300" smtClean="0">
                <a:latin typeface="Comic Sans MS" pitchFamily="66" charset="0"/>
              </a:rPr>
              <a:t>En küçük canlı organizmadan en büyük canlı varlığa kadar bütün biyolojik yaşamı ve bütün insan faaliyetlerini ayakta tutan sudur. </a:t>
            </a:r>
            <a:endParaRPr lang="tr-TR" sz="2300" smtClean="0">
              <a:latin typeface="Comic Sans MS" pitchFamily="66" charset="0"/>
            </a:endParaRPr>
          </a:p>
          <a:p>
            <a:pPr marL="0" indent="0">
              <a:lnSpc>
                <a:spcPct val="140000"/>
              </a:lnSpc>
              <a:buFont typeface="Wingdings 2" pitchFamily="18" charset="2"/>
              <a:buNone/>
            </a:pPr>
            <a:r>
              <a:rPr lang="en-US" sz="2300" smtClean="0">
                <a:latin typeface="Comic Sans MS" pitchFamily="66" charset="0"/>
              </a:rPr>
              <a:t>Dünyamızın %70′ini kaplayan su bedenimizin de önemli bir kısmını oluşturmaktadır.</a:t>
            </a:r>
            <a:endParaRPr lang="tr-TR" sz="2300" smtClean="0">
              <a:latin typeface="Comic Sans MS" pitchFamily="66" charset="0"/>
            </a:endParaRPr>
          </a:p>
          <a:p>
            <a:pPr marL="0" indent="0">
              <a:lnSpc>
                <a:spcPct val="140000"/>
              </a:lnSpc>
              <a:buFont typeface="Wingdings 2" pitchFamily="18" charset="2"/>
              <a:buNone/>
            </a:pPr>
            <a:r>
              <a:rPr lang="en-US" sz="2300" smtClean="0">
                <a:latin typeface="Comic Sans MS" pitchFamily="66" charset="0"/>
              </a:rPr>
              <a:t>Ancak yeryüzündeki su kaynaklarının yaklaşık %0.3′ü kullanılabilir ve içilebilir özelliktedir.</a:t>
            </a:r>
            <a:br>
              <a:rPr lang="en-US" sz="2300" smtClean="0">
                <a:latin typeface="Comic Sans MS" pitchFamily="66" charset="0"/>
              </a:rPr>
            </a:br>
            <a:endParaRPr lang="tr-TR" sz="2300" smtClean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ea typeface="+mj-ea"/>
              </a:rPr>
              <a:t>SU ZENGİNLİĞİ</a:t>
            </a:r>
            <a:endParaRPr lang="tr-TR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ea typeface="+mj-ea"/>
            </a:endParaRPr>
          </a:p>
        </p:txBody>
      </p:sp>
      <p:sp>
        <p:nvSpPr>
          <p:cNvPr id="16387" name="İçerik Yer Tutucusu 2"/>
          <p:cNvSpPr>
            <a:spLocks noGrp="1"/>
          </p:cNvSpPr>
          <p:nvPr>
            <p:ph idx="1"/>
          </p:nvPr>
        </p:nvSpPr>
        <p:spPr>
          <a:xfrm>
            <a:off x="900113" y="1773238"/>
            <a:ext cx="7124700" cy="3959225"/>
          </a:xfrm>
        </p:spPr>
        <p:txBody>
          <a:bodyPr/>
          <a:lstStyle/>
          <a:p>
            <a:pPr marL="0" indent="0">
              <a:lnSpc>
                <a:spcPct val="160000"/>
              </a:lnSpc>
              <a:buFont typeface="Wingdings 2" pitchFamily="18" charset="2"/>
              <a:buNone/>
            </a:pPr>
            <a:r>
              <a:rPr lang="tr-TR" sz="3200" dirty="0" smtClean="0">
                <a:latin typeface="Comic Sans MS" pitchFamily="66" charset="0"/>
              </a:rPr>
              <a:t>Bir ülkenin su zengini sayılması için kişi başına yıllık 8.000- 10.000 m³ su düşmesi gerekir.</a:t>
            </a:r>
          </a:p>
          <a:p>
            <a:pPr marL="0" indent="0">
              <a:lnSpc>
                <a:spcPct val="160000"/>
              </a:lnSpc>
              <a:buFont typeface="Wingdings 2" pitchFamily="18" charset="2"/>
              <a:buNone/>
            </a:pPr>
            <a:r>
              <a:rPr lang="tr-TR" sz="3200" dirty="0" smtClean="0">
                <a:latin typeface="Comic Sans MS" pitchFamily="66" charset="0"/>
              </a:rPr>
              <a:t>Türkiye 1.430 m³’lük kişi başına kullanılabilir su miktarıyla, su zengini bir ülke değildir.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İçerik Yer Tutucusu 2"/>
          <p:cNvSpPr>
            <a:spLocks noGrp="1"/>
          </p:cNvSpPr>
          <p:nvPr>
            <p:ph idx="1"/>
          </p:nvPr>
        </p:nvSpPr>
        <p:spPr>
          <a:xfrm>
            <a:off x="179388" y="0"/>
            <a:ext cx="8569325" cy="5761038"/>
          </a:xfrm>
        </p:spPr>
        <p:txBody>
          <a:bodyPr/>
          <a:lstStyle/>
          <a:p>
            <a:pPr marL="0" indent="0">
              <a:lnSpc>
                <a:spcPct val="160000"/>
              </a:lnSpc>
              <a:buFont typeface="Wingdings 2" pitchFamily="18" charset="2"/>
              <a:buNone/>
            </a:pPr>
            <a:r>
              <a:rPr lang="tr-TR" sz="3200" smtClean="0">
                <a:latin typeface="Comic Sans MS" pitchFamily="66" charset="0"/>
              </a:rPr>
              <a:t>DSİ verilerine göre, 2030 yılında 80 milyon nüfusa ulaşacak Türkiye’nin kişi başına 1.100 m³ kullanılabilir su miktarıyla, su sıkıntısı çeken ülke konumuna gelecektir.</a:t>
            </a:r>
          </a:p>
          <a:p>
            <a:pPr marL="0" indent="0">
              <a:lnSpc>
                <a:spcPct val="160000"/>
              </a:lnSpc>
              <a:buFont typeface="Wingdings 2" pitchFamily="18" charset="2"/>
              <a:buNone/>
            </a:pPr>
            <a:r>
              <a:rPr lang="tr-TR" sz="3200" smtClean="0">
                <a:latin typeface="Comic Sans MS" pitchFamily="66" charset="0"/>
              </a:rPr>
              <a:t>Dünyada ki mevcut suyun hacmi 141 milyar m³’tür. Bunun </a:t>
            </a:r>
            <a:r>
              <a:rPr lang="en-US" sz="3200" smtClean="0">
                <a:latin typeface="Comic Sans MS" pitchFamily="66" charset="0"/>
              </a:rPr>
              <a:t>%</a:t>
            </a:r>
            <a:r>
              <a:rPr lang="tr-TR" sz="3200" smtClean="0">
                <a:latin typeface="Comic Sans MS" pitchFamily="66" charset="0"/>
              </a:rPr>
              <a:t> 2.5 u tatlı sudur.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0517" y="194712"/>
            <a:ext cx="7125113" cy="9244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ea typeface="+mj-ea"/>
              </a:rPr>
              <a:t>SU İSRAFI</a:t>
            </a:r>
            <a:endParaRPr lang="tr-TR" dirty="0">
              <a:solidFill>
                <a:srgbClr val="FF0000"/>
              </a:solidFill>
              <a:ea typeface="+mj-ea"/>
            </a:endParaRPr>
          </a:p>
        </p:txBody>
      </p:sp>
      <p:sp>
        <p:nvSpPr>
          <p:cNvPr id="18434" name="İçerik Yer Tutucusu 2"/>
          <p:cNvSpPr>
            <a:spLocks noGrp="1"/>
          </p:cNvSpPr>
          <p:nvPr>
            <p:ph idx="1"/>
          </p:nvPr>
        </p:nvSpPr>
        <p:spPr>
          <a:xfrm>
            <a:off x="250825" y="1052513"/>
            <a:ext cx="8497888" cy="5329237"/>
          </a:xfrm>
        </p:spPr>
        <p:txBody>
          <a:bodyPr anchor="t"/>
          <a:lstStyle/>
          <a:p>
            <a:pPr marL="0" indent="0">
              <a:lnSpc>
                <a:spcPct val="160000"/>
              </a:lnSpc>
              <a:buFont typeface="Wingdings 2" pitchFamily="18" charset="2"/>
              <a:buNone/>
            </a:pPr>
            <a:r>
              <a:rPr lang="en-US" sz="2800" dirty="0" smtClean="0">
                <a:latin typeface="Comic Sans MS" pitchFamily="66" charset="0"/>
              </a:rPr>
              <a:t>Su </a:t>
            </a:r>
            <a:r>
              <a:rPr lang="en-US" sz="2800" dirty="0" err="1" smtClean="0">
                <a:latin typeface="Comic Sans MS" pitchFamily="66" charset="0"/>
              </a:rPr>
              <a:t>ikame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edilemeyen</a:t>
            </a:r>
            <a:r>
              <a:rPr lang="en-US" sz="2800" dirty="0" smtClean="0">
                <a:latin typeface="Comic Sans MS" pitchFamily="66" charset="0"/>
              </a:rPr>
              <a:t>, </a:t>
            </a:r>
            <a:r>
              <a:rPr lang="en-US" sz="2800" dirty="0" err="1" smtClean="0">
                <a:latin typeface="Comic Sans MS" pitchFamily="66" charset="0"/>
              </a:rPr>
              <a:t>canlılar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için</a:t>
            </a:r>
            <a:r>
              <a:rPr lang="en-US" sz="2800" dirty="0" smtClean="0">
                <a:latin typeface="Comic Sans MS" pitchFamily="66" charset="0"/>
              </a:rPr>
              <a:t> en </a:t>
            </a:r>
            <a:r>
              <a:rPr lang="en-US" sz="2800" dirty="0" err="1" smtClean="0">
                <a:latin typeface="Comic Sans MS" pitchFamily="66" charset="0"/>
              </a:rPr>
              <a:t>önemli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doğal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kaynaktır</a:t>
            </a:r>
            <a:r>
              <a:rPr lang="en-US" sz="2800" dirty="0" smtClean="0">
                <a:latin typeface="Comic Sans MS" pitchFamily="66" charset="0"/>
              </a:rPr>
              <a:t>. </a:t>
            </a:r>
            <a:endParaRPr lang="tr-TR" sz="2800" dirty="0" smtClean="0">
              <a:latin typeface="Comic Sans MS" pitchFamily="66" charset="0"/>
            </a:endParaRPr>
          </a:p>
          <a:p>
            <a:pPr marL="0" indent="0">
              <a:lnSpc>
                <a:spcPct val="160000"/>
              </a:lnSpc>
              <a:buFont typeface="Wingdings 2" pitchFamily="18" charset="2"/>
              <a:buNone/>
            </a:pPr>
            <a:r>
              <a:rPr lang="en-US" sz="2800" dirty="0" err="1" smtClean="0">
                <a:latin typeface="Comic Sans MS" pitchFamily="66" charset="0"/>
              </a:rPr>
              <a:t>Özellikle</a:t>
            </a:r>
            <a:r>
              <a:rPr lang="en-US" sz="2800" dirty="0" smtClean="0">
                <a:latin typeface="Comic Sans MS" pitchFamily="66" charset="0"/>
              </a:rPr>
              <a:t> son 20 </a:t>
            </a:r>
            <a:r>
              <a:rPr lang="en-US" sz="2800" dirty="0" err="1" smtClean="0">
                <a:latin typeface="Comic Sans MS" pitchFamily="66" charset="0"/>
              </a:rPr>
              <a:t>yıl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içinde</a:t>
            </a:r>
            <a:r>
              <a:rPr lang="en-US" sz="2800" dirty="0" smtClean="0">
                <a:latin typeface="Comic Sans MS" pitchFamily="66" charset="0"/>
              </a:rPr>
              <a:t>, </a:t>
            </a:r>
            <a:r>
              <a:rPr lang="en-US" sz="2800" dirty="0" err="1" smtClean="0">
                <a:latin typeface="Comic Sans MS" pitchFamily="66" charset="0"/>
              </a:rPr>
              <a:t>artan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dünya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nüfusu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ve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bunun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sonucu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artan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su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talebi</a:t>
            </a:r>
            <a:r>
              <a:rPr lang="en-US" sz="2800" dirty="0" smtClean="0">
                <a:latin typeface="Comic Sans MS" pitchFamily="66" charset="0"/>
              </a:rPr>
              <a:t>, </a:t>
            </a:r>
            <a:r>
              <a:rPr lang="en-US" sz="2800" dirty="0" err="1" smtClean="0">
                <a:latin typeface="Comic Sans MS" pitchFamily="66" charset="0"/>
              </a:rPr>
              <a:t>küresel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bir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su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krizini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gündeme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getirmiştir</a:t>
            </a:r>
            <a:r>
              <a:rPr lang="en-US" sz="2800" dirty="0" smtClean="0">
                <a:latin typeface="Comic Sans MS" pitchFamily="66" charset="0"/>
              </a:rPr>
              <a:t>. </a:t>
            </a:r>
            <a:endParaRPr lang="tr-TR" sz="2800" dirty="0" smtClean="0">
              <a:latin typeface="Comic Sans MS" pitchFamily="66" charset="0"/>
            </a:endParaRPr>
          </a:p>
          <a:p>
            <a:pPr marL="0" indent="0">
              <a:lnSpc>
                <a:spcPct val="160000"/>
              </a:lnSpc>
              <a:buFont typeface="Wingdings 2" pitchFamily="18" charset="2"/>
              <a:buNone/>
            </a:pPr>
            <a:r>
              <a:rPr lang="en-US" sz="2800" dirty="0" err="1" smtClean="0">
                <a:latin typeface="Comic Sans MS" pitchFamily="66" charset="0"/>
              </a:rPr>
              <a:t>Dünya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nüfusu</a:t>
            </a:r>
            <a:r>
              <a:rPr lang="en-US" sz="2800" dirty="0" smtClean="0">
                <a:latin typeface="Comic Sans MS" pitchFamily="66" charset="0"/>
              </a:rPr>
              <a:t> 19. </a:t>
            </a:r>
            <a:r>
              <a:rPr lang="en-US" sz="2800" dirty="0" err="1" smtClean="0">
                <a:latin typeface="Comic Sans MS" pitchFamily="66" charset="0"/>
              </a:rPr>
              <a:t>yüzyıla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oranla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üç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kat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artmasına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rağmen</a:t>
            </a:r>
            <a:r>
              <a:rPr lang="en-US" sz="2800" dirty="0" smtClean="0">
                <a:latin typeface="Comic Sans MS" pitchFamily="66" charset="0"/>
              </a:rPr>
              <a:t>, </a:t>
            </a:r>
            <a:r>
              <a:rPr lang="en-US" sz="2800" dirty="0" err="1" smtClean="0">
                <a:latin typeface="Comic Sans MS" pitchFamily="66" charset="0"/>
              </a:rPr>
              <a:t>su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kaynaklarının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kullanımının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altı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kat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arttığı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belirlenmiştir</a:t>
            </a:r>
            <a:r>
              <a:rPr lang="en-US" sz="2800" dirty="0" smtClean="0">
                <a:latin typeface="Comic Sans MS" pitchFamily="66" charset="0"/>
              </a:rPr>
              <a:t>.</a:t>
            </a:r>
            <a:endParaRPr lang="tr-TR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7180" y="626512"/>
            <a:ext cx="7125113" cy="924475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600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a typeface="+mj-ea"/>
              </a:rPr>
              <a:t>AMACIMIZ</a:t>
            </a:r>
            <a:endParaRPr lang="tr-TR" sz="3600" b="1" dirty="0">
              <a:ln w="222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a typeface="+mj-ea"/>
            </a:endParaRPr>
          </a:p>
        </p:txBody>
      </p:sp>
      <p:sp>
        <p:nvSpPr>
          <p:cNvPr id="19458" name="İçerik Yer Tutucusu 2"/>
          <p:cNvSpPr>
            <a:spLocks noGrp="1"/>
          </p:cNvSpPr>
          <p:nvPr>
            <p:ph idx="1"/>
          </p:nvPr>
        </p:nvSpPr>
        <p:spPr>
          <a:xfrm>
            <a:off x="323850" y="1557338"/>
            <a:ext cx="7704138" cy="3816350"/>
          </a:xfrm>
        </p:spPr>
        <p:txBody>
          <a:bodyPr/>
          <a:lstStyle/>
          <a:p>
            <a:pPr marL="0" indent="0">
              <a:lnSpc>
                <a:spcPct val="160000"/>
              </a:lnSpc>
              <a:buFont typeface="Wingdings 2" pitchFamily="18" charset="2"/>
              <a:buNone/>
            </a:pPr>
            <a:r>
              <a:rPr lang="tr-TR" sz="3200" dirty="0" smtClean="0">
                <a:latin typeface="Comic Sans MS" pitchFamily="66" charset="0"/>
              </a:rPr>
              <a:t>Su israfı hakkında farkındalık oluşturmak ve su kaynaklarını kullanmada daha duyarlı olmaya teşvik etmek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Unvan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7124700" cy="923925"/>
          </a:xfrm>
        </p:spPr>
        <p:txBody>
          <a:bodyPr/>
          <a:lstStyle/>
          <a:p>
            <a:r>
              <a:rPr lang="tr-TR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itchFamily="66" charset="0"/>
                <a:cs typeface="Trebuchet MS" pitchFamily="34" charset="0"/>
              </a:rPr>
              <a:t>    </a:t>
            </a:r>
            <a:r>
              <a:rPr lang="tr-TR" sz="40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  <a:cs typeface="Trebuchet MS" pitchFamily="34" charset="0"/>
              </a:rPr>
              <a:t>YÖNTEM</a:t>
            </a:r>
            <a:r>
              <a:rPr lang="tr-TR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itchFamily="66" charset="0"/>
                <a:cs typeface="Trebuchet MS" pitchFamily="34" charset="0"/>
              </a:rPr>
              <a:t/>
            </a:r>
            <a:br>
              <a:rPr lang="tr-TR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itchFamily="66" charset="0"/>
                <a:cs typeface="Trebuchet MS" pitchFamily="34" charset="0"/>
              </a:rPr>
            </a:br>
            <a:endParaRPr lang="tr-TR" sz="40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Comic Sans MS" pitchFamily="66" charset="0"/>
              <a:cs typeface="Trebuchet MS" pitchFamily="34" charset="0"/>
            </a:endParaRPr>
          </a:p>
        </p:txBody>
      </p:sp>
      <p:sp>
        <p:nvSpPr>
          <p:cNvPr id="20482" name="İçerik Yer Tutucusu 2"/>
          <p:cNvSpPr>
            <a:spLocks noGrp="1"/>
          </p:cNvSpPr>
          <p:nvPr>
            <p:ph idx="1"/>
          </p:nvPr>
        </p:nvSpPr>
        <p:spPr>
          <a:xfrm>
            <a:off x="611188" y="1268413"/>
            <a:ext cx="7124700" cy="3197225"/>
          </a:xfrm>
        </p:spPr>
        <p:txBody>
          <a:bodyPr/>
          <a:lstStyle/>
          <a:p>
            <a:pPr marL="0" indent="0">
              <a:lnSpc>
                <a:spcPct val="160000"/>
              </a:lnSpc>
              <a:buFont typeface="Wingdings 2" pitchFamily="18" charset="2"/>
              <a:buNone/>
            </a:pPr>
            <a:r>
              <a:rPr lang="tr-TR" sz="3600" dirty="0" smtClean="0">
                <a:latin typeface="Comic Sans MS" pitchFamily="66" charset="0"/>
              </a:rPr>
              <a:t>Çeşitli kaynaklardan konuyla ilgili yapılmış çalışmaları taramak, araştırma yapmak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Unvan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124700" cy="923925"/>
          </a:xfrm>
        </p:spPr>
        <p:txBody>
          <a:bodyPr/>
          <a:lstStyle/>
          <a:p>
            <a:r>
              <a:rPr lang="tr-TR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mic Sans MS" pitchFamily="66" charset="0"/>
                <a:cs typeface="Trebuchet MS" pitchFamily="34" charset="0"/>
              </a:rPr>
              <a:t>BULGULAR</a:t>
            </a:r>
            <a:r>
              <a:rPr lang="tr-TR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mic Sans MS" pitchFamily="66" charset="0"/>
                <a:cs typeface="Trebuchet MS" pitchFamily="34" charset="0"/>
              </a:rPr>
              <a:t/>
            </a:r>
            <a:br>
              <a:rPr lang="tr-TR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mic Sans MS" pitchFamily="66" charset="0"/>
                <a:cs typeface="Trebuchet MS" pitchFamily="34" charset="0"/>
              </a:rPr>
            </a:br>
            <a:endParaRPr lang="tr-TR" sz="3600" b="1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omic Sans MS" pitchFamily="66" charset="0"/>
              <a:cs typeface="Trebuchet MS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188" y="1268413"/>
            <a:ext cx="7993062" cy="42481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200000"/>
              </a:lnSpc>
              <a:buFont typeface="Wingdings 2" pitchFamily="18" charset="2"/>
              <a:buNone/>
            </a:pPr>
            <a:r>
              <a:rPr lang="tr-TR" sz="3000" dirty="0" smtClean="0">
                <a:latin typeface="Comic Sans MS" pitchFamily="66" charset="0"/>
              </a:rPr>
              <a:t>* Su Kaynaklarının Yeryüzünde Dağılımı </a:t>
            </a:r>
          </a:p>
          <a:p>
            <a:pPr marL="0" indent="0">
              <a:lnSpc>
                <a:spcPct val="200000"/>
              </a:lnSpc>
              <a:buFont typeface="Wingdings 2" pitchFamily="18" charset="2"/>
              <a:buNone/>
            </a:pPr>
            <a:r>
              <a:rPr lang="tr-TR" sz="3000" dirty="0" smtClean="0">
                <a:latin typeface="Comic Sans MS" pitchFamily="66" charset="0"/>
              </a:rPr>
              <a:t>(BM verilerine göre)</a:t>
            </a:r>
          </a:p>
          <a:p>
            <a:pPr marL="0" indent="0">
              <a:lnSpc>
                <a:spcPct val="200000"/>
              </a:lnSpc>
              <a:buFont typeface="Wingdings 2" pitchFamily="18" charset="2"/>
              <a:buNone/>
            </a:pPr>
            <a:r>
              <a:rPr lang="tr-TR" sz="3000" dirty="0" smtClean="0">
                <a:latin typeface="Comic Sans MS" pitchFamily="66" charset="0"/>
              </a:rPr>
              <a:t>* Türkiye’de  Yıllık Toplam Su Tüketimi</a:t>
            </a:r>
          </a:p>
          <a:p>
            <a:pPr marL="0" indent="0">
              <a:lnSpc>
                <a:spcPct val="200000"/>
              </a:lnSpc>
              <a:buFont typeface="Wingdings 2" pitchFamily="18" charset="2"/>
              <a:buNone/>
            </a:pPr>
            <a:r>
              <a:rPr lang="tr-TR" sz="3000" dirty="0" smtClean="0">
                <a:latin typeface="Comic Sans MS" pitchFamily="66" charset="0"/>
              </a:rPr>
              <a:t>* Su İsrafı</a:t>
            </a:r>
            <a:endParaRPr lang="tr-TR" sz="1700" dirty="0" smtClean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Kış</Template>
  <TotalTime>283</TotalTime>
  <Words>675</Words>
  <Application>Microsoft Office PowerPoint</Application>
  <PresentationFormat>Ekran Gösterisi (4:3)</PresentationFormat>
  <Paragraphs>56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Arial</vt:lpstr>
      <vt:lpstr>Comic Sans MS</vt:lpstr>
      <vt:lpstr>Courier New</vt:lpstr>
      <vt:lpstr>Trebuchet MS</vt:lpstr>
      <vt:lpstr>Verdana</vt:lpstr>
      <vt:lpstr>Wingdings 2</vt:lpstr>
      <vt:lpstr>Winter</vt:lpstr>
      <vt:lpstr> GRUP A1   KIDEMLİLER</vt:lpstr>
      <vt:lpstr>GRUP ÜYELERİ:</vt:lpstr>
      <vt:lpstr>GİRİŞ HAYATIMIZIN  TEMEL KAYNAĞI:SU</vt:lpstr>
      <vt:lpstr>SU ZENGİNLİĞİ</vt:lpstr>
      <vt:lpstr>PowerPoint Sunusu</vt:lpstr>
      <vt:lpstr>SU İSRAFI</vt:lpstr>
      <vt:lpstr>AMACIMIZ</vt:lpstr>
      <vt:lpstr>    YÖNTEM </vt:lpstr>
      <vt:lpstr>BULGULAR </vt:lpstr>
      <vt:lpstr>Su Kaynaklarının Yeryüzünde Dağılımı</vt:lpstr>
      <vt:lpstr>PowerPoint Sunusu</vt:lpstr>
      <vt:lpstr>SONUÇ</vt:lpstr>
      <vt:lpstr>Su İsrafını Önlemek İçin Neler Yapmalıyız?</vt:lpstr>
      <vt:lpstr>PowerPoint Sunusu</vt:lpstr>
      <vt:lpstr>PowerPoint Sunusu</vt:lpstr>
      <vt:lpstr>PowerPoint Sunusu</vt:lpstr>
      <vt:lpstr>PowerPoint Sunusu</vt:lpstr>
      <vt:lpstr>PowerPoint Sunusu</vt:lpstr>
      <vt:lpstr>DİNLEDİĞİNİZ İÇİNTEŞEKKÜR EDERİM :D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 GRUBU TOPLUM DUYARLILIK PROJESİ</dc:title>
  <dc:creator>Yunus Emre Karakelle</dc:creator>
  <cp:lastModifiedBy>Windows User</cp:lastModifiedBy>
  <cp:revision>40</cp:revision>
  <dcterms:created xsi:type="dcterms:W3CDTF">2013-12-24T12:29:16Z</dcterms:created>
  <dcterms:modified xsi:type="dcterms:W3CDTF">2014-01-14T11:24:11Z</dcterms:modified>
</cp:coreProperties>
</file>