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1" r:id="rId1"/>
  </p:sldMasterIdLst>
  <p:sldIdLst>
    <p:sldId id="256" r:id="rId2"/>
    <p:sldId id="257" r:id="rId3"/>
    <p:sldId id="270" r:id="rId4"/>
    <p:sldId id="258" r:id="rId5"/>
    <p:sldId id="259" r:id="rId6"/>
    <p:sldId id="260" r:id="rId7"/>
    <p:sldId id="262" r:id="rId8"/>
    <p:sldId id="263" r:id="rId9"/>
    <p:sldId id="269" r:id="rId10"/>
    <p:sldId id="272" r:id="rId11"/>
    <p:sldId id="264" r:id="rId12"/>
    <p:sldId id="268" r:id="rId13"/>
    <p:sldId id="273" r:id="rId14"/>
    <p:sldId id="274" r:id="rId15"/>
    <p:sldId id="265" r:id="rId16"/>
    <p:sldId id="266"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0" autoAdjust="0"/>
    <p:restoredTop sz="94660" autoAdjust="0"/>
  </p:normalViewPr>
  <p:slideViewPr>
    <p:cSldViewPr snapToGrid="0">
      <p:cViewPr varScale="1">
        <p:scale>
          <a:sx n="73" d="100"/>
          <a:sy n="73" d="100"/>
        </p:scale>
        <p:origin x="-522"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61BEF0D-F0BB-DE4B-95CE-6DB70DBA9567}" type="datetimeFigureOut">
              <a:rPr lang="en-US" smtClean="0"/>
              <a:pPr/>
              <a:t>1/16/2014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866005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pPr/>
              <a:t>1/16/2014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260160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1/16/2014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780469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1/16/2014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2712982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61BEF0D-F0BB-DE4B-95CE-6DB70DBA9567}" type="datetimeFigureOut">
              <a:rPr lang="en-US" smtClean="0"/>
              <a:pPr/>
              <a:t>1/16/2014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085397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B61BEF0D-F0BB-DE4B-95CE-6DB70DBA9567}" type="datetimeFigureOut">
              <a:rPr lang="en-US" smtClean="0"/>
              <a:pPr/>
              <a:t>1/16/2014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067578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B61BEF0D-F0BB-DE4B-95CE-6DB70DBA9567}" type="datetimeFigureOut">
              <a:rPr lang="en-US" smtClean="0"/>
              <a:pPr/>
              <a:t>1/16/2014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703257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556152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61BEF0D-F0BB-DE4B-95CE-6DB70DBA9567}" type="datetimeFigureOut">
              <a:rPr lang="en-US" smtClean="0"/>
              <a:pPr/>
              <a:t>1/16/2014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48470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397174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1/16/2014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211686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17908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1604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020038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05081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pPr/>
              <a:t>1/16/2014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674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pPr/>
              <a:t>1/16/2014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99342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17000" b="-17000"/>
          </a:stretch>
        </a:blipFill>
        <a:effectLst/>
      </p:bgPr>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0">
            <a:extLst>
              <a:ext uri="{28A0092B-C50C-407E-A947-70E740481C1C}">
                <a14:useLocalDpi xmlns=""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1/16/2014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011682654"/>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hildwelfare.gov/can/defining/" TargetMode="External"/><Relationship Id="rId2" Type="http://schemas.openxmlformats.org/officeDocument/2006/relationships/hyperlink" Target="http://www.cocukistismari.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r>
              <a:rPr lang="tr-TR" dirty="0" smtClean="0"/>
              <a:t> </a:t>
            </a:r>
            <a:endParaRPr lang="tr-TR" dirty="0"/>
          </a:p>
        </p:txBody>
      </p:sp>
      <p:sp>
        <p:nvSpPr>
          <p:cNvPr id="4" name="Dikdörtgen 3"/>
          <p:cNvSpPr/>
          <p:nvPr/>
        </p:nvSpPr>
        <p:spPr>
          <a:xfrm>
            <a:off x="2210474" y="1421870"/>
            <a:ext cx="7539243" cy="1754326"/>
          </a:xfrm>
          <a:prstGeom prst="rect">
            <a:avLst/>
          </a:prstGeom>
          <a:noFill/>
        </p:spPr>
        <p:txBody>
          <a:bodyPr wrap="none" lIns="91440" tIns="45720" rIns="91440" bIns="45720">
            <a:spAutoFit/>
          </a:bodyPr>
          <a:lstStyle/>
          <a:p>
            <a:pPr algn="ctr"/>
            <a:r>
              <a:rPr lang="tr-T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KOCAELİ ÜNİVERSİTESİ</a:t>
            </a:r>
          </a:p>
          <a:p>
            <a:pPr algn="ctr"/>
            <a:r>
              <a:rPr lang="tr-T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TIP FAKÜLTESİ </a:t>
            </a:r>
          </a:p>
        </p:txBody>
      </p:sp>
      <p:sp>
        <p:nvSpPr>
          <p:cNvPr id="6" name="5 Dikdörtgen"/>
          <p:cNvSpPr/>
          <p:nvPr/>
        </p:nvSpPr>
        <p:spPr>
          <a:xfrm>
            <a:off x="1003468" y="3343852"/>
            <a:ext cx="10131300" cy="1938992"/>
          </a:xfrm>
          <a:prstGeom prst="rect">
            <a:avLst/>
          </a:prstGeom>
          <a:noFill/>
        </p:spPr>
        <p:txBody>
          <a:bodyPr wrap="none" lIns="91440" tIns="45720" rIns="91440" bIns="45720">
            <a:spAutoFit/>
          </a:bodyPr>
          <a:lstStyle/>
          <a:p>
            <a:pPr algn="ctr"/>
            <a:r>
              <a:rPr lang="tr-TR"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TOPLUMSAL DUYARLILIK PROJESİ (TODUP)</a:t>
            </a:r>
          </a:p>
          <a:p>
            <a:pPr algn="ctr"/>
            <a:r>
              <a:rPr lang="tr-TR"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D2 GRUBU</a:t>
            </a:r>
          </a:p>
          <a:p>
            <a:pPr algn="ctr"/>
            <a:r>
              <a:rPr lang="tr-TR"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GRUP:PEDOFİLİYE SON!</a:t>
            </a:r>
            <a:endParaRPr lang="tr-TR"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 xmlns:p14="http://schemas.microsoft.com/office/powerpoint/2010/main" val="335628389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1554480" y="1175658"/>
            <a:ext cx="10839994" cy="4115566"/>
          </a:xfrm>
        </p:spPr>
        <p:txBody>
          <a:bodyPr/>
          <a:lstStyle/>
          <a:p>
            <a:r>
              <a:rPr lang="tr-TR" b="1" dirty="0" smtClean="0">
                <a:solidFill>
                  <a:schemeClr val="bg1"/>
                </a:solidFill>
              </a:rPr>
              <a:t>Dünya’nın her yerinde toplumlar Cinsel İstismar konusunu inkar etme,bastırma ya da konuşulmasını tabulaştırma yönünde güçlü bir eğilime sahiptir. Biz bu durumu göz ardı edenlerden olmamak için çalıştık. </a:t>
            </a:r>
          </a:p>
          <a:p>
            <a:r>
              <a:rPr lang="tr-TR" b="1" dirty="0" smtClean="0">
                <a:solidFill>
                  <a:schemeClr val="bg1"/>
                </a:solidFill>
              </a:rPr>
              <a:t>Bölümümüz öğrencilerine, 25 Aralık günü Konferans Salonu’nda bir sunum hazırlayıp sunduk. </a:t>
            </a:r>
          </a:p>
          <a:p>
            <a:r>
              <a:rPr lang="tr-TR" b="1" dirty="0" smtClean="0">
                <a:solidFill>
                  <a:schemeClr val="bg1"/>
                </a:solidFill>
              </a:rPr>
              <a:t>Bu sunumla, çocuk istismarının toplumunun tüm kesimlerini eşit ölçüde zedeleyen evrensel bir sorun olduğuna,</a:t>
            </a:r>
            <a:r>
              <a:rPr lang="tr-TR" b="1" dirty="0" err="1" smtClean="0">
                <a:solidFill>
                  <a:schemeClr val="bg1"/>
                </a:solidFill>
              </a:rPr>
              <a:t>pedofiliye</a:t>
            </a:r>
            <a:r>
              <a:rPr lang="tr-TR" b="1" dirty="0" smtClean="0">
                <a:solidFill>
                  <a:schemeClr val="bg1"/>
                </a:solidFill>
              </a:rPr>
              <a:t> dikkat çekmeye çalıştık</a:t>
            </a:r>
            <a:r>
              <a:rPr lang="tr-TR" b="1" dirty="0" smtClean="0"/>
              <a:t>.</a:t>
            </a:r>
          </a:p>
        </p:txBody>
      </p:sp>
      <p:pic>
        <p:nvPicPr>
          <p:cNvPr id="3074" name="Picture 2" descr="C:\Users\can\Desktop\3.jpg"/>
          <p:cNvPicPr>
            <a:picLocks noChangeAspect="1" noChangeArrowheads="1"/>
          </p:cNvPicPr>
          <p:nvPr/>
        </p:nvPicPr>
        <p:blipFill>
          <a:blip r:embed="rId2"/>
          <a:srcRect/>
          <a:stretch>
            <a:fillRect/>
          </a:stretch>
        </p:blipFill>
        <p:spPr bwMode="auto">
          <a:xfrm>
            <a:off x="2129246" y="3751581"/>
            <a:ext cx="7471954" cy="2832100"/>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502499" y="2057401"/>
            <a:ext cx="5365750" cy="4024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ikdörtgen 3"/>
          <p:cNvSpPr/>
          <p:nvPr/>
        </p:nvSpPr>
        <p:spPr>
          <a:xfrm>
            <a:off x="172435" y="1134071"/>
            <a:ext cx="11847154" cy="646331"/>
          </a:xfrm>
          <a:prstGeom prst="rect">
            <a:avLst/>
          </a:prstGeom>
          <a:noFill/>
        </p:spPr>
        <p:txBody>
          <a:bodyPr wrap="none" lIns="91440" tIns="45720" rIns="91440" bIns="45720">
            <a:spAutoFit/>
          </a:bodyPr>
          <a:lstStyle/>
          <a:p>
            <a:pPr algn="ctr"/>
            <a:r>
              <a:rPr lang="tr-TR" sz="3600" b="1"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Script MT Bold" panose="03040602040607080904" pitchFamily="66" charset="0"/>
              </a:rPr>
              <a:t>KONU HAKKINDA FİKİRLERİMİZİ PAYLAŞIRKEN</a:t>
            </a:r>
            <a:endParaRPr lang="tr-TR" sz="3600" b="1" cap="none" spc="0" dirty="0">
              <a:ln w="12700">
                <a:solidFill>
                  <a:schemeClr val="accent3">
                    <a:lumMod val="50000"/>
                  </a:schemeClr>
                </a:solidFill>
                <a:prstDash val="solid"/>
              </a:ln>
              <a:solidFill>
                <a:schemeClr val="bg1"/>
              </a:solidFill>
              <a:effectLst>
                <a:innerShdw blurRad="177800">
                  <a:schemeClr val="accent3">
                    <a:lumMod val="50000"/>
                  </a:schemeClr>
                </a:innerShdw>
              </a:effectLst>
              <a:latin typeface="Script MT Bold" panose="03040602040607080904" pitchFamily="66" charset="0"/>
            </a:endParaRPr>
          </a:p>
        </p:txBody>
      </p:sp>
      <p:pic>
        <p:nvPicPr>
          <p:cNvPr id="6" name="Resim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424298" y="2057400"/>
            <a:ext cx="5365751" cy="4024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59626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856935" y="2093290"/>
            <a:ext cx="3445980" cy="45946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ikdörtgen 3"/>
          <p:cNvSpPr/>
          <p:nvPr/>
        </p:nvSpPr>
        <p:spPr>
          <a:xfrm>
            <a:off x="115131" y="1287960"/>
            <a:ext cx="11561178" cy="769441"/>
          </a:xfrm>
          <a:prstGeom prst="rect">
            <a:avLst/>
          </a:prstGeom>
          <a:noFill/>
        </p:spPr>
        <p:txBody>
          <a:bodyPr wrap="none" lIns="91440" tIns="45720" rIns="91440" bIns="45720">
            <a:spAutoFit/>
          </a:bodyPr>
          <a:lstStyle/>
          <a:p>
            <a:pPr algn="ctr"/>
            <a:r>
              <a:rPr lang="tr-TR" sz="4400" b="1"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Monotype Corsiva" panose="03010101010201010101" pitchFamily="66" charset="0"/>
              </a:rPr>
              <a:t>KONFERANS SALONUNDA SUNUMUMUZDAN</a:t>
            </a:r>
            <a:endParaRPr lang="tr-TR" sz="4400" b="1" cap="none" spc="0" dirty="0">
              <a:ln w="12700">
                <a:solidFill>
                  <a:schemeClr val="accent3">
                    <a:lumMod val="50000"/>
                  </a:schemeClr>
                </a:solidFill>
                <a:prstDash val="solid"/>
              </a:ln>
              <a:solidFill>
                <a:schemeClr val="bg1"/>
              </a:solidFill>
              <a:effectLst>
                <a:innerShdw blurRad="177800">
                  <a:schemeClr val="accent3">
                    <a:lumMod val="50000"/>
                  </a:schemeClr>
                </a:innerShdw>
              </a:effectLst>
              <a:latin typeface="Monotype Corsiva" panose="03010101010201010101" pitchFamily="66" charset="0"/>
            </a:endParaRPr>
          </a:p>
        </p:txBody>
      </p:sp>
      <p:pic>
        <p:nvPicPr>
          <p:cNvPr id="6" name="Resim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638511" y="2057401"/>
            <a:ext cx="3472898" cy="4630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62809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lstStyle/>
          <a:p>
            <a:r>
              <a:rPr lang="tr-TR" dirty="0" smtClean="0"/>
              <a:t>  </a:t>
            </a:r>
            <a:endParaRPr lang="tr-TR" dirty="0"/>
          </a:p>
        </p:txBody>
      </p:sp>
      <p:pic>
        <p:nvPicPr>
          <p:cNvPr id="1026" name="Picture 2" descr="C:\Users\can\Desktop\18.jpg"/>
          <p:cNvPicPr>
            <a:picLocks noChangeAspect="1" noChangeArrowheads="1"/>
          </p:cNvPicPr>
          <p:nvPr/>
        </p:nvPicPr>
        <p:blipFill>
          <a:blip r:embed="rId2"/>
          <a:srcRect/>
          <a:stretch>
            <a:fillRect/>
          </a:stretch>
        </p:blipFill>
        <p:spPr bwMode="auto">
          <a:xfrm>
            <a:off x="2600596" y="-161391"/>
            <a:ext cx="9591404" cy="7202271"/>
          </a:xfrm>
          <a:prstGeom prst="rect">
            <a:avLst/>
          </a:prstGeom>
          <a:noFill/>
        </p:spPr>
      </p:pic>
    </p:spTree>
  </p:cSld>
  <p:clrMapOvr>
    <a:masterClrMapping/>
  </p:clrMapOvr>
  <p:transition>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normAutofit/>
          </a:bodyPr>
          <a:lstStyle/>
          <a:p>
            <a:r>
              <a:rPr lang="tr-TR" sz="4400" b="1" dirty="0" smtClean="0">
                <a:solidFill>
                  <a:schemeClr val="accent6">
                    <a:lumMod val="60000"/>
                    <a:lumOff val="40000"/>
                  </a:schemeClr>
                </a:solidFill>
              </a:rPr>
              <a:t>Küçücük  Çocukların  Kimliklerini  İki Harfe  İndirgiyorsak;İstismarcıların Adını Öğrenene Kadar da Tüm Alfabeyi Tarayalım!!</a:t>
            </a:r>
            <a:endParaRPr lang="tr-TR" sz="4400" b="1" dirty="0">
              <a:solidFill>
                <a:schemeClr val="accent6">
                  <a:lumMod val="60000"/>
                  <a:lumOff val="40000"/>
                </a:schemeClr>
              </a:solidFill>
            </a:endParaRPr>
          </a:p>
        </p:txBody>
      </p:sp>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85800" y="2181497"/>
            <a:ext cx="10820400" cy="4024125"/>
          </a:xfrm>
        </p:spPr>
        <p:txBody>
          <a:bodyPr>
            <a:normAutofit fontScale="85000" lnSpcReduction="20000"/>
          </a:bodyPr>
          <a:lstStyle/>
          <a:p>
            <a:pPr marL="0" indent="0">
              <a:buNone/>
            </a:pPr>
            <a:r>
              <a:rPr lang="tr-TR" dirty="0" smtClean="0">
                <a:latin typeface="Monotype Corsiva" panose="03010101010201010101" pitchFamily="66" charset="0"/>
              </a:rPr>
              <a:t>                 </a:t>
            </a:r>
            <a:r>
              <a:rPr lang="tr-TR" sz="3300" b="1" dirty="0" smtClean="0">
                <a:solidFill>
                  <a:schemeClr val="accent1">
                    <a:lumMod val="75000"/>
                  </a:schemeClr>
                </a:solidFill>
                <a:latin typeface="+mj-lt"/>
              </a:rPr>
              <a:t>DANIŞMANIMIZ: AYŞEN AYDOĞAN</a:t>
            </a:r>
          </a:p>
          <a:p>
            <a:pPr>
              <a:buFont typeface="Wingdings" panose="05000000000000000000" pitchFamily="2" charset="2"/>
              <a:buChar char="v"/>
            </a:pPr>
            <a:r>
              <a:rPr lang="tr-TR" b="1" dirty="0" smtClean="0">
                <a:solidFill>
                  <a:schemeClr val="accent3">
                    <a:lumMod val="75000"/>
                  </a:schemeClr>
                </a:solidFill>
                <a:latin typeface="+mj-lt"/>
              </a:rPr>
              <a:t>    GÜNEŞ GÜMÜŞ</a:t>
            </a:r>
          </a:p>
          <a:p>
            <a:pPr lvl="8">
              <a:buFont typeface="Wingdings" panose="05000000000000000000" pitchFamily="2" charset="2"/>
              <a:buChar char="v"/>
            </a:pPr>
            <a:r>
              <a:rPr lang="tr-TR" sz="2200" b="1" dirty="0" smtClean="0">
                <a:solidFill>
                  <a:schemeClr val="accent3">
                    <a:lumMod val="75000"/>
                  </a:schemeClr>
                </a:solidFill>
                <a:latin typeface="+mj-lt"/>
              </a:rPr>
              <a:t>    TALHA SOYERİ</a:t>
            </a:r>
          </a:p>
          <a:p>
            <a:pPr>
              <a:buFont typeface="Wingdings" panose="05000000000000000000" pitchFamily="2" charset="2"/>
              <a:buChar char="v"/>
            </a:pPr>
            <a:r>
              <a:rPr lang="tr-TR" b="1" dirty="0">
                <a:solidFill>
                  <a:schemeClr val="accent3">
                    <a:lumMod val="75000"/>
                  </a:schemeClr>
                </a:solidFill>
                <a:latin typeface="+mj-lt"/>
              </a:rPr>
              <a:t> </a:t>
            </a:r>
            <a:r>
              <a:rPr lang="tr-TR" b="1" dirty="0" smtClean="0">
                <a:solidFill>
                  <a:schemeClr val="accent3">
                    <a:lumMod val="75000"/>
                  </a:schemeClr>
                </a:solidFill>
                <a:latin typeface="+mj-lt"/>
              </a:rPr>
              <a:t>   HANDE GÜL</a:t>
            </a:r>
          </a:p>
          <a:p>
            <a:pPr lvl="8">
              <a:buFont typeface="Wingdings" panose="05000000000000000000" pitchFamily="2" charset="2"/>
              <a:buChar char="v"/>
            </a:pPr>
            <a:r>
              <a:rPr lang="tr-TR" sz="2200" b="1" dirty="0">
                <a:solidFill>
                  <a:schemeClr val="accent3">
                    <a:lumMod val="75000"/>
                  </a:schemeClr>
                </a:solidFill>
                <a:latin typeface="+mj-lt"/>
              </a:rPr>
              <a:t> </a:t>
            </a:r>
            <a:r>
              <a:rPr lang="tr-TR" sz="2200" b="1" dirty="0" smtClean="0">
                <a:solidFill>
                  <a:schemeClr val="accent3">
                    <a:lumMod val="75000"/>
                  </a:schemeClr>
                </a:solidFill>
                <a:latin typeface="+mj-lt"/>
              </a:rPr>
              <a:t>   İBRAHİM DEMİR</a:t>
            </a:r>
          </a:p>
          <a:p>
            <a:pPr>
              <a:buFont typeface="Wingdings" panose="05000000000000000000" pitchFamily="2" charset="2"/>
              <a:buChar char="v"/>
            </a:pPr>
            <a:r>
              <a:rPr lang="tr-TR" b="1" dirty="0">
                <a:solidFill>
                  <a:schemeClr val="accent3">
                    <a:lumMod val="75000"/>
                  </a:schemeClr>
                </a:solidFill>
                <a:latin typeface="+mj-lt"/>
              </a:rPr>
              <a:t> </a:t>
            </a:r>
            <a:r>
              <a:rPr lang="tr-TR" b="1" dirty="0" smtClean="0">
                <a:solidFill>
                  <a:schemeClr val="accent3">
                    <a:lumMod val="75000"/>
                  </a:schemeClr>
                </a:solidFill>
                <a:latin typeface="+mj-lt"/>
              </a:rPr>
              <a:t>   ZEYNEP CEVAHİR</a:t>
            </a:r>
          </a:p>
          <a:p>
            <a:pPr lvl="8">
              <a:buFont typeface="Wingdings" panose="05000000000000000000" pitchFamily="2" charset="2"/>
              <a:buChar char="v"/>
            </a:pPr>
            <a:r>
              <a:rPr lang="tr-TR" sz="2200" b="1" dirty="0">
                <a:solidFill>
                  <a:schemeClr val="accent3">
                    <a:lumMod val="75000"/>
                  </a:schemeClr>
                </a:solidFill>
                <a:latin typeface="+mj-lt"/>
              </a:rPr>
              <a:t> </a:t>
            </a:r>
            <a:r>
              <a:rPr lang="tr-TR" sz="2200" b="1" dirty="0" smtClean="0">
                <a:solidFill>
                  <a:schemeClr val="accent3">
                    <a:lumMod val="75000"/>
                  </a:schemeClr>
                </a:solidFill>
                <a:latin typeface="+mj-lt"/>
              </a:rPr>
              <a:t>   MURAT CEVAHİR</a:t>
            </a:r>
          </a:p>
          <a:p>
            <a:pPr>
              <a:buFont typeface="Wingdings" panose="05000000000000000000" pitchFamily="2" charset="2"/>
              <a:buChar char="v"/>
            </a:pPr>
            <a:r>
              <a:rPr lang="tr-TR" b="1" dirty="0">
                <a:solidFill>
                  <a:schemeClr val="accent3">
                    <a:lumMod val="75000"/>
                  </a:schemeClr>
                </a:solidFill>
                <a:latin typeface="+mj-lt"/>
              </a:rPr>
              <a:t> </a:t>
            </a:r>
            <a:r>
              <a:rPr lang="tr-TR" b="1" dirty="0" smtClean="0">
                <a:solidFill>
                  <a:schemeClr val="accent3">
                    <a:lumMod val="75000"/>
                  </a:schemeClr>
                </a:solidFill>
                <a:latin typeface="+mj-lt"/>
              </a:rPr>
              <a:t>   ESMA KOYUNCU</a:t>
            </a:r>
          </a:p>
          <a:p>
            <a:pPr lvl="8">
              <a:buFont typeface="Wingdings" panose="05000000000000000000" pitchFamily="2" charset="2"/>
              <a:buChar char="v"/>
            </a:pPr>
            <a:r>
              <a:rPr lang="tr-TR" sz="2200" b="1" dirty="0">
                <a:solidFill>
                  <a:schemeClr val="accent3">
                    <a:lumMod val="75000"/>
                  </a:schemeClr>
                </a:solidFill>
                <a:latin typeface="+mj-lt"/>
              </a:rPr>
              <a:t> </a:t>
            </a:r>
            <a:r>
              <a:rPr lang="tr-TR" sz="2200" b="1" dirty="0" smtClean="0">
                <a:solidFill>
                  <a:schemeClr val="accent3">
                    <a:lumMod val="75000"/>
                  </a:schemeClr>
                </a:solidFill>
                <a:latin typeface="+mj-lt"/>
              </a:rPr>
              <a:t>   FATİH ATAÇ</a:t>
            </a:r>
          </a:p>
          <a:p>
            <a:pPr>
              <a:buFont typeface="Wingdings" panose="05000000000000000000" pitchFamily="2" charset="2"/>
              <a:buChar char="v"/>
            </a:pPr>
            <a:r>
              <a:rPr lang="tr-TR" b="1" dirty="0">
                <a:solidFill>
                  <a:schemeClr val="accent3">
                    <a:lumMod val="75000"/>
                  </a:schemeClr>
                </a:solidFill>
                <a:latin typeface="+mj-lt"/>
              </a:rPr>
              <a:t> </a:t>
            </a:r>
            <a:r>
              <a:rPr lang="tr-TR" b="1" dirty="0" smtClean="0">
                <a:solidFill>
                  <a:schemeClr val="accent3">
                    <a:lumMod val="75000"/>
                  </a:schemeClr>
                </a:solidFill>
                <a:latin typeface="+mj-lt"/>
              </a:rPr>
              <a:t>   BÜŞRA YAKA</a:t>
            </a:r>
          </a:p>
          <a:p>
            <a:pPr lvl="8">
              <a:buFont typeface="Wingdings" panose="05000000000000000000" pitchFamily="2" charset="2"/>
              <a:buChar char="v"/>
            </a:pPr>
            <a:r>
              <a:rPr lang="tr-TR" sz="2200" b="1" dirty="0">
                <a:solidFill>
                  <a:schemeClr val="accent3">
                    <a:lumMod val="75000"/>
                  </a:schemeClr>
                </a:solidFill>
                <a:latin typeface="+mj-lt"/>
              </a:rPr>
              <a:t> </a:t>
            </a:r>
            <a:r>
              <a:rPr lang="tr-TR" sz="2200" b="1" dirty="0" smtClean="0">
                <a:solidFill>
                  <a:schemeClr val="accent3">
                    <a:lumMod val="75000"/>
                  </a:schemeClr>
                </a:solidFill>
                <a:latin typeface="+mj-lt"/>
              </a:rPr>
              <a:t>   FIRAT SAKINMAZ</a:t>
            </a:r>
          </a:p>
          <a:p>
            <a:pPr>
              <a:buFont typeface="Wingdings" panose="05000000000000000000" pitchFamily="2" charset="2"/>
              <a:buChar char="v"/>
            </a:pPr>
            <a:r>
              <a:rPr lang="tr-TR" b="1" dirty="0" smtClean="0">
                <a:solidFill>
                  <a:schemeClr val="accent3">
                    <a:lumMod val="75000"/>
                  </a:schemeClr>
                </a:solidFill>
                <a:latin typeface="+mj-lt"/>
              </a:rPr>
              <a:t>    BİLAL AY</a:t>
            </a:r>
            <a:endParaRPr lang="tr-TR" b="1" dirty="0">
              <a:solidFill>
                <a:schemeClr val="accent3">
                  <a:lumMod val="75000"/>
                </a:schemeClr>
              </a:solidFill>
              <a:latin typeface="+mj-lt"/>
            </a:endParaRPr>
          </a:p>
        </p:txBody>
      </p:sp>
    </p:spTree>
    <p:extLst>
      <p:ext uri="{BB962C8B-B14F-4D97-AF65-F5344CB8AC3E}">
        <p14:creationId xmlns="" xmlns:p14="http://schemas.microsoft.com/office/powerpoint/2010/main" val="267225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500"/>
                                        <p:tgtEl>
                                          <p:spTgt spid="3">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p:txBody>
          <a:bodyPr/>
          <a:lstStyle/>
          <a:p>
            <a:r>
              <a:rPr lang="tr-TR" dirty="0" smtClean="0"/>
              <a:t> </a:t>
            </a:r>
            <a:r>
              <a:rPr lang="tr-TR" b="1" dirty="0" smtClean="0">
                <a:solidFill>
                  <a:schemeClr val="bg1"/>
                </a:solidFill>
              </a:rPr>
              <a:t>1)Çocuk ve Ergende Ruh Sağlığı (Rasim BAKIRCIOĞLU)</a:t>
            </a:r>
          </a:p>
          <a:p>
            <a:r>
              <a:rPr lang="tr-TR" b="1" dirty="0" smtClean="0">
                <a:solidFill>
                  <a:schemeClr val="bg1"/>
                </a:solidFill>
              </a:rPr>
              <a:t> 2)Çocuk ve Ergen Psikiyatrisi Temel Kitabı</a:t>
            </a:r>
          </a:p>
          <a:p>
            <a:r>
              <a:rPr lang="tr-TR" dirty="0" smtClean="0">
                <a:solidFill>
                  <a:schemeClr val="bg1"/>
                </a:solidFill>
              </a:rPr>
              <a:t> </a:t>
            </a:r>
            <a:r>
              <a:rPr lang="tr-TR" b="1" dirty="0" smtClean="0">
                <a:solidFill>
                  <a:schemeClr val="bg1"/>
                </a:solidFill>
              </a:rPr>
              <a:t>3)Adli Tıp Ders Kitabı</a:t>
            </a:r>
          </a:p>
          <a:p>
            <a:r>
              <a:rPr lang="tr-TR" b="1" dirty="0" smtClean="0">
                <a:solidFill>
                  <a:schemeClr val="bg1"/>
                </a:solidFill>
              </a:rPr>
              <a:t> 4)</a:t>
            </a:r>
            <a:r>
              <a:rPr lang="tr-TR" dirty="0" smtClean="0">
                <a:solidFill>
                  <a:schemeClr val="bg1"/>
                </a:solidFill>
                <a:hlinkClick r:id="rId2"/>
              </a:rPr>
              <a:t> </a:t>
            </a:r>
            <a:r>
              <a:rPr lang="tr-TR" b="1" dirty="0" smtClean="0">
                <a:solidFill>
                  <a:schemeClr val="bg1"/>
                </a:solidFill>
                <a:hlinkClick r:id="rId2"/>
              </a:rPr>
              <a:t>http://www.</a:t>
            </a:r>
            <a:r>
              <a:rPr lang="tr-TR" b="1" dirty="0" err="1" smtClean="0">
                <a:solidFill>
                  <a:schemeClr val="bg1"/>
                </a:solidFill>
                <a:hlinkClick r:id="rId2"/>
              </a:rPr>
              <a:t>cocukistismari</a:t>
            </a:r>
            <a:r>
              <a:rPr lang="tr-TR" b="1" dirty="0" smtClean="0">
                <a:solidFill>
                  <a:schemeClr val="bg1"/>
                </a:solidFill>
                <a:hlinkClick r:id="rId2"/>
              </a:rPr>
              <a:t>.org/</a:t>
            </a:r>
            <a:endParaRPr lang="tr-TR" b="1" dirty="0" smtClean="0">
              <a:solidFill>
                <a:schemeClr val="bg1"/>
              </a:solidFill>
            </a:endParaRPr>
          </a:p>
          <a:p>
            <a:r>
              <a:rPr lang="tr-TR" b="1" dirty="0" smtClean="0">
                <a:solidFill>
                  <a:schemeClr val="bg1"/>
                </a:solidFill>
              </a:rPr>
              <a:t> 5)</a:t>
            </a:r>
            <a:r>
              <a:rPr lang="tr-TR" b="1" dirty="0" smtClean="0">
                <a:hlinkClick r:id="rId3"/>
              </a:rPr>
              <a:t> http://www.</a:t>
            </a:r>
            <a:r>
              <a:rPr lang="tr-TR" b="1" dirty="0" err="1" smtClean="0">
                <a:hlinkClick r:id="rId3"/>
              </a:rPr>
              <a:t>childwelfare</a:t>
            </a:r>
            <a:r>
              <a:rPr lang="tr-TR" b="1" dirty="0" smtClean="0">
                <a:hlinkClick r:id="rId3"/>
              </a:rPr>
              <a:t>.gov/can/</a:t>
            </a:r>
            <a:r>
              <a:rPr lang="tr-TR" b="1" dirty="0" err="1" smtClean="0">
                <a:hlinkClick r:id="rId3"/>
              </a:rPr>
              <a:t>defining</a:t>
            </a:r>
            <a:r>
              <a:rPr lang="tr-TR" b="1" dirty="0" smtClean="0">
                <a:hlinkClick r:id="rId3"/>
              </a:rPr>
              <a:t>/</a:t>
            </a:r>
            <a:endParaRPr lang="tr-TR" b="1" dirty="0">
              <a:solidFill>
                <a:schemeClr val="bg1"/>
              </a:solidFill>
            </a:endParaRPr>
          </a:p>
        </p:txBody>
      </p:sp>
      <p:sp>
        <p:nvSpPr>
          <p:cNvPr id="4" name="Dikdörtgen 3"/>
          <p:cNvSpPr/>
          <p:nvPr/>
        </p:nvSpPr>
        <p:spPr>
          <a:xfrm>
            <a:off x="1838263" y="1202651"/>
            <a:ext cx="6069366" cy="923330"/>
          </a:xfrm>
          <a:prstGeom prst="rect">
            <a:avLst/>
          </a:prstGeom>
          <a:noFill/>
        </p:spPr>
        <p:txBody>
          <a:bodyPr wrap="square" lIns="91440" tIns="45720" rIns="91440" bIns="45720">
            <a:spAutoFit/>
          </a:bodyPr>
          <a:lstStyle/>
          <a:p>
            <a:pPr algn="ctr"/>
            <a:r>
              <a:rPr lang="tr-TR"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rPr>
              <a:t>KAYNAKÇA</a:t>
            </a:r>
            <a:endParaRPr lang="tr-T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ndParaRPr>
          </a:p>
        </p:txBody>
      </p:sp>
    </p:spTree>
    <p:extLst>
      <p:ext uri="{BB962C8B-B14F-4D97-AF65-F5344CB8AC3E}">
        <p14:creationId xmlns="" xmlns:p14="http://schemas.microsoft.com/office/powerpoint/2010/main" val="406093048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p:txBody>
          <a:bodyPr/>
          <a:lstStyle/>
          <a:p>
            <a:r>
              <a:rPr lang="tr-TR" dirty="0" smtClean="0"/>
              <a:t> </a:t>
            </a:r>
            <a:endParaRPr lang="tr-TR" dirty="0"/>
          </a:p>
        </p:txBody>
      </p:sp>
      <p:sp>
        <p:nvSpPr>
          <p:cNvPr id="4" name="Dikdörtgen 3"/>
          <p:cNvSpPr/>
          <p:nvPr/>
        </p:nvSpPr>
        <p:spPr>
          <a:xfrm>
            <a:off x="160592" y="1949904"/>
            <a:ext cx="11870816" cy="1323439"/>
          </a:xfrm>
          <a:prstGeom prst="rect">
            <a:avLst/>
          </a:prstGeom>
          <a:noFill/>
        </p:spPr>
        <p:txBody>
          <a:bodyPr wrap="square" lIns="91440" tIns="45720" rIns="91440" bIns="45720">
            <a:spAutoFit/>
          </a:bodyPr>
          <a:lstStyle/>
          <a:p>
            <a:pPr algn="ctr"/>
            <a:r>
              <a:rPr lang="tr-TR"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BİZİ DİNLEDİĞİNİZ İÇİN</a:t>
            </a:r>
          </a:p>
          <a:p>
            <a:pPr algn="ctr"/>
            <a:r>
              <a:rPr lang="tr-TR"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TEŞEKKÜR EDERİZ</a:t>
            </a:r>
            <a:endParaRPr lang="tr-TR"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 xmlns:p14="http://schemas.microsoft.com/office/powerpoint/2010/main" val="19533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66283" y="1607211"/>
            <a:ext cx="8610600" cy="1293028"/>
          </a:xfrm>
        </p:spPr>
        <p:txBody>
          <a:bodyPr/>
          <a:lstStyle/>
          <a:p>
            <a:r>
              <a:rPr lang="tr-TR" dirty="0" smtClean="0"/>
              <a:t> </a:t>
            </a:r>
            <a:endParaRPr lang="tr-TR" dirty="0"/>
          </a:p>
        </p:txBody>
      </p:sp>
      <p:sp>
        <p:nvSpPr>
          <p:cNvPr id="4" name="Dikdörtgen 3"/>
          <p:cNvSpPr/>
          <p:nvPr/>
        </p:nvSpPr>
        <p:spPr>
          <a:xfrm>
            <a:off x="4204422" y="743736"/>
            <a:ext cx="3760966" cy="923330"/>
          </a:xfrm>
          <a:prstGeom prst="rect">
            <a:avLst/>
          </a:prstGeom>
          <a:noFill/>
        </p:spPr>
        <p:txBody>
          <a:bodyPr wrap="none" lIns="91440" tIns="45720" rIns="91440" bIns="45720">
            <a:spAutoFit/>
          </a:bodyPr>
          <a:lstStyle/>
          <a:p>
            <a:pPr algn="ctr"/>
            <a:r>
              <a:rPr lang="tr-T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KONUMUZ:</a:t>
            </a:r>
            <a:endParaRPr lang="tr-T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Dikdörtgen 4"/>
          <p:cNvSpPr/>
          <p:nvPr/>
        </p:nvSpPr>
        <p:spPr>
          <a:xfrm>
            <a:off x="2914015" y="5110338"/>
            <a:ext cx="6046847" cy="1292662"/>
          </a:xfrm>
          <a:prstGeom prst="rect">
            <a:avLst/>
          </a:prstGeom>
          <a:noFill/>
        </p:spPr>
        <p:txBody>
          <a:bodyPr wrap="none" lIns="91440" tIns="45720" rIns="91440" bIns="45720">
            <a:spAutoFit/>
          </a:bodyPr>
          <a:lstStyle/>
          <a:p>
            <a:pPr algn="ctr"/>
            <a:r>
              <a:rPr lang="tr-TR"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ÇOCUK İSTİSMARI</a:t>
            </a:r>
          </a:p>
          <a:p>
            <a:pPr algn="ctr"/>
            <a:r>
              <a:rPr lang="tr-T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(Baktık ki büyük bir suskunluk var.)</a:t>
            </a:r>
            <a:endParaRPr lang="tr-TR"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6" name="Picture 4" descr="C:\Users\müşteba\Downloads\Outlook\3.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158729" y="2277793"/>
            <a:ext cx="3731097" cy="2490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5" descr="C:\Users\müşteba\Downloads\Outlook\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85208" y="2303919"/>
            <a:ext cx="3605911" cy="2330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278405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normAutofit/>
          </a:bodyPr>
          <a:lstStyle/>
          <a:p>
            <a:r>
              <a:rPr lang="tr-TR" sz="3600" b="1" dirty="0" smtClean="0">
                <a:solidFill>
                  <a:srgbClr val="FF0000"/>
                </a:solidFill>
                <a:latin typeface="+mj-lt"/>
              </a:rPr>
              <a:t>AMAÇ:</a:t>
            </a:r>
            <a:r>
              <a:rPr lang="tr-TR" sz="2800" b="1" dirty="0" smtClean="0">
                <a:solidFill>
                  <a:schemeClr val="bg1"/>
                </a:solidFill>
                <a:latin typeface="+mj-lt"/>
              </a:rPr>
              <a:t>Son zamanlarda gündemde olan,ancak öncesinde görmezden gelinen Çocuk İstismarı’na değinmek. Bu denli önemli bir konuda toplumu bilinçlendirmek. </a:t>
            </a:r>
          </a:p>
          <a:p>
            <a:r>
              <a:rPr lang="tr-TR" sz="2800" b="1" dirty="0" smtClean="0">
                <a:solidFill>
                  <a:schemeClr val="bg1"/>
                </a:solidFill>
                <a:latin typeface="+mj-lt"/>
              </a:rPr>
              <a:t>İstismar başlı başına geniş bir konudur. Ancak biz Çocuk İstismarı’na değinmek istedik. Çünkü çocuklar en güçsüz kurbanlardır.Ve adalet şansları en az olanlardır.</a:t>
            </a:r>
            <a:endParaRPr lang="tr-TR" sz="2800" b="1" dirty="0">
              <a:solidFill>
                <a:schemeClr val="bg1"/>
              </a:solidFill>
              <a:latin typeface="+mj-lt"/>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47852" y="1260762"/>
            <a:ext cx="8610600" cy="1293028"/>
          </a:xfrm>
        </p:spPr>
        <p:txBody>
          <a:bodyPr/>
          <a:lstStyle/>
          <a:p>
            <a:r>
              <a:rPr lang="tr-TR" dirty="0" smtClean="0"/>
              <a:t> </a:t>
            </a:r>
            <a:endParaRPr lang="tr-TR" dirty="0"/>
          </a:p>
        </p:txBody>
      </p:sp>
      <p:graphicFrame>
        <p:nvGraphicFramePr>
          <p:cNvPr id="13" name="İçerik Yer Tutucusu 12"/>
          <p:cNvGraphicFramePr>
            <a:graphicFrameLocks noGrp="1"/>
          </p:cNvGraphicFramePr>
          <p:nvPr>
            <p:ph idx="1"/>
            <p:extLst>
              <p:ext uri="{D42A27DB-BD31-4B8C-83A1-F6EECF244321}">
                <p14:modId xmlns="" xmlns:p14="http://schemas.microsoft.com/office/powerpoint/2010/main" val="1480102624"/>
              </p:ext>
            </p:extLst>
          </p:nvPr>
        </p:nvGraphicFramePr>
        <p:xfrm>
          <a:off x="801710" y="3263515"/>
          <a:ext cx="10820400" cy="883482"/>
        </p:xfrm>
        <a:graphic>
          <a:graphicData uri="http://schemas.openxmlformats.org/drawingml/2006/table">
            <a:tbl>
              <a:tblPr firstRow="1" bandRow="1">
                <a:tableStyleId>{5C22544A-7EE6-4342-B048-85BDC9FD1C3A}</a:tableStyleId>
              </a:tblPr>
              <a:tblGrid>
                <a:gridCol w="5410200"/>
                <a:gridCol w="5410200"/>
              </a:tblGrid>
              <a:tr h="883482">
                <a:tc>
                  <a:txBody>
                    <a:bodyPr/>
                    <a:lstStyle/>
                    <a:p>
                      <a:endParaRPr lang="tr-TR" dirty="0" smtClean="0"/>
                    </a:p>
                    <a:p>
                      <a:r>
                        <a:rPr lang="tr-TR" baseline="0" dirty="0" smtClean="0"/>
                        <a:t>             FİZİKSEL İSTİSMAR</a:t>
                      </a:r>
                      <a:endParaRPr lang="tr-TR" dirty="0" smtClean="0"/>
                    </a:p>
                  </a:txBody>
                  <a:tcPr/>
                </a:tc>
                <a:tc>
                  <a:txBody>
                    <a:bodyPr/>
                    <a:lstStyle/>
                    <a:p>
                      <a:endParaRPr lang="tr-TR" dirty="0" smtClean="0"/>
                    </a:p>
                    <a:p>
                      <a:r>
                        <a:rPr lang="tr-TR" dirty="0" smtClean="0"/>
                        <a:t>                         CİNSEL İSTİSMAR</a:t>
                      </a:r>
                      <a:endParaRPr lang="tr-TR" dirty="0"/>
                    </a:p>
                  </a:txBody>
                  <a:tcPr/>
                </a:tc>
              </a:tr>
            </a:tbl>
          </a:graphicData>
        </a:graphic>
      </p:graphicFrame>
      <p:sp>
        <p:nvSpPr>
          <p:cNvPr id="4" name="Dikdörtgen 3"/>
          <p:cNvSpPr/>
          <p:nvPr/>
        </p:nvSpPr>
        <p:spPr>
          <a:xfrm>
            <a:off x="4457243" y="949222"/>
            <a:ext cx="312297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5400" b="1" dirty="0" smtClean="0">
                <a:ln/>
                <a:solidFill>
                  <a:schemeClr val="accent3"/>
                </a:solidFill>
              </a:rPr>
              <a:t>İSTİSMAR</a:t>
            </a:r>
            <a:endParaRPr lang="tr-TR" sz="5400" b="1" dirty="0">
              <a:ln/>
              <a:solidFill>
                <a:schemeClr val="accent3"/>
              </a:solidFill>
            </a:endParaRPr>
          </a:p>
        </p:txBody>
      </p:sp>
      <p:cxnSp>
        <p:nvCxnSpPr>
          <p:cNvPr id="15" name="Düz Ok Bağlayıcısı 14"/>
          <p:cNvCxnSpPr/>
          <p:nvPr/>
        </p:nvCxnSpPr>
        <p:spPr>
          <a:xfrm flipH="1">
            <a:off x="3515932" y="1872552"/>
            <a:ext cx="1300767" cy="1128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p:nvPr/>
        </p:nvCxnSpPr>
        <p:spPr>
          <a:xfrm>
            <a:off x="6632620" y="1872552"/>
            <a:ext cx="1300766" cy="999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6115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85800" y="2220686"/>
            <a:ext cx="6890657" cy="3997999"/>
          </a:xfrm>
        </p:spPr>
        <p:txBody>
          <a:bodyPr>
            <a:normAutofit/>
          </a:bodyPr>
          <a:lstStyle/>
          <a:p>
            <a:pPr marL="0" indent="0">
              <a:buNone/>
            </a:pPr>
            <a:r>
              <a:rPr lang="tr-TR" b="1" dirty="0" smtClean="0">
                <a:solidFill>
                  <a:schemeClr val="accent3">
                    <a:lumMod val="60000"/>
                    <a:lumOff val="40000"/>
                  </a:schemeClr>
                </a:solidFill>
                <a:latin typeface="Script MT Bold" panose="03040602040607080904" pitchFamily="66" charset="0"/>
                <a:cs typeface="Arial" panose="020B0604020202020204" pitchFamily="34" charset="0"/>
              </a:rPr>
              <a:t> </a:t>
            </a:r>
            <a:r>
              <a:rPr lang="tr-TR" b="1" dirty="0" smtClean="0">
                <a:solidFill>
                  <a:schemeClr val="accent3">
                    <a:lumMod val="60000"/>
                    <a:lumOff val="40000"/>
                  </a:schemeClr>
                </a:solidFill>
                <a:effectLst>
                  <a:outerShdw blurRad="38100" dist="38100" dir="2700000" algn="tl">
                    <a:srgbClr val="000000">
                      <a:alpha val="43137"/>
                    </a:srgbClr>
                  </a:outerShdw>
                </a:effectLst>
                <a:latin typeface="Script MT Bold" panose="03040602040607080904" pitchFamily="66" charset="0"/>
                <a:cs typeface="Arial" panose="020B0604020202020204" pitchFamily="34" charset="0"/>
              </a:rPr>
              <a:t>       </a:t>
            </a:r>
            <a:r>
              <a:rPr lang="tr-TR" sz="2400" b="1" u="sng" dirty="0" smtClean="0">
                <a:solidFill>
                  <a:schemeClr val="accent3">
                    <a:lumMod val="60000"/>
                    <a:lumOff val="40000"/>
                  </a:schemeClr>
                </a:solidFill>
                <a:latin typeface="+mj-lt"/>
                <a:cs typeface="Arial" panose="020B0604020202020204" pitchFamily="34" charset="0"/>
              </a:rPr>
              <a:t>TANIM</a:t>
            </a:r>
            <a:endParaRPr lang="tr-TR" sz="2400" b="1" u="sng" dirty="0">
              <a:solidFill>
                <a:schemeClr val="accent3">
                  <a:lumMod val="60000"/>
                  <a:lumOff val="40000"/>
                </a:schemeClr>
              </a:solidFill>
              <a:latin typeface="+mj-lt"/>
              <a:cs typeface="Arial" panose="020B0604020202020204" pitchFamily="34" charset="0"/>
            </a:endParaRPr>
          </a:p>
          <a:p>
            <a:pPr>
              <a:buFont typeface="Wingdings" panose="05000000000000000000" pitchFamily="2" charset="2"/>
              <a:buChar char="v"/>
            </a:pPr>
            <a:r>
              <a:rPr lang="tr-TR" sz="2400" b="1" dirty="0" smtClean="0">
                <a:solidFill>
                  <a:schemeClr val="bg1"/>
                </a:solidFill>
                <a:latin typeface="+mj-lt"/>
                <a:cs typeface="Arial" panose="020B0604020202020204" pitchFamily="34" charset="0"/>
              </a:rPr>
              <a:t>Çocukların </a:t>
            </a:r>
            <a:r>
              <a:rPr lang="tr-TR" sz="2400" b="1" dirty="0">
                <a:solidFill>
                  <a:schemeClr val="bg1"/>
                </a:solidFill>
                <a:latin typeface="+mj-lt"/>
                <a:cs typeface="Arial" panose="020B0604020202020204" pitchFamily="34" charset="0"/>
              </a:rPr>
              <a:t>ana-babaları gibi, onlara bakıp gözetmek ve eğitmekle görevli sorumluluk, güç ve güven ilişkisi içinde oldukları kişiler ya da yabancılar tarafından: bedensel ya da psikolojik sağlıklarına zarar verecek, sosyal gelişimlerini engelleyecek biçimde uygulanan tüm fiziksel, duygusal ya da cinsel tutumları, ihmali , ticari amaçlı sömürüyü kapsar. </a:t>
            </a:r>
            <a:endParaRPr lang="tr-TR" sz="2400" b="1" dirty="0" smtClean="0">
              <a:solidFill>
                <a:schemeClr val="bg1"/>
              </a:solidFill>
              <a:latin typeface="+mj-lt"/>
              <a:cs typeface="Arial" panose="020B0604020202020204" pitchFamily="34" charset="0"/>
            </a:endParaRPr>
          </a:p>
          <a:p>
            <a:pPr marL="0" indent="0">
              <a:buNone/>
            </a:pPr>
            <a:r>
              <a:rPr lang="tr-TR" sz="2400" b="1" dirty="0" smtClean="0">
                <a:solidFill>
                  <a:schemeClr val="accent3">
                    <a:lumMod val="60000"/>
                    <a:lumOff val="40000"/>
                  </a:schemeClr>
                </a:solidFill>
                <a:latin typeface="+mj-lt"/>
                <a:cs typeface="Arial" panose="020B0604020202020204" pitchFamily="34" charset="0"/>
              </a:rPr>
              <a:t>    </a:t>
            </a:r>
            <a:endParaRPr lang="tr-TR" sz="2400" b="1" dirty="0">
              <a:solidFill>
                <a:schemeClr val="accent2">
                  <a:lumMod val="75000"/>
                </a:schemeClr>
              </a:solidFill>
              <a:latin typeface="+mj-lt"/>
              <a:cs typeface="Arial" panose="020B0604020202020204" pitchFamily="34" charset="0"/>
            </a:endParaRPr>
          </a:p>
          <a:p>
            <a:pPr marL="0" indent="0">
              <a:buNone/>
            </a:pPr>
            <a:endParaRPr lang="tr-TR" dirty="0">
              <a:latin typeface="Matura MT Script Capitals" panose="03020802060602070202" pitchFamily="66" charset="0"/>
            </a:endParaRPr>
          </a:p>
        </p:txBody>
      </p:sp>
      <p:sp>
        <p:nvSpPr>
          <p:cNvPr id="4" name="Dikdörtgen 3"/>
          <p:cNvSpPr/>
          <p:nvPr/>
        </p:nvSpPr>
        <p:spPr>
          <a:xfrm>
            <a:off x="3176772" y="1202651"/>
            <a:ext cx="5838458" cy="923330"/>
          </a:xfrm>
          <a:prstGeom prst="rect">
            <a:avLst/>
          </a:prstGeom>
          <a:noFill/>
        </p:spPr>
        <p:txBody>
          <a:bodyPr wrap="none" lIns="91440" tIns="45720" rIns="91440" bIns="45720">
            <a:spAutoFit/>
          </a:bodyPr>
          <a:lstStyle/>
          <a:p>
            <a:pPr algn="ctr"/>
            <a:r>
              <a:rPr lang="tr-TR" sz="5400" b="1" dirty="0" smtClean="0">
                <a:ln w="22225">
                  <a:solidFill>
                    <a:schemeClr val="accent2"/>
                  </a:solidFill>
                  <a:prstDash val="solid"/>
                </a:ln>
                <a:solidFill>
                  <a:schemeClr val="accent2">
                    <a:lumMod val="40000"/>
                    <a:lumOff val="60000"/>
                  </a:schemeClr>
                </a:solidFill>
              </a:rPr>
              <a:t>FİZİKSEL İSTİSMAR</a:t>
            </a:r>
            <a:endParaRPr lang="tr-TR" sz="5400" b="1" cap="none" spc="0" dirty="0">
              <a:ln w="22225">
                <a:solidFill>
                  <a:schemeClr val="accent2"/>
                </a:solidFill>
                <a:prstDash val="solid"/>
              </a:ln>
              <a:solidFill>
                <a:schemeClr val="accent2">
                  <a:lumMod val="40000"/>
                  <a:lumOff val="60000"/>
                </a:schemeClr>
              </a:solidFill>
              <a:effectLst/>
            </a:endParaRPr>
          </a:p>
        </p:txBody>
      </p:sp>
      <p:pic>
        <p:nvPicPr>
          <p:cNvPr id="2050" name="Picture 2" descr="C:\Users\can\Desktop\1.jpg"/>
          <p:cNvPicPr>
            <a:picLocks noChangeAspect="1" noChangeArrowheads="1"/>
          </p:cNvPicPr>
          <p:nvPr/>
        </p:nvPicPr>
        <p:blipFill>
          <a:blip r:embed="rId2"/>
          <a:srcRect/>
          <a:stretch>
            <a:fillRect/>
          </a:stretch>
        </p:blipFill>
        <p:spPr bwMode="auto">
          <a:xfrm>
            <a:off x="7800838" y="2661512"/>
            <a:ext cx="3237275" cy="3237275"/>
          </a:xfrm>
          <a:prstGeom prst="rect">
            <a:avLst/>
          </a:prstGeom>
          <a:noFill/>
        </p:spPr>
      </p:pic>
    </p:spTree>
    <p:extLst>
      <p:ext uri="{BB962C8B-B14F-4D97-AF65-F5344CB8AC3E}">
        <p14:creationId xmlns="" xmlns:p14="http://schemas.microsoft.com/office/powerpoint/2010/main" val="350673794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80">
                                          <p:stCondLst>
                                            <p:cond delay="0"/>
                                          </p:stCondLst>
                                        </p:cTn>
                                        <p:tgtEl>
                                          <p:spTgt spid="3">
                                            <p:txEl>
                                              <p:pRg st="1" end="1"/>
                                            </p:txEl>
                                          </p:spTgt>
                                        </p:tgtEl>
                                      </p:cBhvr>
                                    </p:animEffect>
                                    <p:anim calcmode="lin" valueType="num">
                                      <p:cBhvr>
                                        <p:cTn id="1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1" end="1"/>
                                            </p:txEl>
                                          </p:spTgt>
                                        </p:tgtEl>
                                      </p:cBhvr>
                                      <p:to x="100000" y="60000"/>
                                    </p:animScale>
                                    <p:animScale>
                                      <p:cBhvr>
                                        <p:cTn id="24" dur="166" decel="50000">
                                          <p:stCondLst>
                                            <p:cond delay="676"/>
                                          </p:stCondLst>
                                        </p:cTn>
                                        <p:tgtEl>
                                          <p:spTgt spid="3">
                                            <p:txEl>
                                              <p:pRg st="1" end="1"/>
                                            </p:txEl>
                                          </p:spTgt>
                                        </p:tgtEl>
                                      </p:cBhvr>
                                      <p:to x="100000" y="100000"/>
                                    </p:animScale>
                                    <p:animScale>
                                      <p:cBhvr>
                                        <p:cTn id="25" dur="26">
                                          <p:stCondLst>
                                            <p:cond delay="1312"/>
                                          </p:stCondLst>
                                        </p:cTn>
                                        <p:tgtEl>
                                          <p:spTgt spid="3">
                                            <p:txEl>
                                              <p:pRg st="1" end="1"/>
                                            </p:txEl>
                                          </p:spTgt>
                                        </p:tgtEl>
                                      </p:cBhvr>
                                      <p:to x="100000" y="80000"/>
                                    </p:animScale>
                                    <p:animScale>
                                      <p:cBhvr>
                                        <p:cTn id="26" dur="166" decel="50000">
                                          <p:stCondLst>
                                            <p:cond delay="1338"/>
                                          </p:stCondLst>
                                        </p:cTn>
                                        <p:tgtEl>
                                          <p:spTgt spid="3">
                                            <p:txEl>
                                              <p:pRg st="1" end="1"/>
                                            </p:txEl>
                                          </p:spTgt>
                                        </p:tgtEl>
                                      </p:cBhvr>
                                      <p:to x="100000" y="100000"/>
                                    </p:animScale>
                                    <p:animScale>
                                      <p:cBhvr>
                                        <p:cTn id="27" dur="26">
                                          <p:stCondLst>
                                            <p:cond delay="1642"/>
                                          </p:stCondLst>
                                        </p:cTn>
                                        <p:tgtEl>
                                          <p:spTgt spid="3">
                                            <p:txEl>
                                              <p:pRg st="1" end="1"/>
                                            </p:txEl>
                                          </p:spTgt>
                                        </p:tgtEl>
                                      </p:cBhvr>
                                      <p:to x="100000" y="90000"/>
                                    </p:animScale>
                                    <p:animScale>
                                      <p:cBhvr>
                                        <p:cTn id="28" dur="166" decel="50000">
                                          <p:stCondLst>
                                            <p:cond delay="1668"/>
                                          </p:stCondLst>
                                        </p:cTn>
                                        <p:tgtEl>
                                          <p:spTgt spid="3">
                                            <p:txEl>
                                              <p:pRg st="1" end="1"/>
                                            </p:txEl>
                                          </p:spTgt>
                                        </p:tgtEl>
                                      </p:cBhvr>
                                      <p:to x="100000" y="100000"/>
                                    </p:animScale>
                                    <p:animScale>
                                      <p:cBhvr>
                                        <p:cTn id="29" dur="26">
                                          <p:stCondLst>
                                            <p:cond delay="1808"/>
                                          </p:stCondLst>
                                        </p:cTn>
                                        <p:tgtEl>
                                          <p:spTgt spid="3">
                                            <p:txEl>
                                              <p:pRg st="1" end="1"/>
                                            </p:txEl>
                                          </p:spTgt>
                                        </p:tgtEl>
                                      </p:cBhvr>
                                      <p:to x="100000" y="95000"/>
                                    </p:animScale>
                                    <p:animScale>
                                      <p:cBhvr>
                                        <p:cTn id="30" dur="166" decel="50000">
                                          <p:stCondLst>
                                            <p:cond delay="1834"/>
                                          </p:stCondLst>
                                        </p:cTn>
                                        <p:tgtEl>
                                          <p:spTgt spid="3">
                                            <p:txEl>
                                              <p:pRg st="1" end="1"/>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üşteba\Downloads\Outlook\11.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603457" y="2187553"/>
            <a:ext cx="2584286" cy="3857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2" descr="C:\Users\müşteba\Downloads\Outlook\8.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96105" y="2161643"/>
            <a:ext cx="2595624" cy="38830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5 Başlık"/>
          <p:cNvSpPr>
            <a:spLocks noGrp="1"/>
          </p:cNvSpPr>
          <p:nvPr>
            <p:ph type="title"/>
          </p:nvPr>
        </p:nvSpPr>
        <p:spPr/>
        <p:txBody>
          <a:bodyPr/>
          <a:lstStyle/>
          <a:p>
            <a:r>
              <a:rPr lang="tr-TR" dirty="0" smtClean="0"/>
              <a:t> </a:t>
            </a:r>
            <a:endParaRPr lang="tr-TR" dirty="0"/>
          </a:p>
        </p:txBody>
      </p:sp>
    </p:spTree>
    <p:extLst>
      <p:ext uri="{BB962C8B-B14F-4D97-AF65-F5344CB8AC3E}">
        <p14:creationId xmlns="" xmlns:p14="http://schemas.microsoft.com/office/powerpoint/2010/main" val="367237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646611" y="2116183"/>
            <a:ext cx="4095206" cy="4063313"/>
          </a:xfrm>
        </p:spPr>
        <p:txBody>
          <a:bodyPr>
            <a:normAutofit/>
          </a:bodyPr>
          <a:lstStyle/>
          <a:p>
            <a:pPr>
              <a:buFont typeface="Wingdings" panose="05000000000000000000" pitchFamily="2" charset="2"/>
              <a:buChar char="v"/>
            </a:pPr>
            <a:r>
              <a:rPr lang="tr-TR" sz="2400" b="1" dirty="0">
                <a:solidFill>
                  <a:schemeClr val="bg1"/>
                </a:solidFill>
                <a:latin typeface="+mj-lt"/>
                <a:cs typeface="Arial" panose="020B0604020202020204" pitchFamily="34" charset="0"/>
              </a:rPr>
              <a:t>Cinsel istismar kavramı, henüz cinsel gelişimini tamamlamamış bir çocuğun ya da ergenin, bir erişkin tarafından cinsel arzu ve gereksinimlerini karşılamak için güç kullanarak, tehdit ya da kandırma yolu ile kullanılması olarak tanımlanmaktadır</a:t>
            </a:r>
            <a:r>
              <a:rPr lang="tr-TR" sz="2400" b="1" dirty="0" smtClean="0">
                <a:solidFill>
                  <a:schemeClr val="bg1"/>
                </a:solidFill>
                <a:latin typeface="+mj-lt"/>
                <a:cs typeface="Arial" panose="020B0604020202020204" pitchFamily="34" charset="0"/>
              </a:rPr>
              <a:t>.</a:t>
            </a:r>
          </a:p>
          <a:p>
            <a:pPr>
              <a:buFont typeface="Wingdings" panose="05000000000000000000" pitchFamily="2" charset="2"/>
              <a:buChar char="v"/>
            </a:pPr>
            <a:endParaRPr lang="tr-TR" sz="2000" dirty="0">
              <a:latin typeface="Script MT Bold" panose="03040602040607080904" pitchFamily="66" charset="0"/>
            </a:endParaRPr>
          </a:p>
        </p:txBody>
      </p:sp>
      <p:sp>
        <p:nvSpPr>
          <p:cNvPr id="4" name="Dikdörtgen 3"/>
          <p:cNvSpPr/>
          <p:nvPr/>
        </p:nvSpPr>
        <p:spPr>
          <a:xfrm>
            <a:off x="2895600" y="1134071"/>
            <a:ext cx="5589992" cy="923330"/>
          </a:xfrm>
          <a:prstGeom prst="rect">
            <a:avLst/>
          </a:prstGeom>
          <a:noFill/>
        </p:spPr>
        <p:txBody>
          <a:bodyPr wrap="none" lIns="91440" tIns="45720" rIns="91440" bIns="45720">
            <a:spAutoFit/>
          </a:bodyPr>
          <a:lstStyle/>
          <a:p>
            <a:pPr algn="ctr"/>
            <a:r>
              <a:rPr lang="tr-TR" sz="5400" b="1" dirty="0" smtClean="0">
                <a:ln w="22225">
                  <a:solidFill>
                    <a:schemeClr val="accent2"/>
                  </a:solidFill>
                  <a:prstDash val="solid"/>
                </a:ln>
                <a:solidFill>
                  <a:schemeClr val="accent2">
                    <a:lumMod val="40000"/>
                    <a:lumOff val="60000"/>
                  </a:schemeClr>
                </a:solidFill>
              </a:rPr>
              <a:t>CİNSEL İSTİSMAR</a:t>
            </a:r>
            <a:endParaRPr lang="tr-TR" sz="5400" b="1" dirty="0">
              <a:ln w="22225">
                <a:solidFill>
                  <a:schemeClr val="accent2"/>
                </a:solidFill>
                <a:prstDash val="solid"/>
              </a:ln>
              <a:solidFill>
                <a:schemeClr val="accent2">
                  <a:lumMod val="40000"/>
                  <a:lumOff val="60000"/>
                </a:schemeClr>
              </a:solidFill>
            </a:endParaRPr>
          </a:p>
        </p:txBody>
      </p:sp>
      <p:pic>
        <p:nvPicPr>
          <p:cNvPr id="1026" name="Picture 2" descr="C:\Users\can\Desktop\2.jpg"/>
          <p:cNvPicPr>
            <a:picLocks noChangeAspect="1" noChangeArrowheads="1"/>
          </p:cNvPicPr>
          <p:nvPr/>
        </p:nvPicPr>
        <p:blipFill>
          <a:blip r:embed="rId2"/>
          <a:srcRect/>
          <a:stretch>
            <a:fillRect/>
          </a:stretch>
        </p:blipFill>
        <p:spPr bwMode="auto">
          <a:xfrm>
            <a:off x="5502818" y="2299062"/>
            <a:ext cx="4534843" cy="4008801"/>
          </a:xfrm>
          <a:prstGeom prst="rect">
            <a:avLst/>
          </a:prstGeom>
          <a:noFill/>
        </p:spPr>
      </p:pic>
    </p:spTree>
    <p:extLst>
      <p:ext uri="{BB962C8B-B14F-4D97-AF65-F5344CB8AC3E}">
        <p14:creationId xmlns="" xmlns:p14="http://schemas.microsoft.com/office/powerpoint/2010/main" val="300671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pic>
        <p:nvPicPr>
          <p:cNvPr id="4" name="Picture 2" descr="C:\Users\müşteba\Downloads\Outlook\cocuk-istismari_199421.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991082" y="2087632"/>
            <a:ext cx="3127562" cy="4170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2" descr="C:\Users\müşteba\Downloads\Outlook\9.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82584" y="2087632"/>
            <a:ext cx="3548379"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100163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p:txBody>
          <a:bodyPr/>
          <a:lstStyle/>
          <a:p>
            <a:pPr>
              <a:buNone/>
            </a:pPr>
            <a:r>
              <a:rPr lang="tr-TR" dirty="0" smtClean="0"/>
              <a:t>  </a:t>
            </a:r>
            <a:endParaRPr lang="tr-TR" dirty="0"/>
          </a:p>
        </p:txBody>
      </p:sp>
      <p:sp>
        <p:nvSpPr>
          <p:cNvPr id="4" name="Dikdörtgen 3"/>
          <p:cNvSpPr/>
          <p:nvPr/>
        </p:nvSpPr>
        <p:spPr>
          <a:xfrm>
            <a:off x="2157148" y="2418053"/>
            <a:ext cx="7291652"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5400" b="1" dirty="0" smtClean="0">
                <a:ln/>
                <a:solidFill>
                  <a:schemeClr val="bg1"/>
                </a:solidFill>
                <a:latin typeface="Script MT Bold" panose="03040602040607080904" pitchFamily="66" charset="0"/>
              </a:rPr>
              <a:t>BİZ NELER YAPTIK?</a:t>
            </a:r>
            <a:endParaRPr lang="tr-TR" sz="5400" b="1" cap="none" spc="0" dirty="0">
              <a:ln/>
              <a:solidFill>
                <a:schemeClr val="bg1"/>
              </a:solidFill>
              <a:effectLst/>
              <a:latin typeface="Script MT Bold" panose="03040602040607080904" pitchFamily="66" charset="0"/>
            </a:endParaRPr>
          </a:p>
        </p:txBody>
      </p:sp>
    </p:spTree>
    <p:extLst>
      <p:ext uri="{BB962C8B-B14F-4D97-AF65-F5344CB8AC3E}">
        <p14:creationId xmlns="" xmlns:p14="http://schemas.microsoft.com/office/powerpoint/2010/main" val="93188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Uçak İzi">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TC104033937[[fn=Uçak İzi]]</Template>
  <TotalTime>384</TotalTime>
  <Words>363</Words>
  <Application>Microsoft Office PowerPoint</Application>
  <PresentationFormat>Özel</PresentationFormat>
  <Paragraphs>69</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Uçak İzi</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elif</dc:creator>
  <cp:lastModifiedBy>can</cp:lastModifiedBy>
  <cp:revision>36</cp:revision>
  <dcterms:created xsi:type="dcterms:W3CDTF">2014-01-08T19:50:14Z</dcterms:created>
  <dcterms:modified xsi:type="dcterms:W3CDTF">2014-01-16T00:20:41Z</dcterms:modified>
</cp:coreProperties>
</file>