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59" r:id="rId5"/>
    <p:sldId id="260" r:id="rId6"/>
    <p:sldId id="261" r:id="rId7"/>
    <p:sldId id="262" r:id="rId8"/>
    <p:sldId id="263" r:id="rId9"/>
    <p:sldId id="264" r:id="rId10"/>
    <p:sldId id="265" r:id="rId11"/>
    <p:sldId id="266" r:id="rId12"/>
    <p:sldId id="267" r:id="rId13"/>
    <p:sldId id="269" r:id="rId14"/>
    <p:sldId id="270" r:id="rId15"/>
    <p:sldId id="272" r:id="rId16"/>
    <p:sldId id="273" r:id="rId17"/>
    <p:sldId id="274" r:id="rId18"/>
    <p:sldId id="275" r:id="rId19"/>
    <p:sldId id="276" r:id="rId20"/>
    <p:sldId id="279" r:id="rId21"/>
    <p:sldId id="282" r:id="rId22"/>
    <p:sldId id="283" r:id="rId23"/>
    <p:sldId id="278" r:id="rId24"/>
    <p:sldId id="280"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CC9900"/>
    <a:srgbClr val="99CC00"/>
    <a:srgbClr val="8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5E029F1-DEB7-4564-AEC7-9AFE1B923813}" type="datetimeFigureOut">
              <a:rPr lang="tr-TR" smtClean="0"/>
              <a:pPr/>
              <a:t>15.1.2014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97DF29-9383-4844-9F27-F8B2D6231FBE}"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5E029F1-DEB7-4564-AEC7-9AFE1B923813}" type="datetimeFigureOut">
              <a:rPr lang="tr-TR" smtClean="0"/>
              <a:pPr/>
              <a:t>15.1.2014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97DF29-9383-4844-9F27-F8B2D6231FB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5E029F1-DEB7-4564-AEC7-9AFE1B923813}" type="datetimeFigureOut">
              <a:rPr lang="tr-TR" smtClean="0"/>
              <a:pPr/>
              <a:t>15.1.2014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97DF29-9383-4844-9F27-F8B2D6231FB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5E029F1-DEB7-4564-AEC7-9AFE1B923813}" type="datetimeFigureOut">
              <a:rPr lang="tr-TR" smtClean="0"/>
              <a:pPr/>
              <a:t>15.1.2014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97DF29-9383-4844-9F27-F8B2D6231FB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5E029F1-DEB7-4564-AEC7-9AFE1B923813}" type="datetimeFigureOut">
              <a:rPr lang="tr-TR" smtClean="0"/>
              <a:pPr/>
              <a:t>15.1.2014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97DF29-9383-4844-9F27-F8B2D6231FB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5E029F1-DEB7-4564-AEC7-9AFE1B923813}" type="datetimeFigureOut">
              <a:rPr lang="tr-TR" smtClean="0"/>
              <a:pPr/>
              <a:t>15.1.2014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B97DF29-9383-4844-9F27-F8B2D6231FB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5E029F1-DEB7-4564-AEC7-9AFE1B923813}" type="datetimeFigureOut">
              <a:rPr lang="tr-TR" smtClean="0"/>
              <a:pPr/>
              <a:t>15.1.2014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B97DF29-9383-4844-9F27-F8B2D6231FB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5E029F1-DEB7-4564-AEC7-9AFE1B923813}" type="datetimeFigureOut">
              <a:rPr lang="tr-TR" smtClean="0"/>
              <a:pPr/>
              <a:t>15.1.2014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B97DF29-9383-4844-9F27-F8B2D6231FB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5E029F1-DEB7-4564-AEC7-9AFE1B923813}" type="datetimeFigureOut">
              <a:rPr lang="tr-TR" smtClean="0"/>
              <a:pPr/>
              <a:t>15.1.2014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B97DF29-9383-4844-9F27-F8B2D6231FB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5E029F1-DEB7-4564-AEC7-9AFE1B923813}" type="datetimeFigureOut">
              <a:rPr lang="tr-TR" smtClean="0"/>
              <a:pPr/>
              <a:t>15.1.2014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B97DF29-9383-4844-9F27-F8B2D6231FB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5E029F1-DEB7-4564-AEC7-9AFE1B923813}" type="datetimeFigureOut">
              <a:rPr lang="tr-TR" smtClean="0"/>
              <a:pPr/>
              <a:t>15.1.2014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B97DF29-9383-4844-9F27-F8B2D6231FBE}"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029F1-DEB7-4564-AEC7-9AFE1B923813}" type="datetimeFigureOut">
              <a:rPr lang="tr-TR" smtClean="0"/>
              <a:pPr/>
              <a:t>15.1.2014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7DF29-9383-4844-9F27-F8B2D6231FB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YA1-wI-vDaOdwM&amp;tbnid=u4Rch0l9kIM__M:&amp;ved=0CAUQjRw&amp;url=http://tip.kocaeli.edu.tr/hakkimizda/aramiza_katilanlar.php&amp;ei=BL_VUrq2PMGW0AWDvYDYBA&amp;psig=AFQjCNElMRGe5mnVp-VN5fQhhvJpcim7SA&amp;ust=1389826141001960"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403648" y="2420888"/>
            <a:ext cx="6400800" cy="1752600"/>
          </a:xfrm>
          <a:solidFill>
            <a:srgbClr val="CC9900"/>
          </a:solidFill>
          <a:ln w="76200">
            <a:solidFill>
              <a:schemeClr val="tx1"/>
            </a:solidFill>
          </a:ln>
        </p:spPr>
        <p:txBody>
          <a:bodyPr/>
          <a:lstStyle/>
          <a:p>
            <a:pPr>
              <a:lnSpc>
                <a:spcPct val="150000"/>
              </a:lnSpc>
            </a:pPr>
            <a:r>
              <a:rPr lang="tr-TR" dirty="0" smtClean="0">
                <a:solidFill>
                  <a:schemeClr val="tx1"/>
                </a:solidFill>
              </a:rPr>
              <a:t>GRUP F2</a:t>
            </a:r>
          </a:p>
          <a:p>
            <a:r>
              <a:rPr lang="tr-TR" sz="4000" b="1" dirty="0" smtClean="0">
                <a:solidFill>
                  <a:srgbClr val="003300"/>
                </a:solidFill>
              </a:rPr>
              <a:t>“POSTURANLAR”</a:t>
            </a:r>
            <a:endParaRPr lang="tr-TR" sz="4000" b="1" dirty="0">
              <a:solidFill>
                <a:srgbClr val="003300"/>
              </a:solidFill>
            </a:endParaRPr>
          </a:p>
        </p:txBody>
      </p:sp>
      <p:pic>
        <p:nvPicPr>
          <p:cNvPr id="5" name="Picture 15" descr="D:\Documents\Belgeler\Pictures\Resimlerim\162px-Kocaeli_Universitesi_Logosu.png"/>
          <p:cNvPicPr>
            <a:picLocks noChangeAspect="1" noChangeArrowheads="1"/>
          </p:cNvPicPr>
          <p:nvPr/>
        </p:nvPicPr>
        <p:blipFill>
          <a:blip r:embed="rId2" cstate="print"/>
          <a:srcRect b="5309"/>
          <a:stretch>
            <a:fillRect/>
          </a:stretch>
        </p:blipFill>
        <p:spPr bwMode="auto">
          <a:xfrm>
            <a:off x="179512" y="188640"/>
            <a:ext cx="1728787" cy="1727200"/>
          </a:xfrm>
          <a:prstGeom prst="rect">
            <a:avLst/>
          </a:prstGeom>
          <a:noFill/>
          <a:ln w="9525">
            <a:noFill/>
            <a:miter lim="800000"/>
            <a:headEnd/>
            <a:tailEnd/>
          </a:ln>
        </p:spPr>
      </p:pic>
      <p:pic>
        <p:nvPicPr>
          <p:cNvPr id="6" name="Picture 16" descr="D:\Documents\Belgeler\Pictures\Resimlerim\42.jpg"/>
          <p:cNvPicPr>
            <a:picLocks noChangeAspect="1" noChangeArrowheads="1"/>
          </p:cNvPicPr>
          <p:nvPr/>
        </p:nvPicPr>
        <p:blipFill>
          <a:blip r:embed="rId3" cstate="print"/>
          <a:srcRect l="11340" t="7561" r="9280" b="9280"/>
          <a:stretch>
            <a:fillRect/>
          </a:stretch>
        </p:blipFill>
        <p:spPr bwMode="auto">
          <a:xfrm>
            <a:off x="7236296" y="188640"/>
            <a:ext cx="1706531" cy="1772816"/>
          </a:xfrm>
          <a:prstGeom prst="rect">
            <a:avLst/>
          </a:prstGeom>
          <a:noFill/>
          <a:ln w="9525">
            <a:noFill/>
            <a:miter lim="800000"/>
            <a:headEnd/>
            <a:tailEnd/>
          </a:ln>
        </p:spPr>
      </p:pic>
      <p:sp>
        <p:nvSpPr>
          <p:cNvPr id="7" name="2 Alt Başlık"/>
          <p:cNvSpPr txBox="1">
            <a:spLocks/>
          </p:cNvSpPr>
          <p:nvPr/>
        </p:nvSpPr>
        <p:spPr>
          <a:xfrm>
            <a:off x="1547664" y="5229200"/>
            <a:ext cx="6400800" cy="648072"/>
          </a:xfrm>
          <a:prstGeom prst="rect">
            <a:avLst/>
          </a:prstGeom>
          <a:noFill/>
          <a:ln w="19050">
            <a:solidFill>
              <a:schemeClr val="tx1"/>
            </a:solidFill>
          </a:ln>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POSTÜR NİÇİN ÖNEMLİ?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268760"/>
            <a:ext cx="4608512" cy="5040560"/>
          </a:xfrm>
          <a:ln w="76200">
            <a:solidFill>
              <a:srgbClr val="003300"/>
            </a:solidFill>
          </a:ln>
        </p:spPr>
        <p:txBody>
          <a:bodyPr>
            <a:normAutofit fontScale="85000" lnSpcReduction="20000"/>
          </a:bodyPr>
          <a:lstStyle/>
          <a:p>
            <a:pPr>
              <a:buNone/>
            </a:pPr>
            <a:endParaRPr lang="tr-TR" sz="2800" dirty="0" smtClean="0"/>
          </a:p>
          <a:p>
            <a:r>
              <a:rPr lang="tr-TR" sz="2800" dirty="0" smtClean="0"/>
              <a:t>Hatalı oturma, ayakta durma ve uyuma</a:t>
            </a:r>
          </a:p>
          <a:p>
            <a:r>
              <a:rPr lang="tr-TR" sz="2800" dirty="0" smtClean="0"/>
              <a:t>Çalışma ortamının vücut yapısına uygun olmaması</a:t>
            </a:r>
          </a:p>
          <a:p>
            <a:r>
              <a:rPr lang="tr-TR" sz="2800" dirty="0" smtClean="0"/>
              <a:t>Yatağın kötü ya da uygunsuz olması</a:t>
            </a:r>
          </a:p>
          <a:p>
            <a:r>
              <a:rPr lang="tr-TR" sz="2800" dirty="0" smtClean="0"/>
              <a:t>Aşırı kilolu olmak</a:t>
            </a:r>
          </a:p>
          <a:p>
            <a:r>
              <a:rPr lang="tr-TR" sz="2800" dirty="0" smtClean="0"/>
              <a:t>Ruhsal sorunlar</a:t>
            </a:r>
          </a:p>
          <a:p>
            <a:r>
              <a:rPr lang="tr-TR" sz="2800" dirty="0" smtClean="0"/>
              <a:t>Görme bozuklukları</a:t>
            </a:r>
          </a:p>
          <a:p>
            <a:r>
              <a:rPr lang="tr-TR" sz="2800" dirty="0" smtClean="0"/>
              <a:t>Tırnak yeme</a:t>
            </a:r>
          </a:p>
          <a:p>
            <a:r>
              <a:rPr lang="tr-TR" sz="2800" dirty="0" smtClean="0"/>
              <a:t>İşyerinde ya da evden kaynaklı gerilimler</a:t>
            </a:r>
            <a:br>
              <a:rPr lang="tr-TR" sz="2800" dirty="0" smtClean="0"/>
            </a:br>
            <a:endParaRPr lang="tr-TR" sz="2800" dirty="0"/>
          </a:p>
        </p:txBody>
      </p:sp>
      <p:sp>
        <p:nvSpPr>
          <p:cNvPr id="5" name="4 Dikdörtgen"/>
          <p:cNvSpPr/>
          <p:nvPr/>
        </p:nvSpPr>
        <p:spPr>
          <a:xfrm>
            <a:off x="323529" y="260648"/>
            <a:ext cx="5112567" cy="830997"/>
          </a:xfrm>
          <a:prstGeom prst="rect">
            <a:avLst/>
          </a:prstGeom>
          <a:ln w="57150">
            <a:solidFill>
              <a:srgbClr val="003300"/>
            </a:solidFill>
          </a:ln>
        </p:spPr>
        <p:txBody>
          <a:bodyPr wrap="square">
            <a:spAutoFit/>
          </a:bodyPr>
          <a:lstStyle/>
          <a:p>
            <a:r>
              <a:rPr lang="tr-TR" sz="2400" b="1" dirty="0" smtClean="0"/>
              <a:t>Kötü Duruş Aşağıdaki Etkenlerden Bazılarının </a:t>
            </a:r>
            <a:r>
              <a:rPr lang="tr-TR" sz="2400" b="1" dirty="0" err="1" smtClean="0"/>
              <a:t>Biraraya</a:t>
            </a:r>
            <a:r>
              <a:rPr lang="tr-TR" sz="2400" b="1" dirty="0" smtClean="0"/>
              <a:t> Gelmesiyle Oluşur:</a:t>
            </a:r>
            <a:endParaRPr lang="tr-TR" sz="2400" dirty="0"/>
          </a:p>
        </p:txBody>
      </p:sp>
      <p:pic>
        <p:nvPicPr>
          <p:cNvPr id="9" name="Picture 3"/>
          <p:cNvPicPr>
            <a:picLocks noChangeAspect="1" noChangeArrowheads="1"/>
          </p:cNvPicPr>
          <p:nvPr/>
        </p:nvPicPr>
        <p:blipFill>
          <a:blip r:embed="rId2" cstate="print"/>
          <a:srcRect/>
          <a:stretch>
            <a:fillRect/>
          </a:stretch>
        </p:blipFill>
        <p:spPr bwMode="auto">
          <a:xfrm>
            <a:off x="5364088" y="1268760"/>
            <a:ext cx="3456384" cy="2869776"/>
          </a:xfrm>
          <a:prstGeom prst="rect">
            <a:avLst/>
          </a:prstGeom>
          <a:noFill/>
          <a:ln w="28575" cap="flat">
            <a:solidFill>
              <a:schemeClr val="tx1"/>
            </a:solidFill>
            <a:round/>
            <a:headEnd/>
            <a:tailEnd/>
          </a:ln>
          <a:effectLst/>
        </p:spPr>
      </p:pic>
      <p:pic>
        <p:nvPicPr>
          <p:cNvPr id="10" name="Picture 2"/>
          <p:cNvPicPr>
            <a:picLocks noChangeAspect="1" noChangeArrowheads="1"/>
          </p:cNvPicPr>
          <p:nvPr/>
        </p:nvPicPr>
        <p:blipFill>
          <a:blip r:embed="rId3" cstate="print"/>
          <a:srcRect/>
          <a:stretch>
            <a:fillRect/>
          </a:stretch>
        </p:blipFill>
        <p:spPr bwMode="auto">
          <a:xfrm>
            <a:off x="5364088" y="4265612"/>
            <a:ext cx="3456384" cy="2344943"/>
          </a:xfrm>
          <a:prstGeom prst="rect">
            <a:avLst/>
          </a:prstGeom>
          <a:noFill/>
          <a:ln w="28575" cap="flat">
            <a:solidFill>
              <a:schemeClr val="tx1"/>
            </a:solidFill>
            <a:round/>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a:xfrm>
            <a:off x="395536" y="260648"/>
            <a:ext cx="3816424" cy="1008112"/>
          </a:xfrm>
          <a:ln w="57150">
            <a:solidFill>
              <a:schemeClr val="tx1"/>
            </a:solidFill>
          </a:ln>
        </p:spPr>
        <p:txBody>
          <a:bodyPr>
            <a:normAutofit fontScale="90000"/>
          </a:bodyPr>
          <a:lstStyle/>
          <a:p>
            <a:pPr algn="l"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3200" b="1" dirty="0">
                <a:solidFill>
                  <a:srgbClr val="FF0000"/>
                </a:solidFill>
                <a:latin typeface="Calibri" charset="0"/>
              </a:rPr>
              <a:t>DURUŞ BOZUKLUĞUNA SAVAŞ AÇIN!</a:t>
            </a:r>
          </a:p>
        </p:txBody>
      </p:sp>
      <p:sp>
        <p:nvSpPr>
          <p:cNvPr id="5" name="Rectangle 2"/>
          <p:cNvSpPr>
            <a:spLocks noGrp="1" noChangeArrowheads="1"/>
          </p:cNvSpPr>
          <p:nvPr>
            <p:ph idx="1"/>
          </p:nvPr>
        </p:nvSpPr>
        <p:spPr>
          <a:xfrm>
            <a:off x="395536" y="1916832"/>
            <a:ext cx="8229600" cy="4525963"/>
          </a:xfrm>
          <a:ln/>
        </p:spPr>
        <p:txBody>
          <a:bodyPr>
            <a:normAutofit fontScale="92500"/>
          </a:bodyPr>
          <a:lstStyle/>
          <a:p>
            <a:pPr marL="0" indent="0" hangingPunct="1">
              <a:spcBef>
                <a:spcPts val="638"/>
              </a:spcBef>
              <a:spcAft>
                <a:spcPts val="1425"/>
              </a:spcAft>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tr-TR" sz="2600" b="1" dirty="0">
                <a:solidFill>
                  <a:srgbClr val="003300"/>
                </a:solidFill>
                <a:latin typeface="Calibri" charset="0"/>
              </a:rPr>
              <a:t>1</a:t>
            </a:r>
            <a:r>
              <a:rPr lang="tr-TR" sz="2600" b="1" dirty="0" smtClean="0">
                <a:solidFill>
                  <a:srgbClr val="003300"/>
                </a:solidFill>
                <a:latin typeface="Calibri" charset="0"/>
              </a:rPr>
              <a:t>. İDEAL </a:t>
            </a:r>
            <a:r>
              <a:rPr lang="tr-TR" sz="2600" b="1" dirty="0">
                <a:solidFill>
                  <a:srgbClr val="003300"/>
                </a:solidFill>
                <a:latin typeface="Calibri" charset="0"/>
              </a:rPr>
              <a:t>VÜCUT YAPISINI SAĞLAYIN</a:t>
            </a:r>
          </a:p>
          <a:p>
            <a:pPr marL="0" indent="0">
              <a:spcBef>
                <a:spcPts val="638"/>
              </a:spcBef>
              <a:spcAft>
                <a:spcPts val="1425"/>
              </a:spcAf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tr-TR" sz="2400" dirty="0" smtClean="0">
                <a:latin typeface="Calibri" charset="0"/>
              </a:rPr>
              <a:t> “</a:t>
            </a:r>
            <a:r>
              <a:rPr lang="tr-TR" sz="2400" dirty="0">
                <a:latin typeface="Calibri" charset="0"/>
              </a:rPr>
              <a:t>Ağaç yaşken eğilir” sözünü unutmamak gerekir. Bu nedenle, duruş bozukluğunun önüne geçilmesi için çocukluk çağında edinilecek alışkanlıklar önemli rol </a:t>
            </a:r>
            <a:r>
              <a:rPr lang="tr-TR" sz="2400" dirty="0" smtClean="0">
                <a:latin typeface="Calibri" charset="0"/>
              </a:rPr>
              <a:t>oynar.</a:t>
            </a:r>
          </a:p>
          <a:p>
            <a:pPr marL="0" indent="0">
              <a:spcBef>
                <a:spcPts val="638"/>
              </a:spcBef>
              <a:spcAft>
                <a:spcPts val="1425"/>
              </a:spcAf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tr-TR" sz="2400" dirty="0" smtClean="0">
                <a:latin typeface="Calibri" charset="0"/>
              </a:rPr>
              <a:t> Küçük </a:t>
            </a:r>
            <a:r>
              <a:rPr lang="tr-TR" sz="2400" dirty="0">
                <a:latin typeface="Calibri" charset="0"/>
              </a:rPr>
              <a:t>yaşlardan itibaren, çocuklara ideal duruşun öğretilmesi gerekir. </a:t>
            </a:r>
            <a:endParaRPr lang="tr-TR" sz="2400" dirty="0" smtClean="0">
              <a:latin typeface="Calibri" charset="0"/>
            </a:endParaRPr>
          </a:p>
          <a:p>
            <a:pPr marL="0" indent="0">
              <a:spcBef>
                <a:spcPts val="638"/>
              </a:spcBef>
              <a:spcAft>
                <a:spcPts val="1425"/>
              </a:spcAf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tr-TR" sz="2400" dirty="0" smtClean="0">
                <a:latin typeface="Calibri" charset="0"/>
              </a:rPr>
              <a:t> Yaşına </a:t>
            </a:r>
            <a:r>
              <a:rPr lang="tr-TR" sz="2400" dirty="0">
                <a:latin typeface="Calibri" charset="0"/>
              </a:rPr>
              <a:t>uygun spor yapması sağlanarak, kas ve eklem yapısı güçlendirilmelidir. </a:t>
            </a:r>
            <a:endParaRPr lang="tr-TR" sz="2400" dirty="0" smtClean="0">
              <a:latin typeface="Calibri" charset="0"/>
            </a:endParaRPr>
          </a:p>
          <a:p>
            <a:pPr marL="0" indent="0">
              <a:spcBef>
                <a:spcPts val="638"/>
              </a:spcBef>
              <a:spcAft>
                <a:spcPts val="1425"/>
              </a:spcAf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tr-TR" sz="2400" dirty="0" smtClean="0">
                <a:latin typeface="Calibri" charset="0"/>
              </a:rPr>
              <a:t> Sırt</a:t>
            </a:r>
            <a:r>
              <a:rPr lang="tr-TR" sz="2400" dirty="0">
                <a:latin typeface="Calibri" charset="0"/>
              </a:rPr>
              <a:t>, bel ve boyun kaslarını güçlendiren sporlar, duruş bozukluğunu önler. Yüzme ise omurga dostu sporlar arasında ilk sıralarda yer alır.</a:t>
            </a:r>
          </a:p>
        </p:txBody>
      </p:sp>
      <p:pic>
        <p:nvPicPr>
          <p:cNvPr id="4098" name="Picture 2" descr="F:\todup POSTURANS\deveci-postür\standing-postures.jpg"/>
          <p:cNvPicPr>
            <a:picLocks noChangeAspect="1" noChangeArrowheads="1"/>
          </p:cNvPicPr>
          <p:nvPr/>
        </p:nvPicPr>
        <p:blipFill>
          <a:blip r:embed="rId2" cstate="print"/>
          <a:srcRect l="2177" t="2847" r="2025" b="6058"/>
          <a:stretch>
            <a:fillRect/>
          </a:stretch>
        </p:blipFill>
        <p:spPr bwMode="auto">
          <a:xfrm>
            <a:off x="5652120" y="188640"/>
            <a:ext cx="3168352" cy="2304256"/>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290513" y="360363"/>
            <a:ext cx="5577631" cy="3644701"/>
          </a:xfrm>
          <a:prstGeom prst="rect">
            <a:avLst/>
          </a:prstGeom>
          <a:ln/>
        </p:spPr>
        <p:txBody>
          <a:bodyPr vert="horz" lIns="91440" tIns="28080" rIns="91440" bIns="45720" rtlCol="0" anchor="t">
            <a:normAutofit lnSpcReduction="10000"/>
          </a:bodyPr>
          <a:lstStyle/>
          <a:p>
            <a:pPr marL="0" marR="0" lvl="0" indent="0" algn="l" defTabSz="914400" rtl="0" eaLnBrk="1" fontAlgn="auto" latinLnBrk="0" hangingPunct="1">
              <a:lnSpc>
                <a:spcPct val="100000"/>
              </a:lnSpc>
              <a:spcBef>
                <a:spcPts val="638"/>
              </a:spcBef>
              <a:spcAft>
                <a:spcPts val="1425"/>
              </a:spcAft>
              <a:buClrTx/>
              <a:buSz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pPr>
            <a:r>
              <a:rPr kumimoji="0" lang="tr-TR" sz="2400" b="1" i="0" u="none" strike="noStrike" kern="1200" cap="none" spc="0" normalizeH="0" baseline="0" noProof="0" dirty="0" smtClean="0">
                <a:ln>
                  <a:noFill/>
                </a:ln>
                <a:solidFill>
                  <a:srgbClr val="003300"/>
                </a:solidFill>
                <a:effectLst/>
                <a:uLnTx/>
                <a:uFillTx/>
                <a:latin typeface="Calibri" charset="0"/>
                <a:ea typeface="+mj-ea"/>
                <a:cs typeface="+mj-cs"/>
              </a:rPr>
              <a:t>2. ÇOCUKLARA AĞIR ÇANTA TAŞITMAYIN</a:t>
            </a:r>
          </a:p>
          <a:p>
            <a:pPr marL="0" marR="0" lvl="0" indent="0" algn="l" defTabSz="914400" rtl="0" eaLnBrk="1" fontAlgn="auto" latinLnBrk="0" hangingPunct="1">
              <a:lnSpc>
                <a:spcPct val="100000"/>
              </a:lnSpc>
              <a:spcBef>
                <a:spcPts val="638"/>
              </a:spcBef>
              <a:spcAft>
                <a:spcPts val="1425"/>
              </a:spcAft>
              <a:buClrTx/>
              <a:buSzTx/>
              <a:buFont typeface="Arial"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pPr>
            <a:r>
              <a:rPr kumimoji="0" lang="tr-TR" sz="2400" b="0" i="0" u="none" strike="noStrike" kern="1200" cap="none" spc="0" normalizeH="0" baseline="0" noProof="0" dirty="0" smtClean="0">
                <a:ln>
                  <a:noFill/>
                </a:ln>
                <a:solidFill>
                  <a:schemeClr val="tx1"/>
                </a:solidFill>
                <a:effectLst/>
                <a:uLnTx/>
                <a:uFillTx/>
                <a:latin typeface="Calibri" charset="0"/>
                <a:ea typeface="+mj-ea"/>
                <a:cs typeface="+mj-cs"/>
              </a:rPr>
              <a:t> Özellikle gelişme çağındaki çocukların her gün, taşıyamayacakları kadar ağır çantalarla okula gidip gelmesi duruş bozukluğuna yol açar.</a:t>
            </a:r>
          </a:p>
          <a:p>
            <a:pPr marL="0" marR="0" lvl="0" indent="0" algn="l" defTabSz="914400" rtl="0" eaLnBrk="1" fontAlgn="auto" latinLnBrk="0" hangingPunct="1">
              <a:lnSpc>
                <a:spcPct val="100000"/>
              </a:lnSpc>
              <a:spcBef>
                <a:spcPts val="638"/>
              </a:spcBef>
              <a:spcAft>
                <a:spcPts val="1425"/>
              </a:spcAft>
              <a:buClrTx/>
              <a:buSzTx/>
              <a:buFont typeface="Arial"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pPr>
            <a:r>
              <a:rPr lang="tr-TR" sz="2400" dirty="0" smtClean="0">
                <a:latin typeface="Calibri" charset="0"/>
                <a:ea typeface="+mj-ea"/>
                <a:cs typeface="+mj-cs"/>
              </a:rPr>
              <a:t> </a:t>
            </a:r>
            <a:r>
              <a:rPr kumimoji="0" lang="tr-TR" sz="2400" b="0" i="0" u="none" strike="noStrike" kern="1200" cap="none" spc="0" normalizeH="0" baseline="0" noProof="0" dirty="0" smtClean="0">
                <a:ln>
                  <a:noFill/>
                </a:ln>
                <a:solidFill>
                  <a:schemeClr val="tx1"/>
                </a:solidFill>
                <a:effectLst/>
                <a:uLnTx/>
                <a:uFillTx/>
                <a:latin typeface="Calibri" charset="0"/>
                <a:ea typeface="+mj-ea"/>
                <a:cs typeface="+mj-cs"/>
              </a:rPr>
              <a:t>Bu nedenle çekilebilen, tekerlekli çantalar kullanılması önerilir. Çünkü bir çocuğun taşıyabileceği yük en fazla, kilosunun yüzde 10-15’i kadardır.</a:t>
            </a:r>
            <a:endParaRPr kumimoji="0" lang="tr-TR" sz="2400" b="0" i="0" u="none" strike="noStrike" kern="1200" cap="none" spc="0" normalizeH="0" baseline="0" noProof="0" dirty="0">
              <a:ln>
                <a:noFill/>
              </a:ln>
              <a:solidFill>
                <a:schemeClr val="tx1"/>
              </a:solidFill>
              <a:effectLst/>
              <a:uLnTx/>
              <a:uFillTx/>
              <a:latin typeface="Calibri" charset="0"/>
              <a:ea typeface="+mj-ea"/>
              <a:cs typeface="+mj-cs"/>
            </a:endParaRPr>
          </a:p>
        </p:txBody>
      </p:sp>
      <p:pic>
        <p:nvPicPr>
          <p:cNvPr id="5" name="Picture 3"/>
          <p:cNvPicPr>
            <a:picLocks noChangeAspect="1" noChangeArrowheads="1"/>
          </p:cNvPicPr>
          <p:nvPr/>
        </p:nvPicPr>
        <p:blipFill>
          <a:blip r:embed="rId2" cstate="print"/>
          <a:srcRect b="5732"/>
          <a:stretch>
            <a:fillRect/>
          </a:stretch>
        </p:blipFill>
        <p:spPr bwMode="auto">
          <a:xfrm>
            <a:off x="6156176" y="980728"/>
            <a:ext cx="2592585" cy="2387648"/>
          </a:xfrm>
          <a:prstGeom prst="rect">
            <a:avLst/>
          </a:prstGeom>
          <a:noFill/>
          <a:ln w="38100" cap="flat">
            <a:solidFill>
              <a:schemeClr val="tx1"/>
            </a:solidFill>
            <a:round/>
            <a:headEnd/>
            <a:tailEnd/>
          </a:ln>
          <a:effectLst/>
        </p:spPr>
      </p:pic>
      <p:pic>
        <p:nvPicPr>
          <p:cNvPr id="6" name="Picture 2"/>
          <p:cNvPicPr>
            <a:picLocks noChangeAspect="1" noChangeArrowheads="1"/>
          </p:cNvPicPr>
          <p:nvPr/>
        </p:nvPicPr>
        <p:blipFill>
          <a:blip r:embed="rId3" cstate="print"/>
          <a:srcRect b="6697"/>
          <a:stretch>
            <a:fillRect/>
          </a:stretch>
        </p:blipFill>
        <p:spPr bwMode="auto">
          <a:xfrm>
            <a:off x="1907704" y="4149080"/>
            <a:ext cx="3987186" cy="2376264"/>
          </a:xfrm>
          <a:prstGeom prst="rect">
            <a:avLst/>
          </a:prstGeom>
          <a:noFill/>
          <a:ln w="38100" cap="flat">
            <a:solidFill>
              <a:schemeClr val="tx1"/>
            </a:solidFill>
            <a:round/>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251520" y="1268760"/>
            <a:ext cx="5437112" cy="4824536"/>
          </a:xfrm>
          <a:prstGeom prst="rect">
            <a:avLst/>
          </a:prstGeom>
          <a:ln/>
        </p:spPr>
        <p:txBody>
          <a:bodyPr vert="horz" lIns="91440" tIns="28080" rIns="91440" bIns="45720" rtlCol="0" anchor="t">
            <a:noAutofit/>
          </a:bodyPr>
          <a:lstStyle/>
          <a:p>
            <a:pPr marL="0" marR="0" lvl="0" indent="0" algn="l" defTabSz="914400" rtl="0" eaLnBrk="1" fontAlgn="auto" latinLnBrk="0" hangingPunct="1">
              <a:lnSpc>
                <a:spcPct val="100000"/>
              </a:lnSpc>
              <a:spcBef>
                <a:spcPts val="638"/>
              </a:spcBef>
              <a:spcAft>
                <a:spcPts val="1425"/>
              </a:spcAft>
              <a:buClrTx/>
              <a:buSz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pPr>
            <a:r>
              <a:rPr kumimoji="0" lang="tr-TR" sz="2400" b="1" i="0" u="none" strike="noStrike" kern="1200" cap="none" spc="0" normalizeH="0" baseline="0" noProof="0" dirty="0" smtClean="0">
                <a:ln>
                  <a:noFill/>
                </a:ln>
                <a:solidFill>
                  <a:srgbClr val="FF0000"/>
                </a:solidFill>
                <a:effectLst/>
                <a:uLnTx/>
                <a:uFillTx/>
                <a:latin typeface="Calibri" charset="0"/>
                <a:ea typeface="+mj-ea"/>
                <a:cs typeface="+mj-cs"/>
              </a:rPr>
              <a:t>İdeal ayakta durma pozisyonu</a:t>
            </a:r>
          </a:p>
          <a:p>
            <a:pPr marL="0" marR="0" lvl="0" indent="0" algn="l" defTabSz="914400" rtl="0" eaLnBrk="1" fontAlgn="auto" latinLnBrk="0" hangingPunct="1">
              <a:lnSpc>
                <a:spcPct val="100000"/>
              </a:lnSpc>
              <a:spcBef>
                <a:spcPts val="638"/>
              </a:spcBef>
              <a:spcAft>
                <a:spcPts val="1425"/>
              </a:spcAft>
              <a:buClrTx/>
              <a:buSzTx/>
              <a:buFont typeface="Arial"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pPr>
            <a:r>
              <a:rPr kumimoji="0" lang="tr-TR" sz="2400" b="0" i="0" u="none" strike="noStrike" kern="1200" cap="none" spc="0" normalizeH="0" baseline="0" noProof="0" dirty="0" smtClean="0">
                <a:ln>
                  <a:noFill/>
                </a:ln>
                <a:solidFill>
                  <a:schemeClr val="tx1"/>
                </a:solidFill>
                <a:effectLst/>
                <a:uLnTx/>
                <a:uFillTx/>
                <a:latin typeface="Calibri" charset="0"/>
                <a:ea typeface="+mj-ea"/>
                <a:cs typeface="+mj-cs"/>
              </a:rPr>
              <a:t> Baş dik ileri ve geri eğiklik yapmaksızın yanlardan bakıldığında kulaklar tam omuzlar hizasında olmalıdır.</a:t>
            </a:r>
          </a:p>
          <a:p>
            <a:pPr marL="0" marR="0" lvl="0" indent="0" algn="l" defTabSz="914400" rtl="0" eaLnBrk="1" fontAlgn="auto" latinLnBrk="0" hangingPunct="1">
              <a:lnSpc>
                <a:spcPct val="100000"/>
              </a:lnSpc>
              <a:spcBef>
                <a:spcPts val="638"/>
              </a:spcBef>
              <a:spcAft>
                <a:spcPts val="1425"/>
              </a:spcAft>
              <a:buClrTx/>
              <a:buSzTx/>
              <a:buFont typeface="Arial"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pPr>
            <a:r>
              <a:rPr kumimoji="0" lang="tr-TR" sz="2400" b="0" i="0" u="none" strike="noStrike" kern="1200" cap="none" spc="0" normalizeH="0" baseline="0" noProof="0" dirty="0" smtClean="0">
                <a:ln>
                  <a:noFill/>
                </a:ln>
                <a:solidFill>
                  <a:schemeClr val="tx1"/>
                </a:solidFill>
                <a:effectLst/>
                <a:uLnTx/>
                <a:uFillTx/>
                <a:latin typeface="Calibri" charset="0"/>
                <a:ea typeface="+mj-ea"/>
                <a:cs typeface="+mj-cs"/>
              </a:rPr>
              <a:t> Göğüs dik durmalı bel ve boyundaki çukurluklar normalden fazla veya az olmamalıdır.</a:t>
            </a:r>
          </a:p>
          <a:p>
            <a:pPr marL="0" marR="0" lvl="0" indent="0" algn="l" defTabSz="914400" rtl="0" eaLnBrk="1" fontAlgn="auto" latinLnBrk="0" hangingPunct="1">
              <a:lnSpc>
                <a:spcPct val="100000"/>
              </a:lnSpc>
              <a:spcBef>
                <a:spcPts val="638"/>
              </a:spcBef>
              <a:spcAft>
                <a:spcPts val="1425"/>
              </a:spcAft>
              <a:buClrTx/>
              <a:buSzTx/>
              <a:buFont typeface="Arial"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pPr>
            <a:r>
              <a:rPr kumimoji="0" lang="tr-TR" sz="2400" b="0" i="0" u="none" strike="noStrike" kern="1200" cap="none" spc="0" normalizeH="0" baseline="0" noProof="0" dirty="0" smtClean="0">
                <a:ln>
                  <a:noFill/>
                </a:ln>
                <a:solidFill>
                  <a:schemeClr val="tx1"/>
                </a:solidFill>
                <a:effectLst/>
                <a:uLnTx/>
                <a:uFillTx/>
                <a:latin typeface="Calibri" charset="0"/>
                <a:ea typeface="+mj-ea"/>
                <a:cs typeface="+mj-cs"/>
              </a:rPr>
              <a:t> Karın düz olmalıdır.</a:t>
            </a:r>
          </a:p>
          <a:p>
            <a:pPr marL="0" marR="0" lvl="0" indent="0" algn="l" defTabSz="914400" rtl="0" eaLnBrk="1" fontAlgn="auto" latinLnBrk="0" hangingPunct="1">
              <a:lnSpc>
                <a:spcPct val="100000"/>
              </a:lnSpc>
              <a:spcBef>
                <a:spcPts val="638"/>
              </a:spcBef>
              <a:spcAft>
                <a:spcPts val="1425"/>
              </a:spcAft>
              <a:buClrTx/>
              <a:buSzTx/>
              <a:buFont typeface="Arial"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pPr>
            <a:r>
              <a:rPr kumimoji="0" lang="tr-TR" sz="2400" b="0" i="0" u="none" strike="noStrike" kern="1200" cap="none" spc="0" normalizeH="0" baseline="0" noProof="0" dirty="0" smtClean="0">
                <a:ln>
                  <a:noFill/>
                </a:ln>
                <a:solidFill>
                  <a:schemeClr val="tx1"/>
                </a:solidFill>
                <a:effectLst/>
                <a:uLnTx/>
                <a:uFillTx/>
                <a:latin typeface="Calibri" charset="0"/>
                <a:ea typeface="+mj-ea"/>
                <a:cs typeface="+mj-cs"/>
              </a:rPr>
              <a:t> Omuzlar dik olmalı, çökmüş gibi olmamalıdır. </a:t>
            </a:r>
          </a:p>
          <a:p>
            <a:pPr marL="0" marR="0" lvl="0" indent="0" algn="l" defTabSz="914400" rtl="0" eaLnBrk="1" fontAlgn="auto" latinLnBrk="0" hangingPunct="1">
              <a:lnSpc>
                <a:spcPct val="100000"/>
              </a:lnSpc>
              <a:spcBef>
                <a:spcPts val="638"/>
              </a:spcBef>
              <a:spcAft>
                <a:spcPts val="1425"/>
              </a:spcAft>
              <a:buClrTx/>
              <a:buSz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pPr>
            <a:r>
              <a:rPr kumimoji="0" lang="tr-TR" sz="2400" b="0" i="0" u="none" strike="noStrike" kern="1200" cap="none" spc="0" normalizeH="0" baseline="0" noProof="0" dirty="0" smtClean="0">
                <a:ln>
                  <a:noFill/>
                </a:ln>
                <a:solidFill>
                  <a:schemeClr val="tx1"/>
                </a:solidFill>
                <a:effectLst/>
                <a:uLnTx/>
                <a:uFillTx/>
                <a:latin typeface="Calibri" charset="0"/>
                <a:ea typeface="+mj-ea"/>
                <a:cs typeface="+mj-cs"/>
              </a:rPr>
              <a:t>  </a:t>
            </a:r>
            <a:endParaRPr kumimoji="0" lang="tr-TR" sz="2400" b="0" i="0" u="none" strike="noStrike" kern="1200" cap="none" spc="0" normalizeH="0" baseline="0" noProof="0" dirty="0">
              <a:ln>
                <a:noFill/>
              </a:ln>
              <a:solidFill>
                <a:schemeClr val="tx1"/>
              </a:solidFill>
              <a:effectLst/>
              <a:uLnTx/>
              <a:uFillTx/>
              <a:latin typeface="Calibri" charset="0"/>
              <a:ea typeface="+mj-ea"/>
              <a:cs typeface="+mj-cs"/>
            </a:endParaRPr>
          </a:p>
        </p:txBody>
      </p:sp>
      <p:sp>
        <p:nvSpPr>
          <p:cNvPr id="5" name="4 Dikdörtgen"/>
          <p:cNvSpPr/>
          <p:nvPr/>
        </p:nvSpPr>
        <p:spPr>
          <a:xfrm>
            <a:off x="323528" y="188640"/>
            <a:ext cx="7344816" cy="830997"/>
          </a:xfrm>
          <a:prstGeom prst="rect">
            <a:avLst/>
          </a:prstGeom>
        </p:spPr>
        <p:txBody>
          <a:bodyPr wrap="square">
            <a:spAutoFit/>
          </a:bodyPr>
          <a:lstStyle/>
          <a:p>
            <a:pPr lvl="0">
              <a:spcBef>
                <a:spcPts val="638"/>
              </a:spcBef>
              <a:spcAft>
                <a:spcPts val="1425"/>
              </a:spcAf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pPr>
            <a:r>
              <a:rPr lang="tr-TR" sz="2400" b="1" dirty="0" smtClean="0">
                <a:solidFill>
                  <a:srgbClr val="003300"/>
                </a:solidFill>
                <a:latin typeface="Calibri" charset="0"/>
              </a:rPr>
              <a:t>3. POSTÜR BOZUKLUKLARININ ÖNÜNE GEÇEBİLMEK İÇİN DOĞRU DURUŞ POZİSYONLARINI UYGULAYIN</a:t>
            </a:r>
          </a:p>
        </p:txBody>
      </p:sp>
      <p:pic>
        <p:nvPicPr>
          <p:cNvPr id="6" name="Picture 2"/>
          <p:cNvPicPr>
            <a:picLocks noChangeAspect="1" noChangeArrowheads="1"/>
          </p:cNvPicPr>
          <p:nvPr/>
        </p:nvPicPr>
        <p:blipFill>
          <a:blip r:embed="rId2" cstate="print"/>
          <a:srcRect l="6258" r="6238"/>
          <a:stretch>
            <a:fillRect/>
          </a:stretch>
        </p:blipFill>
        <p:spPr bwMode="auto">
          <a:xfrm>
            <a:off x="5364088" y="2564904"/>
            <a:ext cx="3272786" cy="3672408"/>
          </a:xfrm>
          <a:prstGeom prst="rect">
            <a:avLst/>
          </a:prstGeom>
          <a:noFill/>
          <a:ln w="28575" cap="flat">
            <a:solidFill>
              <a:schemeClr val="tx1"/>
            </a:solidFill>
            <a:round/>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cstate="print"/>
          <a:srcRect r="1168" b="4399"/>
          <a:stretch>
            <a:fillRect/>
          </a:stretch>
        </p:blipFill>
        <p:spPr bwMode="auto">
          <a:xfrm>
            <a:off x="539552" y="3140968"/>
            <a:ext cx="8101086" cy="3331764"/>
          </a:xfrm>
          <a:prstGeom prst="rect">
            <a:avLst/>
          </a:prstGeom>
          <a:noFill/>
          <a:ln w="9525" cap="flat">
            <a:noFill/>
            <a:round/>
            <a:headEnd/>
            <a:tailEnd/>
          </a:ln>
          <a:effectLst/>
        </p:spPr>
      </p:pic>
      <p:pic>
        <p:nvPicPr>
          <p:cNvPr id="8" name="Picture 3" descr="C:\Users\ABC\Desktop\images (2).jpg"/>
          <p:cNvPicPr>
            <a:picLocks noChangeAspect="1" noChangeArrowheads="1"/>
          </p:cNvPicPr>
          <p:nvPr/>
        </p:nvPicPr>
        <p:blipFill>
          <a:blip r:embed="rId3" cstate="print"/>
          <a:srcRect/>
          <a:stretch>
            <a:fillRect/>
          </a:stretch>
        </p:blipFill>
        <p:spPr bwMode="auto">
          <a:xfrm>
            <a:off x="5724128" y="260648"/>
            <a:ext cx="2829471" cy="2664296"/>
          </a:xfrm>
          <a:prstGeom prst="rect">
            <a:avLst/>
          </a:prstGeom>
          <a:noFill/>
        </p:spPr>
      </p:pic>
      <p:pic>
        <p:nvPicPr>
          <p:cNvPr id="5122" name="Picture 2" descr="F:\todup POSTURANS\deveci-postür\posture_examples_faq.jpg"/>
          <p:cNvPicPr>
            <a:picLocks noChangeAspect="1" noChangeArrowheads="1"/>
          </p:cNvPicPr>
          <p:nvPr/>
        </p:nvPicPr>
        <p:blipFill>
          <a:blip r:embed="rId4" cstate="print"/>
          <a:srcRect/>
          <a:stretch>
            <a:fillRect/>
          </a:stretch>
        </p:blipFill>
        <p:spPr bwMode="auto">
          <a:xfrm>
            <a:off x="323528" y="548680"/>
            <a:ext cx="5412746" cy="244827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C:\Users\TOSHIBA\Desktop\todup POSTURANS\deveci-postür\PC-screen-height.jpg"/>
          <p:cNvPicPr>
            <a:picLocks noChangeAspect="1" noChangeArrowheads="1"/>
          </p:cNvPicPr>
          <p:nvPr/>
        </p:nvPicPr>
        <p:blipFill>
          <a:blip r:embed="rId2" cstate="print"/>
          <a:srcRect l="16804" t="2618" r="13466" b="3138"/>
          <a:stretch>
            <a:fillRect/>
          </a:stretch>
        </p:blipFill>
        <p:spPr bwMode="auto">
          <a:xfrm>
            <a:off x="539552" y="188610"/>
            <a:ext cx="3240360" cy="3241027"/>
          </a:xfrm>
          <a:prstGeom prst="rect">
            <a:avLst/>
          </a:prstGeom>
          <a:noFill/>
          <a:ln w="38100">
            <a:solidFill>
              <a:schemeClr val="tx1"/>
            </a:solidFill>
          </a:ln>
        </p:spPr>
      </p:pic>
      <p:pic>
        <p:nvPicPr>
          <p:cNvPr id="6146" name="Picture 2" descr="F:\todup POSTURANS\deveci-postür\posture-pictures-bad-posture.gif"/>
          <p:cNvPicPr>
            <a:picLocks noChangeAspect="1" noChangeArrowheads="1"/>
          </p:cNvPicPr>
          <p:nvPr/>
        </p:nvPicPr>
        <p:blipFill>
          <a:blip r:embed="rId3" cstate="print"/>
          <a:srcRect l="1904" t="3927" r="2883" b="15565"/>
          <a:stretch>
            <a:fillRect/>
          </a:stretch>
        </p:blipFill>
        <p:spPr bwMode="auto">
          <a:xfrm>
            <a:off x="4772217" y="188640"/>
            <a:ext cx="3904239" cy="3201476"/>
          </a:xfrm>
          <a:prstGeom prst="rect">
            <a:avLst/>
          </a:prstGeom>
          <a:noFill/>
          <a:ln w="38100">
            <a:solidFill>
              <a:schemeClr val="tx1"/>
            </a:solidFill>
          </a:ln>
        </p:spPr>
      </p:pic>
      <p:pic>
        <p:nvPicPr>
          <p:cNvPr id="6147" name="Picture 3" descr="F:\todup POSTURANS\deveci-postür\Resim6.jpg"/>
          <p:cNvPicPr>
            <a:picLocks noChangeAspect="1" noChangeArrowheads="1"/>
          </p:cNvPicPr>
          <p:nvPr/>
        </p:nvPicPr>
        <p:blipFill>
          <a:blip r:embed="rId4" cstate="print"/>
          <a:srcRect/>
          <a:stretch>
            <a:fillRect/>
          </a:stretch>
        </p:blipFill>
        <p:spPr bwMode="auto">
          <a:xfrm>
            <a:off x="467544" y="3573016"/>
            <a:ext cx="8280920" cy="3069890"/>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todup POSTURANS\deveci-postür\bilgisayarergonomisiyanliskullanim1.png"/>
          <p:cNvPicPr>
            <a:picLocks noChangeAspect="1" noChangeArrowheads="1"/>
          </p:cNvPicPr>
          <p:nvPr/>
        </p:nvPicPr>
        <p:blipFill>
          <a:blip r:embed="rId2" cstate="print"/>
          <a:srcRect/>
          <a:stretch>
            <a:fillRect/>
          </a:stretch>
        </p:blipFill>
        <p:spPr bwMode="auto">
          <a:xfrm>
            <a:off x="476879" y="764704"/>
            <a:ext cx="8190242" cy="5328591"/>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95536" y="1124744"/>
            <a:ext cx="7920880" cy="2304256"/>
          </a:xfrm>
          <a:prstGeom prst="rect">
            <a:avLst/>
          </a:prstGeom>
          <a:ln w="38100">
            <a:solidFill>
              <a:srgbClr val="003300"/>
            </a:solidFill>
          </a:ln>
        </p:spPr>
        <p:txBody>
          <a:bodyPr vert="horz" lIns="91440" tIns="28080" rIns="91440" bIns="45720" rtlCol="0" anchor="t">
            <a:noAutofit/>
          </a:bodyPr>
          <a:lstStyle/>
          <a:p>
            <a:pPr lvl="0">
              <a:spcBef>
                <a:spcPts val="638"/>
              </a:spcBef>
              <a:spcAft>
                <a:spcPts val="1425"/>
              </a:spcAft>
              <a:buFont typeface="Arial"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tr-TR" sz="2400" dirty="0" smtClean="0">
                <a:latin typeface="Calibri" charset="0"/>
                <a:ea typeface="+mj-ea"/>
                <a:cs typeface="+mj-cs"/>
              </a:rPr>
              <a:t> </a:t>
            </a:r>
            <a:r>
              <a:rPr lang="tr-TR" sz="2400" dirty="0" smtClean="0">
                <a:latin typeface="Calibri" charset="0"/>
              </a:rPr>
              <a:t>Düzenli spor yapmak duruş bozukluğunu önlemeye yardımcı olur.</a:t>
            </a:r>
            <a:endParaRPr kumimoji="0" lang="tr-TR" sz="2400" b="0" i="0" u="none" strike="noStrike" kern="1200" cap="none" spc="0" normalizeH="0" baseline="0" noProof="0" dirty="0" smtClean="0">
              <a:ln>
                <a:noFill/>
              </a:ln>
              <a:solidFill>
                <a:schemeClr val="tx1"/>
              </a:solidFill>
              <a:effectLst/>
              <a:uLnTx/>
              <a:uFillTx/>
              <a:latin typeface="Calibri" charset="0"/>
              <a:ea typeface="+mj-ea"/>
              <a:cs typeface="+mj-cs"/>
            </a:endParaRPr>
          </a:p>
          <a:p>
            <a:pPr marL="0" marR="0" lvl="0" indent="0" algn="l" defTabSz="914400" rtl="0" eaLnBrk="1" fontAlgn="auto" latinLnBrk="0" hangingPunct="1">
              <a:lnSpc>
                <a:spcPct val="100000"/>
              </a:lnSpc>
              <a:spcBef>
                <a:spcPts val="638"/>
              </a:spcBef>
              <a:spcAft>
                <a:spcPts val="1425"/>
              </a:spcAft>
              <a:buClrTx/>
              <a:buSzTx/>
              <a:buFont typeface="Arial"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pPr>
            <a:r>
              <a:rPr kumimoji="0" lang="tr-TR" sz="2400" b="0" i="0" u="none" strike="noStrike" kern="1200" cap="none" spc="0" normalizeH="0" baseline="0" noProof="0" dirty="0" smtClean="0">
                <a:ln>
                  <a:noFill/>
                </a:ln>
                <a:solidFill>
                  <a:schemeClr val="tx1"/>
                </a:solidFill>
                <a:effectLst/>
                <a:uLnTx/>
                <a:uFillTx/>
                <a:latin typeface="Calibri" charset="0"/>
                <a:ea typeface="+mj-ea"/>
                <a:cs typeface="+mj-cs"/>
              </a:rPr>
              <a:t> Yürüyüş,</a:t>
            </a:r>
            <a:r>
              <a:rPr kumimoji="0" lang="tr-TR" sz="2400" b="0" i="0" u="none" strike="noStrike" kern="1200" cap="none" spc="0" normalizeH="0" noProof="0" dirty="0" smtClean="0">
                <a:ln>
                  <a:noFill/>
                </a:ln>
                <a:solidFill>
                  <a:schemeClr val="tx1"/>
                </a:solidFill>
                <a:effectLst/>
                <a:uLnTx/>
                <a:uFillTx/>
                <a:latin typeface="Calibri" charset="0"/>
                <a:ea typeface="+mj-ea"/>
                <a:cs typeface="+mj-cs"/>
              </a:rPr>
              <a:t> koşu, yüzme, </a:t>
            </a:r>
            <a:r>
              <a:rPr kumimoji="0" lang="tr-TR" sz="2400" b="0" i="0" u="none" strike="noStrike" kern="1200" cap="none" spc="0" normalizeH="0" noProof="0" dirty="0" err="1" smtClean="0">
                <a:ln>
                  <a:noFill/>
                </a:ln>
                <a:solidFill>
                  <a:schemeClr val="tx1"/>
                </a:solidFill>
                <a:effectLst/>
                <a:uLnTx/>
                <a:uFillTx/>
                <a:latin typeface="Calibri" charset="0"/>
                <a:ea typeface="+mj-ea"/>
                <a:cs typeface="+mj-cs"/>
              </a:rPr>
              <a:t>pilate</a:t>
            </a:r>
            <a:r>
              <a:rPr kumimoji="0" lang="tr-TR" sz="2400" b="0" i="0" u="none" strike="noStrike" kern="1200" cap="none" spc="0" normalizeH="0" noProof="0" dirty="0" smtClean="0">
                <a:ln>
                  <a:noFill/>
                </a:ln>
                <a:solidFill>
                  <a:schemeClr val="tx1"/>
                </a:solidFill>
                <a:effectLst/>
                <a:uLnTx/>
                <a:uFillTx/>
                <a:latin typeface="Calibri" charset="0"/>
                <a:ea typeface="+mj-ea"/>
                <a:cs typeface="+mj-cs"/>
              </a:rPr>
              <a:t> önerilen </a:t>
            </a:r>
            <a:r>
              <a:rPr kumimoji="0" lang="tr-TR" sz="2400" b="0" i="0" u="none" strike="noStrike" kern="1200" cap="none" spc="0" normalizeH="0" noProof="0" dirty="0" err="1" smtClean="0">
                <a:ln>
                  <a:noFill/>
                </a:ln>
                <a:solidFill>
                  <a:schemeClr val="tx1"/>
                </a:solidFill>
                <a:effectLst/>
                <a:uLnTx/>
                <a:uFillTx/>
                <a:latin typeface="Calibri" charset="0"/>
                <a:ea typeface="+mj-ea"/>
                <a:cs typeface="+mj-cs"/>
              </a:rPr>
              <a:t>aktiviterdir</a:t>
            </a:r>
            <a:r>
              <a:rPr kumimoji="0" lang="tr-TR" sz="2400" b="0" i="0" u="none" strike="noStrike" kern="1200" cap="none" spc="0" normalizeH="0" noProof="0" dirty="0" smtClean="0">
                <a:ln>
                  <a:noFill/>
                </a:ln>
                <a:solidFill>
                  <a:schemeClr val="tx1"/>
                </a:solidFill>
                <a:effectLst/>
                <a:uLnTx/>
                <a:uFillTx/>
                <a:latin typeface="Calibri" charset="0"/>
                <a:ea typeface="+mj-ea"/>
                <a:cs typeface="+mj-cs"/>
              </a:rPr>
              <a:t>.</a:t>
            </a:r>
          </a:p>
          <a:p>
            <a:pPr marL="0" marR="0" lvl="0" indent="0" algn="l" defTabSz="914400" rtl="0" eaLnBrk="1" fontAlgn="auto" latinLnBrk="0" hangingPunct="1">
              <a:lnSpc>
                <a:spcPct val="100000"/>
              </a:lnSpc>
              <a:spcBef>
                <a:spcPts val="638"/>
              </a:spcBef>
              <a:spcAft>
                <a:spcPts val="1425"/>
              </a:spcAft>
              <a:buClrTx/>
              <a:buSzTx/>
              <a:buFont typeface="Arial"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pPr>
            <a:r>
              <a:rPr lang="tr-TR" sz="2400" dirty="0" smtClean="0">
                <a:latin typeface="Calibri" charset="0"/>
                <a:ea typeface="+mj-ea"/>
                <a:cs typeface="+mj-cs"/>
              </a:rPr>
              <a:t> Evde ya da işte uygulanacak basit egzersizler yapılabilir.</a:t>
            </a:r>
            <a:endParaRPr kumimoji="0" lang="tr-TR" sz="2400" b="0" i="0" u="none" strike="noStrike" kern="1200" cap="none" spc="0" normalizeH="0" baseline="0" noProof="0" dirty="0" smtClean="0">
              <a:ln>
                <a:noFill/>
              </a:ln>
              <a:solidFill>
                <a:schemeClr val="tx1"/>
              </a:solidFill>
              <a:effectLst/>
              <a:uLnTx/>
              <a:uFillTx/>
              <a:latin typeface="Calibri" charset="0"/>
              <a:ea typeface="+mj-ea"/>
              <a:cs typeface="+mj-cs"/>
            </a:endParaRPr>
          </a:p>
          <a:p>
            <a:pPr marL="0" marR="0" lvl="0" indent="0" algn="l" defTabSz="914400" rtl="0" eaLnBrk="1" fontAlgn="auto" latinLnBrk="0" hangingPunct="1">
              <a:lnSpc>
                <a:spcPct val="100000"/>
              </a:lnSpc>
              <a:spcBef>
                <a:spcPts val="638"/>
              </a:spcBef>
              <a:spcAft>
                <a:spcPts val="1425"/>
              </a:spcAft>
              <a:buClrTx/>
              <a:buSz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pPr>
            <a:r>
              <a:rPr kumimoji="0" lang="tr-TR" sz="2400" b="0" i="0" u="none" strike="noStrike" kern="1200" cap="none" spc="0" normalizeH="0" baseline="0" noProof="0" dirty="0" smtClean="0">
                <a:ln>
                  <a:noFill/>
                </a:ln>
                <a:solidFill>
                  <a:schemeClr val="tx1"/>
                </a:solidFill>
                <a:effectLst/>
                <a:uLnTx/>
                <a:uFillTx/>
                <a:latin typeface="Calibri" charset="0"/>
                <a:ea typeface="+mj-ea"/>
                <a:cs typeface="+mj-cs"/>
              </a:rPr>
              <a:t>  </a:t>
            </a:r>
            <a:endParaRPr kumimoji="0" lang="tr-TR" sz="2400" b="0" i="0" u="none" strike="noStrike" kern="1200" cap="none" spc="0" normalizeH="0" baseline="0" noProof="0" dirty="0">
              <a:ln>
                <a:noFill/>
              </a:ln>
              <a:solidFill>
                <a:schemeClr val="tx1"/>
              </a:solidFill>
              <a:effectLst/>
              <a:uLnTx/>
              <a:uFillTx/>
              <a:latin typeface="Calibri" charset="0"/>
              <a:ea typeface="+mj-ea"/>
              <a:cs typeface="+mj-cs"/>
            </a:endParaRPr>
          </a:p>
        </p:txBody>
      </p:sp>
      <p:sp>
        <p:nvSpPr>
          <p:cNvPr id="5" name="4 Dikdörtgen"/>
          <p:cNvSpPr/>
          <p:nvPr/>
        </p:nvSpPr>
        <p:spPr>
          <a:xfrm>
            <a:off x="323528" y="332657"/>
            <a:ext cx="7344816" cy="461665"/>
          </a:xfrm>
          <a:prstGeom prst="rect">
            <a:avLst/>
          </a:prstGeom>
        </p:spPr>
        <p:txBody>
          <a:bodyPr wrap="square">
            <a:spAutoFit/>
          </a:bodyPr>
          <a:lstStyle/>
          <a:p>
            <a:pPr>
              <a:spcBef>
                <a:spcPts val="638"/>
              </a:spcBef>
              <a:spcAft>
                <a:spcPts val="1425"/>
              </a:spcAf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pPr>
            <a:r>
              <a:rPr lang="tr-TR" sz="2400" b="1" dirty="0" smtClean="0">
                <a:solidFill>
                  <a:srgbClr val="003300"/>
                </a:solidFill>
                <a:latin typeface="Calibri" charset="0"/>
              </a:rPr>
              <a:t>BOYUN, BEL VE KARIN KASLARINIZI GÜÇLENDİRİN</a:t>
            </a:r>
          </a:p>
        </p:txBody>
      </p:sp>
      <p:pic>
        <p:nvPicPr>
          <p:cNvPr id="9219" name="Picture 3" descr="F:\todup POSTURANS\deveci-postür\bilgisayarergonomisiomuzson.png"/>
          <p:cNvPicPr>
            <a:picLocks noChangeAspect="1" noChangeArrowheads="1"/>
          </p:cNvPicPr>
          <p:nvPr/>
        </p:nvPicPr>
        <p:blipFill>
          <a:blip r:embed="rId2" cstate="print"/>
          <a:srcRect/>
          <a:stretch>
            <a:fillRect/>
          </a:stretch>
        </p:blipFill>
        <p:spPr bwMode="auto">
          <a:xfrm>
            <a:off x="467544" y="3933056"/>
            <a:ext cx="7848872" cy="2389306"/>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todup POSTURANS\deveci-postür\Resim132.jpg"/>
          <p:cNvPicPr>
            <a:picLocks noChangeAspect="1" noChangeArrowheads="1"/>
          </p:cNvPicPr>
          <p:nvPr/>
        </p:nvPicPr>
        <p:blipFill>
          <a:blip r:embed="rId2" cstate="print"/>
          <a:srcRect b="2828"/>
          <a:stretch>
            <a:fillRect/>
          </a:stretch>
        </p:blipFill>
        <p:spPr bwMode="auto">
          <a:xfrm>
            <a:off x="644525" y="188640"/>
            <a:ext cx="7854950" cy="6480720"/>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rcRect/>
          <a:stretch>
            <a:fillRect/>
          </a:stretch>
        </p:blipFill>
        <p:spPr bwMode="auto">
          <a:xfrm>
            <a:off x="251520" y="260648"/>
            <a:ext cx="5119688" cy="2466975"/>
          </a:xfrm>
          <a:prstGeom prst="rect">
            <a:avLst/>
          </a:prstGeom>
          <a:noFill/>
          <a:ln w="9525">
            <a:noFill/>
            <a:miter lim="800000"/>
            <a:headEnd/>
            <a:tailEnd/>
          </a:ln>
        </p:spPr>
      </p:pic>
      <p:pic>
        <p:nvPicPr>
          <p:cNvPr id="5" name="Content Placeholder 3"/>
          <p:cNvPicPr>
            <a:picLocks noGrp="1" noChangeAspect="1"/>
          </p:cNvPicPr>
          <p:nvPr>
            <p:ph idx="1"/>
          </p:nvPr>
        </p:nvPicPr>
        <p:blipFill>
          <a:blip r:embed="rId3" cstate="print"/>
          <a:srcRect/>
          <a:stretch>
            <a:fillRect/>
          </a:stretch>
        </p:blipFill>
        <p:spPr>
          <a:xfrm>
            <a:off x="5580112" y="188640"/>
            <a:ext cx="3238500" cy="2466975"/>
          </a:xfrm>
        </p:spPr>
      </p:pic>
      <p:pic>
        <p:nvPicPr>
          <p:cNvPr id="6" name="Picture 3"/>
          <p:cNvPicPr>
            <a:picLocks noChangeAspect="1"/>
          </p:cNvPicPr>
          <p:nvPr/>
        </p:nvPicPr>
        <p:blipFill>
          <a:blip r:embed="rId4" cstate="print"/>
          <a:srcRect/>
          <a:stretch>
            <a:fillRect/>
          </a:stretch>
        </p:blipFill>
        <p:spPr bwMode="auto">
          <a:xfrm>
            <a:off x="323528" y="3861048"/>
            <a:ext cx="3619500" cy="2295525"/>
          </a:xfrm>
          <a:prstGeom prst="rect">
            <a:avLst/>
          </a:prstGeom>
          <a:noFill/>
          <a:ln w="9525">
            <a:noFill/>
            <a:miter lim="800000"/>
            <a:headEnd/>
            <a:tailEnd/>
          </a:ln>
        </p:spPr>
      </p:pic>
      <p:pic>
        <p:nvPicPr>
          <p:cNvPr id="10242" name="Picture 2" descr="F:\todup POSTURANS\deveci-postür\postÃ¼r-egzersizleri1.jpg"/>
          <p:cNvPicPr>
            <a:picLocks noChangeAspect="1" noChangeArrowheads="1"/>
          </p:cNvPicPr>
          <p:nvPr/>
        </p:nvPicPr>
        <p:blipFill>
          <a:blip r:embed="rId5" cstate="print"/>
          <a:srcRect/>
          <a:stretch>
            <a:fillRect/>
          </a:stretch>
        </p:blipFill>
        <p:spPr bwMode="auto">
          <a:xfrm>
            <a:off x="5076056" y="2708920"/>
            <a:ext cx="3647678" cy="396779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323528" y="260648"/>
            <a:ext cx="7499350"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sng" strike="noStrike" kern="1200" cap="none" spc="0" normalizeH="0" baseline="0" noProof="0" dirty="0" smtClean="0">
                <a:ln>
                  <a:noFill/>
                </a:ln>
                <a:solidFill>
                  <a:srgbClr val="003300"/>
                </a:solidFill>
                <a:effectLst/>
                <a:uLnTx/>
                <a:uFillTx/>
                <a:latin typeface="+mj-lt"/>
                <a:ea typeface="+mj-ea"/>
                <a:cs typeface="+mj-cs"/>
              </a:rPr>
              <a:t>Grup Üyeleri (POSTURANLAR):</a:t>
            </a:r>
            <a:endParaRPr kumimoji="0" lang="tr-TR" sz="3200" b="1" i="0" u="sng" strike="noStrike" kern="1200" cap="none" spc="0" normalizeH="0" baseline="0" noProof="0" dirty="0">
              <a:ln>
                <a:noFill/>
              </a:ln>
              <a:solidFill>
                <a:srgbClr val="003300"/>
              </a:solidFill>
              <a:effectLst/>
              <a:uLnTx/>
              <a:uFillTx/>
              <a:latin typeface="+mj-lt"/>
              <a:ea typeface="+mj-ea"/>
              <a:cs typeface="+mj-cs"/>
            </a:endParaRPr>
          </a:p>
        </p:txBody>
      </p:sp>
      <p:sp>
        <p:nvSpPr>
          <p:cNvPr id="7" name="2 İçerik Yer Tutucusu"/>
          <p:cNvSpPr>
            <a:spLocks noGrp="1"/>
          </p:cNvSpPr>
          <p:nvPr>
            <p:ph idx="1"/>
          </p:nvPr>
        </p:nvSpPr>
        <p:spPr>
          <a:xfrm>
            <a:off x="467544" y="1340768"/>
            <a:ext cx="3240360" cy="4525963"/>
          </a:xfrm>
          <a:ln w="38100">
            <a:solidFill>
              <a:schemeClr val="tx1"/>
            </a:solidFill>
          </a:ln>
        </p:spPr>
        <p:txBody>
          <a:bodyPr>
            <a:normAutofit/>
          </a:bodyPr>
          <a:lstStyle/>
          <a:p>
            <a:r>
              <a:rPr lang="tr-TR" sz="2400" dirty="0" err="1" smtClean="0"/>
              <a:t>Abdurrahman</a:t>
            </a:r>
            <a:r>
              <a:rPr lang="tr-TR" sz="2400" dirty="0" smtClean="0"/>
              <a:t> ALPER</a:t>
            </a:r>
          </a:p>
          <a:p>
            <a:r>
              <a:rPr lang="tr-TR" sz="2400" dirty="0" smtClean="0"/>
              <a:t>Beyza AKYOL</a:t>
            </a:r>
          </a:p>
          <a:p>
            <a:r>
              <a:rPr lang="tr-TR" sz="2400" dirty="0" smtClean="0"/>
              <a:t>Elif ERİŞ</a:t>
            </a:r>
          </a:p>
          <a:p>
            <a:r>
              <a:rPr lang="tr-TR" sz="2400" dirty="0" smtClean="0"/>
              <a:t>Enver Safa UÇAR</a:t>
            </a:r>
          </a:p>
          <a:p>
            <a:pPr eaLnBrk="1" hangingPunct="1"/>
            <a:r>
              <a:rPr lang="tr-TR" sz="2400" dirty="0" smtClean="0"/>
              <a:t>Erdinç TÜRKER</a:t>
            </a:r>
          </a:p>
          <a:p>
            <a:r>
              <a:rPr lang="tr-TR" sz="2400" dirty="0" smtClean="0"/>
              <a:t>Fatma Nur ARSLAN</a:t>
            </a:r>
          </a:p>
          <a:p>
            <a:pPr eaLnBrk="1" hangingPunct="1"/>
            <a:r>
              <a:rPr lang="tr-TR" sz="2400" dirty="0" smtClean="0"/>
              <a:t>Havva Nur GÖKYAY</a:t>
            </a:r>
          </a:p>
          <a:p>
            <a:r>
              <a:rPr lang="tr-TR" sz="2400" dirty="0" smtClean="0"/>
              <a:t>Murat KARATÜRK</a:t>
            </a:r>
          </a:p>
          <a:p>
            <a:pPr eaLnBrk="1" hangingPunct="1"/>
            <a:r>
              <a:rPr lang="tr-TR" sz="2400" dirty="0" err="1" smtClean="0"/>
              <a:t>Öznur</a:t>
            </a:r>
            <a:r>
              <a:rPr lang="tr-TR" sz="2400" dirty="0" smtClean="0"/>
              <a:t> İNCE</a:t>
            </a:r>
          </a:p>
          <a:p>
            <a:pPr eaLnBrk="1" hangingPunct="1"/>
            <a:r>
              <a:rPr lang="tr-TR" sz="2400" dirty="0" smtClean="0"/>
              <a:t>Tuğba GÖZEL</a:t>
            </a:r>
          </a:p>
        </p:txBody>
      </p:sp>
      <p:sp>
        <p:nvSpPr>
          <p:cNvPr id="8" name="7 Metin kutusu"/>
          <p:cNvSpPr txBox="1"/>
          <p:nvPr/>
        </p:nvSpPr>
        <p:spPr>
          <a:xfrm>
            <a:off x="4427984" y="5157192"/>
            <a:ext cx="4176464" cy="830997"/>
          </a:xfrm>
          <a:prstGeom prst="rect">
            <a:avLst/>
          </a:prstGeom>
          <a:noFill/>
        </p:spPr>
        <p:txBody>
          <a:bodyPr wrap="square" rtlCol="0">
            <a:spAutoFit/>
          </a:bodyPr>
          <a:lstStyle/>
          <a:p>
            <a:r>
              <a:rPr lang="tr-TR" sz="2400" b="1" dirty="0" smtClean="0"/>
              <a:t>Danışman Öğretim Üyesi: </a:t>
            </a:r>
            <a:r>
              <a:rPr lang="tr-TR" sz="2400" dirty="0" err="1" smtClean="0"/>
              <a:t>Yard</a:t>
            </a:r>
            <a:r>
              <a:rPr lang="tr-TR" sz="2400" dirty="0" smtClean="0"/>
              <a:t>.</a:t>
            </a:r>
            <a:r>
              <a:rPr lang="tr-TR" sz="2400" dirty="0" err="1" smtClean="0"/>
              <a:t>Doç.Dr</a:t>
            </a:r>
            <a:r>
              <a:rPr lang="tr-TR" sz="2400" dirty="0" smtClean="0"/>
              <a:t>. Murat Deveci</a:t>
            </a:r>
            <a:endParaRPr lang="tr-TR" sz="2400" dirty="0"/>
          </a:p>
        </p:txBody>
      </p:sp>
      <p:pic>
        <p:nvPicPr>
          <p:cNvPr id="6" name="Picture 2" descr="C:\Users\TOSHIBA\Desktop\todup POSTURANS\deveci-postür\E7FIp.jpg"/>
          <p:cNvPicPr>
            <a:picLocks noChangeAspect="1" noChangeArrowheads="1"/>
          </p:cNvPicPr>
          <p:nvPr/>
        </p:nvPicPr>
        <p:blipFill>
          <a:blip r:embed="rId2" cstate="print"/>
          <a:srcRect/>
          <a:stretch>
            <a:fillRect/>
          </a:stretch>
        </p:blipFill>
        <p:spPr bwMode="auto">
          <a:xfrm>
            <a:off x="3953939" y="2492896"/>
            <a:ext cx="4945696" cy="1872208"/>
          </a:xfrm>
          <a:prstGeom prst="rect">
            <a:avLst/>
          </a:prstGeom>
          <a:noFill/>
        </p:spPr>
      </p:pic>
      <p:sp>
        <p:nvSpPr>
          <p:cNvPr id="9" name="8 Oval"/>
          <p:cNvSpPr/>
          <p:nvPr/>
        </p:nvSpPr>
        <p:spPr>
          <a:xfrm>
            <a:off x="7812360" y="2924944"/>
            <a:ext cx="1152128" cy="15121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ln w="38100">
                <a:solidFill>
                  <a:schemeClr val="tx1"/>
                </a:solidFill>
              </a:ln>
            </a:endParaRPr>
          </a:p>
        </p:txBody>
      </p:sp>
      <p:sp>
        <p:nvSpPr>
          <p:cNvPr id="11" name="10 Köşeleri Yuvarlanmış Dikdörtgen Belirtme Çizgisi"/>
          <p:cNvSpPr/>
          <p:nvPr/>
        </p:nvSpPr>
        <p:spPr>
          <a:xfrm>
            <a:off x="6732240" y="1412776"/>
            <a:ext cx="1634480" cy="792088"/>
          </a:xfrm>
          <a:prstGeom prst="wedgeRoundRectCallout">
            <a:avLst>
              <a:gd name="adj1" fmla="val 41854"/>
              <a:gd name="adj2" fmla="val 138241"/>
              <a:gd name="adj3" fmla="val 16667"/>
            </a:avLst>
          </a:prstGeom>
          <a:solidFill>
            <a:srgbClr val="FF00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Metin kutusu"/>
          <p:cNvSpPr txBox="1"/>
          <p:nvPr/>
        </p:nvSpPr>
        <p:spPr>
          <a:xfrm>
            <a:off x="6660232" y="1484784"/>
            <a:ext cx="1728192" cy="707886"/>
          </a:xfrm>
          <a:prstGeom prst="rect">
            <a:avLst/>
          </a:prstGeom>
          <a:noFill/>
        </p:spPr>
        <p:txBody>
          <a:bodyPr wrap="square" rtlCol="0">
            <a:spAutoFit/>
          </a:bodyPr>
          <a:lstStyle/>
          <a:p>
            <a:pPr algn="ctr"/>
            <a:r>
              <a:rPr lang="tr-TR" sz="2000" b="1" dirty="0" smtClean="0"/>
              <a:t>HOMO POSTURANUS</a:t>
            </a:r>
            <a:endParaRPr lang="tr-T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5580112" y="2204864"/>
            <a:ext cx="3024336" cy="576064"/>
          </a:xfrm>
          <a:solidFill>
            <a:srgbClr val="CC9900"/>
          </a:solidFill>
          <a:ln w="38100">
            <a:solidFill>
              <a:srgbClr val="003300"/>
            </a:solidFill>
          </a:ln>
        </p:spPr>
        <p:txBody>
          <a:bodyPr>
            <a:normAutofit/>
          </a:bodyPr>
          <a:lstStyle/>
          <a:p>
            <a:pPr algn="l"/>
            <a:r>
              <a:rPr lang="tr-TR" sz="2800" b="1" dirty="0" smtClean="0">
                <a:solidFill>
                  <a:srgbClr val="003300"/>
                </a:solidFill>
              </a:rPr>
              <a:t>Hazırladığımız Afiş:</a:t>
            </a:r>
            <a:endParaRPr lang="tr-TR" sz="2800" b="1" dirty="0">
              <a:solidFill>
                <a:srgbClr val="003300"/>
              </a:solidFill>
            </a:endParaRPr>
          </a:p>
        </p:txBody>
      </p:sp>
      <p:pic>
        <p:nvPicPr>
          <p:cNvPr id="11266" name="Picture 2" descr="F:\todup POSTURANS\TODUP Afiş.jpg"/>
          <p:cNvPicPr>
            <a:picLocks noChangeAspect="1" noChangeArrowheads="1"/>
          </p:cNvPicPr>
          <p:nvPr/>
        </p:nvPicPr>
        <p:blipFill>
          <a:blip r:embed="rId2" cstate="print"/>
          <a:srcRect/>
          <a:stretch>
            <a:fillRect/>
          </a:stretch>
        </p:blipFill>
        <p:spPr bwMode="auto">
          <a:xfrm>
            <a:off x="467544" y="145436"/>
            <a:ext cx="4608512" cy="645191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PC\Desktop\TODUP RESİM\3b4e1b0f14f297bc109f64223f162d07.jpg"/>
          <p:cNvPicPr>
            <a:picLocks noChangeAspect="1" noChangeArrowheads="1"/>
          </p:cNvPicPr>
          <p:nvPr/>
        </p:nvPicPr>
        <p:blipFill>
          <a:blip r:embed="rId2" cstate="print"/>
          <a:srcRect/>
          <a:stretch>
            <a:fillRect/>
          </a:stretch>
        </p:blipFill>
        <p:spPr bwMode="auto">
          <a:xfrm>
            <a:off x="611560" y="404664"/>
            <a:ext cx="3744416" cy="5976664"/>
          </a:xfrm>
          <a:prstGeom prst="rect">
            <a:avLst/>
          </a:prstGeom>
          <a:noFill/>
        </p:spPr>
      </p:pic>
      <p:pic>
        <p:nvPicPr>
          <p:cNvPr id="39939" name="Picture 3" descr="C:\Users\PC\Desktop\TODUP RESİM\063868ab6ccb84907f38ef215348378f.jpg"/>
          <p:cNvPicPr>
            <a:picLocks noChangeAspect="1" noChangeArrowheads="1"/>
          </p:cNvPicPr>
          <p:nvPr/>
        </p:nvPicPr>
        <p:blipFill>
          <a:blip r:embed="rId3" cstate="print"/>
          <a:srcRect/>
          <a:stretch>
            <a:fillRect/>
          </a:stretch>
        </p:blipFill>
        <p:spPr bwMode="auto">
          <a:xfrm>
            <a:off x="5148064" y="332656"/>
            <a:ext cx="3422154" cy="608382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PC\Desktop\TODUP RESİM\e37793e3a2a365e03415f715ae3fc989.jpg"/>
          <p:cNvPicPr>
            <a:picLocks noChangeAspect="1" noChangeArrowheads="1"/>
          </p:cNvPicPr>
          <p:nvPr/>
        </p:nvPicPr>
        <p:blipFill>
          <a:blip r:embed="rId2" cstate="print"/>
          <a:srcRect/>
          <a:stretch>
            <a:fillRect/>
          </a:stretch>
        </p:blipFill>
        <p:spPr bwMode="auto">
          <a:xfrm>
            <a:off x="683568" y="427434"/>
            <a:ext cx="3528392" cy="5941046"/>
          </a:xfrm>
          <a:prstGeom prst="rect">
            <a:avLst/>
          </a:prstGeom>
          <a:noFill/>
        </p:spPr>
      </p:pic>
      <p:pic>
        <p:nvPicPr>
          <p:cNvPr id="40963" name="Picture 3" descr="C:\Users\PC\Desktop\TODUP RESİM\caa4fb48af5fca912e8a109667558ca1.jpg"/>
          <p:cNvPicPr>
            <a:picLocks noChangeAspect="1" noChangeArrowheads="1"/>
          </p:cNvPicPr>
          <p:nvPr/>
        </p:nvPicPr>
        <p:blipFill>
          <a:blip r:embed="rId3" cstate="print"/>
          <a:srcRect/>
          <a:stretch>
            <a:fillRect/>
          </a:stretch>
        </p:blipFill>
        <p:spPr bwMode="auto">
          <a:xfrm>
            <a:off x="4860032" y="423477"/>
            <a:ext cx="3816424" cy="595785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251520" y="188640"/>
            <a:ext cx="4320480" cy="576064"/>
          </a:xfrm>
          <a:solidFill>
            <a:srgbClr val="CC9900"/>
          </a:solidFill>
          <a:ln w="38100">
            <a:solidFill>
              <a:srgbClr val="003300"/>
            </a:solidFill>
          </a:ln>
        </p:spPr>
        <p:txBody>
          <a:bodyPr>
            <a:normAutofit/>
          </a:bodyPr>
          <a:lstStyle/>
          <a:p>
            <a:pPr algn="l"/>
            <a:r>
              <a:rPr lang="tr-TR" sz="2800" b="1" dirty="0" smtClean="0">
                <a:solidFill>
                  <a:srgbClr val="003300"/>
                </a:solidFill>
              </a:rPr>
              <a:t>Hazırladığımız “</a:t>
            </a:r>
            <a:r>
              <a:rPr lang="tr-TR" sz="2800" b="1" dirty="0" err="1" smtClean="0">
                <a:solidFill>
                  <a:srgbClr val="003300"/>
                </a:solidFill>
              </a:rPr>
              <a:t>Sticker”lar</a:t>
            </a:r>
            <a:r>
              <a:rPr lang="tr-TR" sz="2800" b="1" dirty="0" smtClean="0">
                <a:solidFill>
                  <a:srgbClr val="003300"/>
                </a:solidFill>
              </a:rPr>
              <a:t>:</a:t>
            </a:r>
            <a:endParaRPr lang="tr-TR" sz="2800" b="1" dirty="0">
              <a:solidFill>
                <a:srgbClr val="003300"/>
              </a:solidFill>
            </a:endParaRPr>
          </a:p>
        </p:txBody>
      </p:sp>
      <p:pic>
        <p:nvPicPr>
          <p:cNvPr id="11267" name="Picture 3" descr="F:\todup POSTURANS\TODUP Sticker 1.jpg"/>
          <p:cNvPicPr>
            <a:picLocks noChangeAspect="1" noChangeArrowheads="1"/>
          </p:cNvPicPr>
          <p:nvPr/>
        </p:nvPicPr>
        <p:blipFill>
          <a:blip r:embed="rId2" cstate="print"/>
          <a:srcRect/>
          <a:stretch>
            <a:fillRect/>
          </a:stretch>
        </p:blipFill>
        <p:spPr bwMode="auto">
          <a:xfrm>
            <a:off x="395536" y="1772816"/>
            <a:ext cx="3960440" cy="3960440"/>
          </a:xfrm>
          <a:prstGeom prst="rect">
            <a:avLst/>
          </a:prstGeom>
          <a:noFill/>
          <a:ln w="38100">
            <a:solidFill>
              <a:schemeClr val="tx1"/>
            </a:solidFill>
          </a:ln>
        </p:spPr>
      </p:pic>
      <p:pic>
        <p:nvPicPr>
          <p:cNvPr id="11268" name="Picture 4" descr="F:\todup POSTURANS\STİCKER 2.png"/>
          <p:cNvPicPr>
            <a:picLocks noChangeAspect="1" noChangeArrowheads="1"/>
          </p:cNvPicPr>
          <p:nvPr/>
        </p:nvPicPr>
        <p:blipFill>
          <a:blip r:embed="rId3" cstate="print"/>
          <a:srcRect/>
          <a:stretch>
            <a:fillRect/>
          </a:stretch>
        </p:blipFill>
        <p:spPr bwMode="auto">
          <a:xfrm>
            <a:off x="4643692" y="1772816"/>
            <a:ext cx="3969126" cy="3960440"/>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196752"/>
            <a:ext cx="8352928" cy="3528392"/>
          </a:xfrm>
          <a:ln w="76200">
            <a:solidFill>
              <a:srgbClr val="003300"/>
            </a:solidFill>
          </a:ln>
        </p:spPr>
        <p:txBody>
          <a:bodyPr>
            <a:normAutofit fontScale="92500" lnSpcReduction="10000"/>
          </a:bodyPr>
          <a:lstStyle/>
          <a:p>
            <a:pPr>
              <a:buNone/>
            </a:pPr>
            <a:endParaRPr lang="tr-TR" sz="2800" dirty="0" smtClean="0"/>
          </a:p>
          <a:p>
            <a:pPr marL="265113" indent="-265113" algn="just">
              <a:tabLst>
                <a:tab pos="265113" algn="l"/>
              </a:tabLst>
            </a:pPr>
            <a:r>
              <a:rPr lang="tr-TR" sz="2400" b="1" dirty="0" smtClean="0">
                <a:solidFill>
                  <a:srgbClr val="FF0000"/>
                </a:solidFill>
                <a:latin typeface="Calibri" charset="0"/>
              </a:rPr>
              <a:t>Doğru </a:t>
            </a:r>
            <a:r>
              <a:rPr lang="tr-TR" sz="2400" b="1" dirty="0" err="1" smtClean="0">
                <a:solidFill>
                  <a:srgbClr val="FF0000"/>
                </a:solidFill>
                <a:latin typeface="Calibri" charset="0"/>
              </a:rPr>
              <a:t>postür</a:t>
            </a:r>
            <a:r>
              <a:rPr lang="tr-TR" sz="2400" b="1" dirty="0" smtClean="0">
                <a:solidFill>
                  <a:srgbClr val="FF0000"/>
                </a:solidFill>
                <a:latin typeface="Calibri" charset="0"/>
              </a:rPr>
              <a:t> için:</a:t>
            </a:r>
          </a:p>
          <a:p>
            <a:pPr marL="536575" lvl="1" indent="282575" algn="just">
              <a:buFont typeface="Wingdings" pitchFamily="2" charset="2"/>
              <a:buChar char="ü"/>
              <a:tabLst>
                <a:tab pos="265113" algn="l"/>
              </a:tabLst>
            </a:pPr>
            <a:r>
              <a:rPr lang="tr-TR" sz="2400" b="1" dirty="0" smtClean="0">
                <a:latin typeface="Calibri" charset="0"/>
              </a:rPr>
              <a:t>Öncelikle farkında olmamız,</a:t>
            </a:r>
          </a:p>
          <a:p>
            <a:pPr marL="536575" lvl="1" indent="282575" algn="just">
              <a:buFont typeface="Wingdings" pitchFamily="2" charset="2"/>
              <a:buChar char="ü"/>
              <a:tabLst>
                <a:tab pos="265113" algn="l"/>
              </a:tabLst>
            </a:pPr>
            <a:r>
              <a:rPr lang="tr-TR" sz="2400" b="1" dirty="0" smtClean="0">
                <a:latin typeface="Calibri" charset="0"/>
              </a:rPr>
              <a:t>Çalışma ortamımızı düzenlememiz,</a:t>
            </a:r>
          </a:p>
          <a:p>
            <a:pPr marL="536575" lvl="1" indent="282575" algn="just">
              <a:buFont typeface="Wingdings" pitchFamily="2" charset="2"/>
              <a:buChar char="ü"/>
              <a:tabLst>
                <a:tab pos="265113" algn="l"/>
              </a:tabLst>
            </a:pPr>
            <a:r>
              <a:rPr lang="tr-TR" sz="2400" b="1" dirty="0" smtClean="0">
                <a:latin typeface="Calibri" charset="0"/>
              </a:rPr>
              <a:t>Yatış pozisyonu ve uyku kalitesine önem vermemiz,</a:t>
            </a:r>
          </a:p>
          <a:p>
            <a:pPr marL="536575" lvl="1" indent="282575" algn="just">
              <a:buFont typeface="Wingdings" pitchFamily="2" charset="2"/>
              <a:buChar char="ü"/>
              <a:tabLst>
                <a:tab pos="265113" algn="l"/>
              </a:tabLst>
            </a:pPr>
            <a:r>
              <a:rPr lang="tr-TR" sz="2400" b="1" dirty="0" smtClean="0">
                <a:latin typeface="Calibri" charset="0"/>
              </a:rPr>
              <a:t>Kilo almaktan kaçınmamız,</a:t>
            </a:r>
          </a:p>
          <a:p>
            <a:pPr marL="536575" lvl="1" indent="282575" algn="just">
              <a:buFont typeface="Wingdings" pitchFamily="2" charset="2"/>
              <a:buChar char="ü"/>
              <a:tabLst>
                <a:tab pos="265113" algn="l"/>
              </a:tabLst>
            </a:pPr>
            <a:r>
              <a:rPr lang="tr-TR" sz="2400" b="1" dirty="0" smtClean="0">
                <a:latin typeface="Calibri" charset="0"/>
              </a:rPr>
              <a:t>Her fırsatta hareket etmemiz ve yürüyüş, koşma, yüzme, </a:t>
            </a:r>
            <a:r>
              <a:rPr lang="tr-TR" sz="2400" b="1" dirty="0" err="1" smtClean="0">
                <a:latin typeface="Calibri" charset="0"/>
              </a:rPr>
              <a:t>pilates</a:t>
            </a:r>
            <a:r>
              <a:rPr lang="tr-TR" sz="2400" b="1" dirty="0" smtClean="0">
                <a:latin typeface="Calibri" charset="0"/>
              </a:rPr>
              <a:t> benzeri egzersizler yapmamız,</a:t>
            </a:r>
          </a:p>
          <a:p>
            <a:pPr marL="536575" lvl="1" indent="282575" algn="just">
              <a:buFont typeface="Wingdings" pitchFamily="2" charset="2"/>
              <a:buChar char="ü"/>
              <a:tabLst>
                <a:tab pos="265113" algn="l"/>
              </a:tabLst>
            </a:pPr>
            <a:r>
              <a:rPr lang="tr-TR" sz="2400" b="1" dirty="0" smtClean="0">
                <a:latin typeface="Calibri" charset="0"/>
              </a:rPr>
              <a:t>Hayata daha pozitif bakmamız şarttır</a:t>
            </a:r>
            <a:endParaRPr lang="tr-TR" sz="2800" dirty="0"/>
          </a:p>
        </p:txBody>
      </p:sp>
      <p:sp>
        <p:nvSpPr>
          <p:cNvPr id="6" name="1 Başlık"/>
          <p:cNvSpPr>
            <a:spLocks noGrp="1"/>
          </p:cNvSpPr>
          <p:nvPr>
            <p:ph type="title"/>
          </p:nvPr>
        </p:nvSpPr>
        <p:spPr>
          <a:xfrm>
            <a:off x="323528" y="260648"/>
            <a:ext cx="1368152" cy="596584"/>
          </a:xfrm>
          <a:solidFill>
            <a:srgbClr val="CC9900"/>
          </a:solidFill>
          <a:ln w="38100">
            <a:solidFill>
              <a:srgbClr val="003300"/>
            </a:solidFill>
          </a:ln>
        </p:spPr>
        <p:txBody>
          <a:bodyPr>
            <a:normAutofit fontScale="90000"/>
          </a:bodyPr>
          <a:lstStyle/>
          <a:p>
            <a:pPr algn="l"/>
            <a:r>
              <a:rPr lang="tr-TR" sz="3600" b="1" dirty="0" smtClean="0">
                <a:solidFill>
                  <a:srgbClr val="003300"/>
                </a:solidFill>
              </a:rPr>
              <a:t>Sonuç:</a:t>
            </a:r>
            <a:endParaRPr lang="tr-TR" sz="3600" b="1" dirty="0">
              <a:solidFill>
                <a:srgbClr val="003300"/>
              </a:solidFill>
            </a:endParaRPr>
          </a:p>
        </p:txBody>
      </p:sp>
      <p:sp>
        <p:nvSpPr>
          <p:cNvPr id="7" name="6 Dikdörtgen"/>
          <p:cNvSpPr/>
          <p:nvPr/>
        </p:nvSpPr>
        <p:spPr>
          <a:xfrm>
            <a:off x="971600" y="5301208"/>
            <a:ext cx="7200800" cy="1077218"/>
          </a:xfrm>
          <a:prstGeom prst="rect">
            <a:avLst/>
          </a:prstGeom>
          <a:solidFill>
            <a:schemeClr val="tx1"/>
          </a:solidFill>
        </p:spPr>
        <p:txBody>
          <a:bodyPr wrap="square">
            <a:spAutoFit/>
          </a:bodyPr>
          <a:lstStyle/>
          <a:p>
            <a:pPr algn="ctr"/>
            <a:r>
              <a:rPr lang="tr-TR" sz="3200" b="1" dirty="0" smtClean="0">
                <a:solidFill>
                  <a:schemeClr val="bg1"/>
                </a:solidFill>
              </a:rPr>
              <a:t>HAREKETE GEÇMENİN VE HAYATA KARŞI DİK DURMANIN ZAMANI GELMEDİ Mİ?</a:t>
            </a:r>
            <a:endParaRPr lang="tr-TR"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C\Desktop\TODUP RESİM\537c8584e0bba675b793b6a257b71bee.jpg"/>
          <p:cNvPicPr>
            <a:picLocks noChangeAspect="1" noChangeArrowheads="1"/>
          </p:cNvPicPr>
          <p:nvPr/>
        </p:nvPicPr>
        <p:blipFill>
          <a:blip r:embed="rId2" cstate="print"/>
          <a:srcRect/>
          <a:stretch>
            <a:fillRect/>
          </a:stretch>
        </p:blipFill>
        <p:spPr bwMode="auto">
          <a:xfrm>
            <a:off x="2051720" y="250902"/>
            <a:ext cx="5400600" cy="6272561"/>
          </a:xfrm>
          <a:prstGeom prst="rect">
            <a:avLst/>
          </a:prstGeom>
          <a:noFill/>
        </p:spPr>
      </p:pic>
      <p:sp>
        <p:nvSpPr>
          <p:cNvPr id="1029" name="AutoShape 5" descr="data:image/jpeg;base64,/9j/4AAQSkZJRgABAQAAAQABAAD/2wCEAAkGBxQSEhUUExQUFRUXGBUUFRQXFxUXFxQVFBgYFxgUFRYYHCggHRwlHBQUIjEiJSkrLi4uFx8zODMsNygtLiwBCgoKDg0OGxAQGzclHyQsLC0sLzQsLywwLi0sLywsLCwsLDQsLCwsLCwsLCwtLDQtLCwsLCwsLCwsLCwsLCwsLP/AABEIAJIAeAMBIgACEQEDEQH/xAAcAAACAQUBAAAAAAAAAAAAAAAAAgEDBAUGBwj/xAA4EAABAwIEBAQDBwMFAQAAAAABAAIRAyEEBRIxBkFRYRMicYGRobEHFCNCUsHRFjLwM1Nic6IV/8QAGgEAAgMBAQAAAAAAAAAAAAAAAAECAwQFBv/EACYRAAMAAgICAQQCAwAAAAAAAAABAgMRBDESIUETIjKBcZEFUWH/2gAMAwEAAhEDEQA/AOqAJgE2lOxpi+6BCAKYVUNRpQMpQrXH4+lQbqrVGU27y9wb8J39li+NOK6OXU2uqSXPJaxoubbvI/SLeuy898VZqcVX8TxKlUlo1OfaHXkMbybGmAhLZOY8jtmZfajl9L+2o6selNpP/p0BY8fbBhP9jE+v4f8AK4pRwT37NcSO2wCrnA1DBLXewtbon9q+S36J6EyrjvAYiNOIYxx/JU/Dd87fNbG0giQQQdiCCD7heWKOVPqHyscfayvuHs6xWXVtVIlpEh1N0ljgf1MmOQvuktP0mKsLS2emdKAFq/BnHeHzANYPw8RpJdRP/Hc03fmHPrC2yEFGhYRCcNQQgQkKE8IQA4CYBTCYBAyAiE4Cx/EdU08JiXjdtCs4eopuhIDz/wAV5g7NMyqEH8Np8KmNx4dMm49TqPutgyzhmg1olgcd5N7rW+AqY1ujoPaV0TDiLLn8vJXn4p+jscWUo2UcPlDBAA0t/SLBZD7iwiC1vwVdiqa1lNDLL7q1uwAWucS5AMQ0lvlqDZ3XsVt7nzyVlXF1NU5e0JpNaZyvAU35bjcPVcR5Xhxi0tJ0vHwJXpUdvb0Xnr7RWAuYD3Xc+EK5q4DCPO7sPRJ9dAH7Lq46dwqZyOTKm/RlAFMJoUwpGcpwhOQpQAwCAFUDUwagBAFY8QYI1sLiKQmalGqwRa7mED5wsnpS1h5T6H6JMaPNXCFI0KT61QaWmo2iCdzUEAsDd7EhZg53Xc93gtY4NtBklx6zsmyvB+I2uyqXEGuSByBp6QD623VEZDpfGp3h38gOmSeeoXssWS8bvb7Otjm/HW/Rk8r4oq69FegWdC24PxKyrOJaRDSBUIcdLT4boJ6Emw5rBf8AwgGNlznEEkuO7p2BAgCLbLMUcKDhQyT5SHC95af8+Kpqo2WzFaLbHcWgO006FSoewt8ljqnFOlwFWm+mTsC03joSritkoc0hrnMJghzfyxyjYg91a/0/rqjW9z6YEBriSQYgu1d72U4ePXtEKm9+mYbjb8elSrU2ktLgJ/7B5RHeF3rhXCupYLC03iHMoUWuHRwYJHxXIs6w7WPwrWiAKmnrYscBM+i7LkLT92oapJ8Nkk7m3P2WvFacqZ6MPIil91MvIRCaEQrTIIQhPCEwKrQmAQAmCABKUyV4kQgDjOOwng16rJBHiVHSOjnEq+wdHUJKuOJ8jOGc06tTXTBiIg7HvdWFTMBQpF7th+9lyckNX7O3iyJx6LnMC1rYEaikoM/CK5znvFVSsSG6WM2uJJAVuM+rtYYqAUyNIIFiYuBylWri12x/Xlejq2Agtg7hTiaMLmvDnF1SlDXw5gtItbsuhtxviUw8bOEj0KjeJw9MFlVdFgzLjiK9JvSoD9Rb4rsLGAAAbAAD0Flz3hbJH1neLOlrXgTztey6OFrwTqTncu1VJISFBCqQghXmQpQhMQpTAqIQhMAUFEpXuje3qgDX+N8MH4ZzrSwhw+hHzXKuIKoOErAifLYc5kRCzX2r8Saop0XhzKY1uLTIc/1G8AfMrT87c51B8TduoR8T8pVfI4+nNP5NHFzbVJfBRyjIcP4DXu/EeBJa42kclc1HOhlP7vQ8N35dAsJ3mVqlLNg1zYJDYkid+26y39SFsk6SNENG4vY/QhU3hyeW+zXGadaZkeJeH8NSpamgtfY6Wm297dN1tFOo1tFgbsGiPcLm7se7EPY0OJLnNAbfaxPpAn4LeKIJgHYKNw0kqYK/JvR0/gbGU34cMYfMwkVBzDiZn0WyhcJ4Tz5+FxFSoPM0uqNLSYDmz17ELouWfaFhqlnh9M9xqHyXUfGtSqlbTSOM+RHnU0/abNzQsfgc5oVrU6rHH9IPm+Bur+VQ012Wpp+0ShCFEZBKscwzajQE1KjW9plx9Gi65zn/ABtVqktpE02bW/uPdzv2C1apWc4yST3XRxcCqW6ejn5efKepWzds5+0GpJGHY1o5PcNRPtsFpWbZ5XrkmrUc47xMNgbgNFlAVvjaPlJG4uO8clvx8fHHSMN8jJfbLSr5pB5/RZDLKWukGndvlPccj7hUm0A5ocOgKq4OroNxHdZ+dxPrx9na6NX+P5iwW/P8X2YTM+GWEnSSw9N2me3JYunwq8m729L/AMLp9JtGqAHkA97fBMOHWA2JhcCsmXH6paPSQseRblmoZDw8yg7XJfUiJOzQd4H7rOY4+FTJ/MbNHVx2H7+yzrcvawT0WAzOsCdfJoOkdJtPqfopcfFXIyqf7IcnNPHxuvn4/kw+gMAbueZ78z8VWw1Lf1SYdhcdRV2w/U/Vet0pWkeNdOm2yvh6zmEOaS0jYixCzGD4vxVPapqHR41D+VgylKrrFFfktk5yVPTN+y77Q+VakPVh/Y/yhaE0IWauFibNC5uVFKEzEBTC2mIYNSVRYjsnCaEiRjsNitDIc15ImIbNlBxFR4MMFP8ASXXJ9hYe6yDqc9lSLI7hPSH5aXRhaWBrNeSKhcSZLj0/TpW4cOZ8QRSr2P5HcnduxWJ08/8APQq1rvvPIHSJ/Ue6z5+NGaPCv0asHMyYsnmv3/02HP8AiakJptJPUgGPQFabmGa1nOaW0x4YmWz53Dr0WTfghMuv2U/d29EsHEx4Z1H9hn515q3S/QYTGtIFnt7Oa76iyr0NvWT8Sim1VWrSZG036GSFOVMIAAhQUJAW2FdqY09lXAVrlZ8noSrkJiGAQoBTSkAKCpSlAwCoUKIdTIM3c7YwdzzVYpaNh21O+soBPQz2QB6KkAriqbKmAmiL7JaE4UtaghLZLQAIQoqGyAFLt1KRlwe6EyJYYB2iQTErIBarm1c+ICOhHYgwVsmDra6bXdQClv2y2oalV/srFS1BChhTKxwgoCkpAKUgFj3M8+gTlIHGI6JiJbtuna1RJTNSGkSVClyAgZChNCSoUAUGlClrwBfrshSEkapXvE9FsGS/6Tff6oQoLsvv8C/apbupQmygYJUIQMOaH8kITIks2TFCFEkKd0zUITD5GCpPQhJDHpsHQIQhDA//2Q==">
            <a:hlinkClick r:id="rId3"/>
          </p:cNvPr>
          <p:cNvSpPr>
            <a:spLocks noChangeAspect="1" noChangeArrowheads="1"/>
          </p:cNvSpPr>
          <p:nvPr/>
        </p:nvSpPr>
        <p:spPr bwMode="auto">
          <a:xfrm>
            <a:off x="28575" y="-830263"/>
            <a:ext cx="1438275" cy="1743076"/>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 name="3 Dikdörtgen"/>
          <p:cNvSpPr/>
          <p:nvPr/>
        </p:nvSpPr>
        <p:spPr>
          <a:xfrm>
            <a:off x="1907704" y="404664"/>
            <a:ext cx="571797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POSTURAN TAKIMI</a:t>
            </a:r>
            <a:endPar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60648"/>
            <a:ext cx="2748274" cy="596584"/>
          </a:xfrm>
          <a:solidFill>
            <a:srgbClr val="CC9900"/>
          </a:solidFill>
          <a:ln w="38100">
            <a:solidFill>
              <a:srgbClr val="003300"/>
            </a:solidFill>
          </a:ln>
        </p:spPr>
        <p:txBody>
          <a:bodyPr>
            <a:normAutofit fontScale="90000"/>
          </a:bodyPr>
          <a:lstStyle/>
          <a:p>
            <a:pPr algn="l"/>
            <a:r>
              <a:rPr lang="tr-TR" sz="3600" b="1" dirty="0" smtClean="0">
                <a:solidFill>
                  <a:srgbClr val="003300"/>
                </a:solidFill>
              </a:rPr>
              <a:t>Giriş ve Amaç:</a:t>
            </a:r>
            <a:endParaRPr lang="tr-TR" sz="3600" b="1" dirty="0">
              <a:solidFill>
                <a:srgbClr val="003300"/>
              </a:solidFill>
            </a:endParaRPr>
          </a:p>
        </p:txBody>
      </p:sp>
      <p:sp>
        <p:nvSpPr>
          <p:cNvPr id="3" name="2 İçerik Yer Tutucusu"/>
          <p:cNvSpPr>
            <a:spLocks noGrp="1"/>
          </p:cNvSpPr>
          <p:nvPr>
            <p:ph idx="1"/>
          </p:nvPr>
        </p:nvSpPr>
        <p:spPr>
          <a:xfrm>
            <a:off x="467544" y="1772816"/>
            <a:ext cx="8424936" cy="4464496"/>
          </a:xfrm>
          <a:ln w="76200">
            <a:solidFill>
              <a:srgbClr val="003300"/>
            </a:solidFill>
          </a:ln>
        </p:spPr>
        <p:txBody>
          <a:bodyPr>
            <a:normAutofit fontScale="92500" lnSpcReduction="20000"/>
          </a:bodyPr>
          <a:lstStyle/>
          <a:p>
            <a:pPr>
              <a:buNone/>
            </a:pPr>
            <a:endParaRPr lang="tr-TR" sz="2800" dirty="0" smtClean="0"/>
          </a:p>
          <a:p>
            <a:r>
              <a:rPr lang="tr-TR" sz="2800" dirty="0" err="1" smtClean="0"/>
              <a:t>Postür</a:t>
            </a:r>
            <a:r>
              <a:rPr lang="tr-TR" sz="2800" dirty="0" smtClean="0"/>
              <a:t>, vücudun her kısmının, kendisine bitişik </a:t>
            </a:r>
            <a:r>
              <a:rPr lang="tr-TR" sz="2800" dirty="0" err="1" smtClean="0"/>
              <a:t>segmente</a:t>
            </a:r>
            <a:r>
              <a:rPr lang="tr-TR" sz="2800" dirty="0" smtClean="0"/>
              <a:t> ve bütün vücuda oranla en uygun pozisyonda yerleştirilmesidir. </a:t>
            </a:r>
          </a:p>
          <a:p>
            <a:r>
              <a:rPr lang="tr-TR" sz="2800" dirty="0" smtClean="0"/>
              <a:t>Bir başka deyişle, vücudun her hareketinde eklemlerin aldığı pozisyonların birleşimi de </a:t>
            </a:r>
            <a:r>
              <a:rPr lang="tr-TR" sz="2800" dirty="0" err="1" smtClean="0"/>
              <a:t>postür</a:t>
            </a:r>
            <a:r>
              <a:rPr lang="tr-TR" sz="2800" dirty="0" smtClean="0"/>
              <a:t> olarak tanımlanmaktadır.</a:t>
            </a:r>
          </a:p>
          <a:p>
            <a:r>
              <a:rPr lang="tr-TR" sz="2800" dirty="0" smtClean="0"/>
              <a:t>Yoğun </a:t>
            </a:r>
            <a:r>
              <a:rPr lang="tr-TR" sz="2800" dirty="0"/>
              <a:t>çalışma hayatı ile bilgisayar karşısında geçirilen uzun saatler, bel ve boyun ağrılarından şikayet edenlerin sayısını her geçen gün biraz daha </a:t>
            </a:r>
            <a:r>
              <a:rPr lang="tr-TR" sz="2800" dirty="0" smtClean="0"/>
              <a:t>artırmaktadır.</a:t>
            </a:r>
          </a:p>
          <a:p>
            <a:r>
              <a:rPr lang="tr-TR" sz="2800" dirty="0"/>
              <a:t>Bu şikayetlerin temelinde ise, genellikle duruş bozukluğu yer </a:t>
            </a:r>
            <a:r>
              <a:rPr lang="tr-TR" sz="2800" dirty="0" smtClean="0"/>
              <a:t>almaktadır. </a:t>
            </a:r>
            <a:endParaRPr lang="tr-TR" sz="2800" dirty="0"/>
          </a:p>
          <a:p>
            <a:endParaRPr lang="tr-TR" sz="2800" dirty="0"/>
          </a:p>
        </p:txBody>
      </p:sp>
      <p:pic>
        <p:nvPicPr>
          <p:cNvPr id="4" name="Picture 2"/>
          <p:cNvPicPr>
            <a:picLocks noChangeAspect="1" noChangeArrowheads="1"/>
          </p:cNvPicPr>
          <p:nvPr/>
        </p:nvPicPr>
        <p:blipFill>
          <a:blip r:embed="rId2" cstate="print"/>
          <a:srcRect/>
          <a:stretch>
            <a:fillRect/>
          </a:stretch>
        </p:blipFill>
        <p:spPr bwMode="auto">
          <a:xfrm>
            <a:off x="7380312" y="188641"/>
            <a:ext cx="1547664" cy="1367446"/>
          </a:xfrm>
          <a:prstGeom prst="rect">
            <a:avLst/>
          </a:prstGeom>
          <a:noFill/>
          <a:ln w="9525" cap="flat">
            <a:solidFill>
              <a:schemeClr val="tx1"/>
            </a:solidFill>
            <a:round/>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844824"/>
            <a:ext cx="8176422" cy="4286280"/>
          </a:xfrm>
          <a:ln w="76200">
            <a:solidFill>
              <a:srgbClr val="003300"/>
            </a:solidFill>
          </a:ln>
        </p:spPr>
        <p:txBody>
          <a:bodyPr>
            <a:normAutofit fontScale="92500" lnSpcReduction="20000"/>
          </a:bodyPr>
          <a:lstStyle/>
          <a:p>
            <a:pPr>
              <a:buNone/>
            </a:pPr>
            <a:endParaRPr lang="tr-TR" sz="2800" dirty="0" smtClean="0">
              <a:latin typeface="Calibri" pitchFamily="34" charset="0"/>
            </a:endParaRPr>
          </a:p>
          <a:p>
            <a:r>
              <a:rPr lang="tr-TR" sz="2800" dirty="0" smtClean="0"/>
              <a:t>Uzun süre masa başında çalışanlarda, kötü ve aynı pozisyonda ders çalışan öğrenci ve akademisyenlerde, bilgisayar kullananlarda, borsa çalışanları gibi sürekli bir ekran izlemek zorunda kalanlarda, çok fazla miktarda el işi yapanlarda, uzun saatler ameliyat yapan cerrahlarda sırtta kamburluk, omuzlarda çökme ve yuvarlaklaşma ve boynun öne doğru eğim yapması şeklindeki duruş bozuklukları ile sık karşılaşılmakta.</a:t>
            </a:r>
          </a:p>
          <a:p>
            <a:r>
              <a:rPr lang="tr-TR" sz="2800" b="1" dirty="0" smtClean="0">
                <a:solidFill>
                  <a:srgbClr val="C00000"/>
                </a:solidFill>
              </a:rPr>
              <a:t>Çalışmamızda, </a:t>
            </a:r>
            <a:r>
              <a:rPr lang="tr-TR" sz="2800" b="1" dirty="0" err="1" smtClean="0">
                <a:solidFill>
                  <a:srgbClr val="C00000"/>
                </a:solidFill>
              </a:rPr>
              <a:t>postür</a:t>
            </a:r>
            <a:r>
              <a:rPr lang="tr-TR" sz="2800" b="1" dirty="0" smtClean="0">
                <a:solidFill>
                  <a:srgbClr val="C00000"/>
                </a:solidFill>
              </a:rPr>
              <a:t> bozukluğu hakkında araştırma yaparak çevremizi bu konuda bilgilendirmeyi amaçladık.</a:t>
            </a:r>
          </a:p>
          <a:p>
            <a:endParaRPr lang="tr-TR" sz="2800" b="1" dirty="0" smtClean="0">
              <a:solidFill>
                <a:srgbClr val="C00000"/>
              </a:solidFill>
            </a:endParaRPr>
          </a:p>
          <a:p>
            <a:endParaRPr lang="tr-TR" sz="2800" dirty="0" smtClean="0"/>
          </a:p>
          <a:p>
            <a:endParaRPr lang="tr-TR" sz="2800" dirty="0"/>
          </a:p>
        </p:txBody>
      </p:sp>
      <p:pic>
        <p:nvPicPr>
          <p:cNvPr id="1026" name="Picture 2" descr="F:\todup POSTURANS\deveci-postür\hunched-at-desk.jpg"/>
          <p:cNvPicPr>
            <a:picLocks noChangeAspect="1" noChangeArrowheads="1"/>
          </p:cNvPicPr>
          <p:nvPr/>
        </p:nvPicPr>
        <p:blipFill>
          <a:blip r:embed="rId2" cstate="print"/>
          <a:srcRect/>
          <a:stretch>
            <a:fillRect/>
          </a:stretch>
        </p:blipFill>
        <p:spPr bwMode="auto">
          <a:xfrm>
            <a:off x="6732240" y="188640"/>
            <a:ext cx="1895722" cy="1448121"/>
          </a:xfrm>
          <a:prstGeom prst="rect">
            <a:avLst/>
          </a:prstGeom>
          <a:noFill/>
          <a:ln w="28575">
            <a:solidFill>
              <a:schemeClr val="tx1"/>
            </a:solidFill>
          </a:ln>
        </p:spPr>
      </p:pic>
      <p:sp>
        <p:nvSpPr>
          <p:cNvPr id="7" name="1 Başlık"/>
          <p:cNvSpPr>
            <a:spLocks noGrp="1"/>
          </p:cNvSpPr>
          <p:nvPr>
            <p:ph type="title"/>
          </p:nvPr>
        </p:nvSpPr>
        <p:spPr>
          <a:xfrm>
            <a:off x="323528" y="260648"/>
            <a:ext cx="2748274" cy="596584"/>
          </a:xfrm>
          <a:solidFill>
            <a:srgbClr val="CC9900"/>
          </a:solidFill>
          <a:ln w="38100">
            <a:solidFill>
              <a:srgbClr val="003300"/>
            </a:solidFill>
          </a:ln>
        </p:spPr>
        <p:txBody>
          <a:bodyPr>
            <a:normAutofit fontScale="90000"/>
          </a:bodyPr>
          <a:lstStyle/>
          <a:p>
            <a:pPr algn="l"/>
            <a:r>
              <a:rPr lang="tr-TR" sz="3600" b="1" dirty="0" smtClean="0">
                <a:solidFill>
                  <a:srgbClr val="003300"/>
                </a:solidFill>
              </a:rPr>
              <a:t>Giriş ve Amaç:</a:t>
            </a:r>
            <a:endParaRPr lang="tr-TR" sz="3600" b="1" dirty="0">
              <a:solidFill>
                <a:srgbClr val="00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772816"/>
            <a:ext cx="8424936" cy="4464496"/>
          </a:xfrm>
          <a:ln w="76200">
            <a:solidFill>
              <a:srgbClr val="003300"/>
            </a:solidFill>
          </a:ln>
        </p:spPr>
        <p:txBody>
          <a:bodyPr>
            <a:normAutofit/>
          </a:bodyPr>
          <a:lstStyle/>
          <a:p>
            <a:pPr>
              <a:buNone/>
            </a:pPr>
            <a:endParaRPr lang="tr-TR" sz="2800" dirty="0" smtClean="0"/>
          </a:p>
          <a:p>
            <a:r>
              <a:rPr lang="tr-TR" sz="2800" dirty="0" smtClean="0"/>
              <a:t>Konumuz “</a:t>
            </a:r>
            <a:r>
              <a:rPr lang="tr-TR" sz="2800" b="1" dirty="0" err="1" smtClean="0"/>
              <a:t>Postür</a:t>
            </a:r>
            <a:r>
              <a:rPr lang="tr-TR" sz="2800" dirty="0" smtClean="0"/>
              <a:t>” olunca ismimizi de “</a:t>
            </a:r>
            <a:r>
              <a:rPr lang="tr-TR" sz="2800" b="1" dirty="0" err="1" smtClean="0"/>
              <a:t>Posturanlar</a:t>
            </a:r>
            <a:r>
              <a:rPr lang="tr-TR" sz="2800" dirty="0" smtClean="0"/>
              <a:t>” olarak saptadık…</a:t>
            </a:r>
          </a:p>
          <a:p>
            <a:r>
              <a:rPr lang="tr-TR" sz="2800" dirty="0" smtClean="0"/>
              <a:t>Öncelikle tüm grup üyeleri </a:t>
            </a:r>
            <a:r>
              <a:rPr lang="tr-TR" sz="2800" dirty="0" err="1" smtClean="0"/>
              <a:t>postürü</a:t>
            </a:r>
            <a:r>
              <a:rPr lang="tr-TR" sz="2800" dirty="0" smtClean="0"/>
              <a:t> tanımlamak, bozukluğuna yol açan nedenleri saptamak, önleyici ve tedavi edici yöntemler hakkında bilgi edinmek amacıyla başta internet ortamı olmak üzere veri topladı. </a:t>
            </a:r>
          </a:p>
          <a:p>
            <a:r>
              <a:rPr lang="tr-TR" sz="2800" dirty="0" smtClean="0"/>
              <a:t>Ardından ikişerli gruplar halinde görev dağılımı yapıldı. </a:t>
            </a:r>
            <a:endParaRPr lang="tr-TR" sz="2800" dirty="0"/>
          </a:p>
        </p:txBody>
      </p:sp>
      <p:sp>
        <p:nvSpPr>
          <p:cNvPr id="6" name="1 Başlık"/>
          <p:cNvSpPr>
            <a:spLocks noGrp="1"/>
          </p:cNvSpPr>
          <p:nvPr>
            <p:ph type="title"/>
          </p:nvPr>
        </p:nvSpPr>
        <p:spPr>
          <a:xfrm>
            <a:off x="323528" y="260648"/>
            <a:ext cx="3176902" cy="596584"/>
          </a:xfrm>
          <a:solidFill>
            <a:srgbClr val="CC9900"/>
          </a:solidFill>
          <a:ln w="38100">
            <a:solidFill>
              <a:srgbClr val="003300"/>
            </a:solidFill>
          </a:ln>
        </p:spPr>
        <p:txBody>
          <a:bodyPr>
            <a:normAutofit fontScale="90000"/>
          </a:bodyPr>
          <a:lstStyle/>
          <a:p>
            <a:pPr algn="l"/>
            <a:r>
              <a:rPr lang="tr-TR" sz="3600" b="1" dirty="0" smtClean="0">
                <a:solidFill>
                  <a:srgbClr val="003300"/>
                </a:solidFill>
              </a:rPr>
              <a:t>Gereç ve Yöntem:</a:t>
            </a:r>
            <a:endParaRPr lang="tr-TR" sz="3600" b="1" dirty="0">
              <a:solidFill>
                <a:srgbClr val="003300"/>
              </a:solidFill>
            </a:endParaRPr>
          </a:p>
        </p:txBody>
      </p:sp>
      <p:pic>
        <p:nvPicPr>
          <p:cNvPr id="1026" name="Picture 2" descr="F:\todup POSTURANS\deveci-postür\41.jpg"/>
          <p:cNvPicPr>
            <a:picLocks noChangeAspect="1" noChangeArrowheads="1"/>
          </p:cNvPicPr>
          <p:nvPr/>
        </p:nvPicPr>
        <p:blipFill>
          <a:blip r:embed="rId2" cstate="print"/>
          <a:srcRect/>
          <a:stretch>
            <a:fillRect/>
          </a:stretch>
        </p:blipFill>
        <p:spPr bwMode="auto">
          <a:xfrm>
            <a:off x="6372200" y="188641"/>
            <a:ext cx="2539752" cy="1454388"/>
          </a:xfrm>
          <a:prstGeom prst="rect">
            <a:avLst/>
          </a:prstGeom>
          <a:noFill/>
          <a:ln w="28575">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2132856"/>
            <a:ext cx="7992888" cy="4104456"/>
          </a:xfrm>
          <a:ln w="76200">
            <a:solidFill>
              <a:srgbClr val="003300"/>
            </a:solidFill>
          </a:ln>
        </p:spPr>
        <p:txBody>
          <a:bodyPr>
            <a:normAutofit/>
          </a:bodyPr>
          <a:lstStyle/>
          <a:p>
            <a:pPr>
              <a:buNone/>
            </a:pPr>
            <a:endParaRPr lang="tr-TR" sz="2800" dirty="0" smtClean="0"/>
          </a:p>
          <a:p>
            <a:r>
              <a:rPr lang="tr-TR" sz="2800" dirty="0" smtClean="0"/>
              <a:t>Fizik Tedavi ve Rehabilitasyon AD</a:t>
            </a:r>
          </a:p>
          <a:p>
            <a:r>
              <a:rPr lang="tr-TR" sz="2800" dirty="0" smtClean="0"/>
              <a:t>Ortopedi AD</a:t>
            </a:r>
          </a:p>
          <a:p>
            <a:r>
              <a:rPr lang="tr-TR" sz="2800" dirty="0" smtClean="0"/>
              <a:t>Nöroşirurji AD </a:t>
            </a:r>
          </a:p>
          <a:p>
            <a:r>
              <a:rPr lang="tr-TR" sz="2800" dirty="0" smtClean="0"/>
              <a:t>Omurga sağlığı ile ilgili olası dernekler</a:t>
            </a:r>
          </a:p>
          <a:p>
            <a:r>
              <a:rPr lang="tr-TR" sz="2800" dirty="0" smtClean="0"/>
              <a:t>Konu ile ilgili resim , afiş, video gibi görsel ve eğitici doküman araştırması</a:t>
            </a:r>
            <a:endParaRPr lang="tr-TR" sz="2800" dirty="0"/>
          </a:p>
        </p:txBody>
      </p:sp>
      <p:sp>
        <p:nvSpPr>
          <p:cNvPr id="6" name="1 Başlık"/>
          <p:cNvSpPr>
            <a:spLocks noGrp="1"/>
          </p:cNvSpPr>
          <p:nvPr>
            <p:ph type="title"/>
          </p:nvPr>
        </p:nvSpPr>
        <p:spPr>
          <a:xfrm>
            <a:off x="323528" y="260648"/>
            <a:ext cx="3176902" cy="596584"/>
          </a:xfrm>
          <a:solidFill>
            <a:srgbClr val="CC9900"/>
          </a:solidFill>
          <a:ln w="38100">
            <a:solidFill>
              <a:srgbClr val="003300"/>
            </a:solidFill>
          </a:ln>
        </p:spPr>
        <p:txBody>
          <a:bodyPr>
            <a:normAutofit fontScale="90000"/>
          </a:bodyPr>
          <a:lstStyle/>
          <a:p>
            <a:pPr algn="l"/>
            <a:r>
              <a:rPr lang="tr-TR" sz="3600" b="1" dirty="0" smtClean="0">
                <a:solidFill>
                  <a:srgbClr val="003300"/>
                </a:solidFill>
              </a:rPr>
              <a:t>Gereç ve Yöntem:</a:t>
            </a:r>
            <a:endParaRPr lang="tr-TR" sz="3600" b="1" dirty="0">
              <a:solidFill>
                <a:srgbClr val="003300"/>
              </a:solidFill>
            </a:endParaRPr>
          </a:p>
        </p:txBody>
      </p:sp>
      <p:pic>
        <p:nvPicPr>
          <p:cNvPr id="2050" name="Picture 2" descr="F:\todup POSTURANS\deveci-postür\images.jpg"/>
          <p:cNvPicPr>
            <a:picLocks noChangeAspect="1" noChangeArrowheads="1"/>
          </p:cNvPicPr>
          <p:nvPr/>
        </p:nvPicPr>
        <p:blipFill>
          <a:blip r:embed="rId2" cstate="print"/>
          <a:srcRect b="11801"/>
          <a:stretch>
            <a:fillRect/>
          </a:stretch>
        </p:blipFill>
        <p:spPr bwMode="auto">
          <a:xfrm>
            <a:off x="5292080" y="188640"/>
            <a:ext cx="3175000" cy="1800200"/>
          </a:xfrm>
          <a:prstGeom prst="rect">
            <a:avLst/>
          </a:prstGeom>
          <a:noFill/>
          <a:ln w="28575">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772816"/>
            <a:ext cx="8208912" cy="4464496"/>
          </a:xfrm>
          <a:ln w="76200">
            <a:solidFill>
              <a:srgbClr val="003300"/>
            </a:solidFill>
          </a:ln>
        </p:spPr>
        <p:txBody>
          <a:bodyPr>
            <a:normAutofit/>
          </a:bodyPr>
          <a:lstStyle/>
          <a:p>
            <a:pPr>
              <a:buNone/>
            </a:pPr>
            <a:endParaRPr lang="tr-TR" sz="2800" dirty="0" smtClean="0"/>
          </a:p>
          <a:p>
            <a:r>
              <a:rPr lang="tr-TR" sz="2800" dirty="0" smtClean="0"/>
              <a:t>Tüm veriler üzerinde tartışma</a:t>
            </a:r>
          </a:p>
          <a:p>
            <a:r>
              <a:rPr lang="tr-TR" sz="2800" dirty="0" smtClean="0"/>
              <a:t>Önleyici ve düzeltici önerileri içeren kısa </a:t>
            </a:r>
            <a:r>
              <a:rPr lang="tr-TR" sz="2800" b="1" dirty="0" smtClean="0"/>
              <a:t>video </a:t>
            </a:r>
            <a:r>
              <a:rPr lang="tr-TR" sz="2800" dirty="0" smtClean="0"/>
              <a:t>hazırlama</a:t>
            </a:r>
          </a:p>
          <a:p>
            <a:r>
              <a:rPr lang="tr-TR" sz="2800" dirty="0" smtClean="0"/>
              <a:t>Konu ile ilgili eğitici </a:t>
            </a:r>
            <a:r>
              <a:rPr lang="tr-TR" sz="2800" b="1" dirty="0" smtClean="0"/>
              <a:t>afiş</a:t>
            </a:r>
            <a:r>
              <a:rPr lang="tr-TR" sz="2800" dirty="0" smtClean="0"/>
              <a:t> hazırlanarak amfi, yemekhane, poliklinik girişleri gibi bölgelere asılması </a:t>
            </a:r>
          </a:p>
          <a:p>
            <a:r>
              <a:rPr lang="tr-TR" sz="2800" dirty="0" smtClean="0"/>
              <a:t>Bilgisayar monitörlerine yapıştırılabilecek hatırlatıcı ve eğitici “</a:t>
            </a:r>
            <a:r>
              <a:rPr lang="tr-TR" sz="2800" b="1" dirty="0" err="1" smtClean="0"/>
              <a:t>sticker</a:t>
            </a:r>
            <a:r>
              <a:rPr lang="tr-TR" sz="2800" dirty="0" smtClean="0"/>
              <a:t>” hazırlanarak hastane ve üniversite personeline dağıtılması</a:t>
            </a:r>
            <a:endParaRPr lang="tr-TR" sz="2800" dirty="0"/>
          </a:p>
        </p:txBody>
      </p:sp>
      <p:sp>
        <p:nvSpPr>
          <p:cNvPr id="6" name="1 Başlık"/>
          <p:cNvSpPr>
            <a:spLocks noGrp="1"/>
          </p:cNvSpPr>
          <p:nvPr>
            <p:ph type="title"/>
          </p:nvPr>
        </p:nvSpPr>
        <p:spPr>
          <a:xfrm>
            <a:off x="323528" y="260648"/>
            <a:ext cx="3176902" cy="596584"/>
          </a:xfrm>
          <a:solidFill>
            <a:srgbClr val="CC9900"/>
          </a:solidFill>
          <a:ln w="38100">
            <a:solidFill>
              <a:srgbClr val="003300"/>
            </a:solidFill>
          </a:ln>
        </p:spPr>
        <p:txBody>
          <a:bodyPr>
            <a:normAutofit fontScale="90000"/>
          </a:bodyPr>
          <a:lstStyle/>
          <a:p>
            <a:pPr algn="l"/>
            <a:r>
              <a:rPr lang="tr-TR" sz="3600" b="1" dirty="0" smtClean="0">
                <a:solidFill>
                  <a:srgbClr val="003300"/>
                </a:solidFill>
              </a:rPr>
              <a:t>Gereç ve Yöntem:</a:t>
            </a:r>
            <a:endParaRPr lang="tr-TR" sz="3600" b="1" dirty="0">
              <a:solidFill>
                <a:srgbClr val="003300"/>
              </a:solidFill>
            </a:endParaRPr>
          </a:p>
        </p:txBody>
      </p:sp>
      <p:pic>
        <p:nvPicPr>
          <p:cNvPr id="3074" name="Picture 2" descr="F:\todup POSTURANS\deveci-postür\posture.png"/>
          <p:cNvPicPr>
            <a:picLocks noChangeAspect="1" noChangeArrowheads="1"/>
          </p:cNvPicPr>
          <p:nvPr/>
        </p:nvPicPr>
        <p:blipFill>
          <a:blip r:embed="rId2" cstate="print"/>
          <a:srcRect l="7223" t="23656" r="6103" b="17515"/>
          <a:stretch>
            <a:fillRect/>
          </a:stretch>
        </p:blipFill>
        <p:spPr bwMode="auto">
          <a:xfrm>
            <a:off x="4139952" y="260648"/>
            <a:ext cx="4536504" cy="1421889"/>
          </a:xfrm>
          <a:prstGeom prst="rect">
            <a:avLst/>
          </a:prstGeom>
          <a:noFill/>
          <a:ln w="28575">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2060848"/>
            <a:ext cx="8208912" cy="4464496"/>
          </a:xfrm>
          <a:ln w="76200">
            <a:solidFill>
              <a:srgbClr val="003300"/>
            </a:solidFill>
          </a:ln>
        </p:spPr>
        <p:txBody>
          <a:bodyPr>
            <a:normAutofit fontScale="85000" lnSpcReduction="20000"/>
          </a:bodyPr>
          <a:lstStyle/>
          <a:p>
            <a:pPr>
              <a:buNone/>
            </a:pPr>
            <a:endParaRPr lang="tr-TR" sz="2800" dirty="0" smtClean="0"/>
          </a:p>
          <a:p>
            <a:r>
              <a:rPr lang="tr-TR" sz="2800" dirty="0" smtClean="0">
                <a:latin typeface="Calibri" charset="0"/>
              </a:rPr>
              <a:t>İyi bir duruş için ayakta durma, oturma, yürüme gibi çeşitli aktiviteler sırasında baş, gövde, kollar ve bacakların birbirine oranla düzgün ve dengeli dizilimi gereklidir. Düzgün bir duruşa sahip olmak; dengeli beslenme, egzersiz yapma ve düzenli uyuma kadar önemlidir.</a:t>
            </a:r>
          </a:p>
          <a:p>
            <a:r>
              <a:rPr lang="tr-TR" sz="2800" dirty="0" smtClean="0">
                <a:latin typeface="Calibri" charset="0"/>
              </a:rPr>
              <a:t>Dik durma ve düzgün oturma alışkanlığı, çocukluk döneminde kazanılır. İleri yaşta görülen bel, sırt ve boyun ağrılarının kaynağı, yıllar öncesinde edinilmiş olan kötü duruş alışkanlıklarıdır.</a:t>
            </a:r>
          </a:p>
          <a:p>
            <a:r>
              <a:rPr lang="tr-TR" sz="2800" dirty="0" smtClean="0">
                <a:latin typeface="Calibri" charset="0"/>
              </a:rPr>
              <a:t>Duruş bozukluklarının büyük bir bölümü yanlış pozisyonda oturma, yatma ya da çalışma alışkanlığı nedeniyle gelişir.</a:t>
            </a:r>
            <a:r>
              <a:rPr lang="tr-TR" sz="2800" dirty="0" smtClean="0"/>
              <a:t/>
            </a:r>
            <a:br>
              <a:rPr lang="tr-TR" sz="2800" dirty="0" smtClean="0"/>
            </a:br>
            <a:endParaRPr lang="tr-TR" sz="2800" dirty="0"/>
          </a:p>
        </p:txBody>
      </p:sp>
      <p:sp>
        <p:nvSpPr>
          <p:cNvPr id="6" name="1 Başlık"/>
          <p:cNvSpPr>
            <a:spLocks noGrp="1"/>
          </p:cNvSpPr>
          <p:nvPr>
            <p:ph type="title"/>
          </p:nvPr>
        </p:nvSpPr>
        <p:spPr>
          <a:xfrm>
            <a:off x="323528" y="260648"/>
            <a:ext cx="1728192" cy="596584"/>
          </a:xfrm>
          <a:solidFill>
            <a:srgbClr val="CC9900"/>
          </a:solidFill>
          <a:ln w="38100">
            <a:solidFill>
              <a:srgbClr val="003300"/>
            </a:solidFill>
          </a:ln>
        </p:spPr>
        <p:txBody>
          <a:bodyPr>
            <a:normAutofit fontScale="90000"/>
          </a:bodyPr>
          <a:lstStyle/>
          <a:p>
            <a:pPr algn="l"/>
            <a:r>
              <a:rPr lang="tr-TR" sz="3600" b="1" dirty="0" smtClean="0">
                <a:solidFill>
                  <a:srgbClr val="003300"/>
                </a:solidFill>
              </a:rPr>
              <a:t>Bulgular:</a:t>
            </a:r>
            <a:endParaRPr lang="tr-TR" sz="3600" b="1" dirty="0">
              <a:solidFill>
                <a:srgbClr val="003300"/>
              </a:solidFill>
            </a:endParaRPr>
          </a:p>
        </p:txBody>
      </p:sp>
      <p:sp>
        <p:nvSpPr>
          <p:cNvPr id="5" name="4 Dikdörtgen"/>
          <p:cNvSpPr/>
          <p:nvPr/>
        </p:nvSpPr>
        <p:spPr>
          <a:xfrm>
            <a:off x="323528" y="1196752"/>
            <a:ext cx="4535985" cy="523220"/>
          </a:xfrm>
          <a:prstGeom prst="rect">
            <a:avLst/>
          </a:prstGeom>
          <a:ln w="57150">
            <a:solidFill>
              <a:srgbClr val="003300"/>
            </a:solidFill>
          </a:ln>
        </p:spPr>
        <p:txBody>
          <a:bodyPr wrap="none">
            <a:spAutoFit/>
          </a:bodyPr>
          <a:lstStyle/>
          <a:p>
            <a:r>
              <a:rPr lang="tr-TR" sz="2800" b="1" dirty="0" smtClean="0">
                <a:latin typeface="Calibri" charset="0"/>
              </a:rPr>
              <a:t>Normal </a:t>
            </a:r>
            <a:r>
              <a:rPr lang="tr-TR" sz="2800" b="1" dirty="0" err="1" smtClean="0">
                <a:latin typeface="Calibri" charset="0"/>
              </a:rPr>
              <a:t>postür</a:t>
            </a:r>
            <a:r>
              <a:rPr lang="tr-TR" sz="2800" b="1" dirty="0" smtClean="0">
                <a:latin typeface="Calibri" charset="0"/>
              </a:rPr>
              <a:t> (duruş) nedir?</a:t>
            </a:r>
            <a:endParaRPr lang="tr-TR" sz="2800" dirty="0"/>
          </a:p>
        </p:txBody>
      </p:sp>
      <p:pic>
        <p:nvPicPr>
          <p:cNvPr id="7" name="Picture 2"/>
          <p:cNvPicPr>
            <a:picLocks noChangeAspect="1" noChangeArrowheads="1"/>
          </p:cNvPicPr>
          <p:nvPr/>
        </p:nvPicPr>
        <p:blipFill>
          <a:blip r:embed="rId2" cstate="print"/>
          <a:srcRect/>
          <a:stretch>
            <a:fillRect/>
          </a:stretch>
        </p:blipFill>
        <p:spPr bwMode="auto">
          <a:xfrm>
            <a:off x="5508104" y="188640"/>
            <a:ext cx="2988618" cy="1746740"/>
          </a:xfrm>
          <a:prstGeom prst="rect">
            <a:avLst/>
          </a:prstGeom>
          <a:noFill/>
          <a:ln w="28575" cap="flat">
            <a:solidFill>
              <a:schemeClr val="tx1"/>
            </a:solidFill>
            <a:round/>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TotalTime>
  <Words>778</Words>
  <Application>Microsoft Office PowerPoint</Application>
  <PresentationFormat>Ekran Gösterisi (4:3)</PresentationFormat>
  <Paragraphs>95</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Ofis Teması</vt:lpstr>
      <vt:lpstr>Slayt 1</vt:lpstr>
      <vt:lpstr>Slayt 2</vt:lpstr>
      <vt:lpstr>Slayt 3</vt:lpstr>
      <vt:lpstr>Giriş ve Amaç:</vt:lpstr>
      <vt:lpstr>Giriş ve Amaç:</vt:lpstr>
      <vt:lpstr>Gereç ve Yöntem:</vt:lpstr>
      <vt:lpstr>Gereç ve Yöntem:</vt:lpstr>
      <vt:lpstr>Gereç ve Yöntem:</vt:lpstr>
      <vt:lpstr>Bulgular:</vt:lpstr>
      <vt:lpstr>Slayt 10</vt:lpstr>
      <vt:lpstr>DURUŞ BOZUKLUĞUNA SAVAŞ AÇIN!</vt:lpstr>
      <vt:lpstr>Slayt 12</vt:lpstr>
      <vt:lpstr>Slayt 13</vt:lpstr>
      <vt:lpstr>Slayt 14</vt:lpstr>
      <vt:lpstr>Slayt 15</vt:lpstr>
      <vt:lpstr>Slayt 16</vt:lpstr>
      <vt:lpstr>Slayt 17</vt:lpstr>
      <vt:lpstr>Slayt 18</vt:lpstr>
      <vt:lpstr>Slayt 19</vt:lpstr>
      <vt:lpstr>Hazırladığımız Afiş:</vt:lpstr>
      <vt:lpstr>Slayt 21</vt:lpstr>
      <vt:lpstr>Slayt 22</vt:lpstr>
      <vt:lpstr>Hazırladığımız “Sticker”lar:</vt:lpstr>
      <vt:lpstr>Sonuç: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PC</cp:lastModifiedBy>
  <cp:revision>66</cp:revision>
  <dcterms:created xsi:type="dcterms:W3CDTF">2014-01-10T19:48:18Z</dcterms:created>
  <dcterms:modified xsi:type="dcterms:W3CDTF">2014-01-15T18:35:00Z</dcterms:modified>
</cp:coreProperties>
</file>