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ideViewPr>
    <p:cSldViewPr snapToObjects="1">
      <p:cViewPr>
        <p:scale>
          <a:sx n="94" d="100"/>
          <a:sy n="94" d="100"/>
        </p:scale>
        <p:origin x="0" y="0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slide" Target="slides/slide19.xml"  /><Relationship Id="rId21" Type="http://schemas.openxmlformats.org/officeDocument/2006/relationships/slide" Target="slides/slide20.xml"  /><Relationship Id="rId22" Type="http://schemas.openxmlformats.org/officeDocument/2006/relationships/slide" Target="slides/slide21.xml"  /><Relationship Id="rId23" Type="http://schemas.openxmlformats.org/officeDocument/2006/relationships/slide" Target="slides/slide22.xml"  /><Relationship Id="rId24" Type="http://schemas.openxmlformats.org/officeDocument/2006/relationships/slide" Target="slides/slide23.xml"  /><Relationship Id="rId25" Type="http://schemas.openxmlformats.org/officeDocument/2006/relationships/slide" Target="slides/slide24.xml"  /><Relationship Id="rId26" Type="http://schemas.openxmlformats.org/officeDocument/2006/relationships/slide" Target="slides/slide25.xml"  /><Relationship Id="rId27" Type="http://schemas.openxmlformats.org/officeDocument/2006/relationships/slide" Target="slides/slide26.xml"  /><Relationship Id="rId28" Type="http://schemas.openxmlformats.org/officeDocument/2006/relationships/slide" Target="slides/slide27.xml"  /><Relationship Id="rId29" Type="http://schemas.openxmlformats.org/officeDocument/2006/relationships/slide" Target="slides/slide28.xml"  /><Relationship Id="rId3" Type="http://schemas.openxmlformats.org/officeDocument/2006/relationships/slide" Target="slides/slide2.xml"  /><Relationship Id="rId30" Type="http://schemas.openxmlformats.org/officeDocument/2006/relationships/slide" Target="slides/slide29.xml"  /><Relationship Id="rId31" Type="http://schemas.openxmlformats.org/officeDocument/2006/relationships/slide" Target="slides/slide30.xml"  /><Relationship Id="rId32" Type="http://schemas.openxmlformats.org/officeDocument/2006/relationships/slide" Target="slides/slide31.xml"  /><Relationship Id="rId33" Type="http://schemas.openxmlformats.org/officeDocument/2006/relationships/slide" Target="slides/slide32.xml"  /><Relationship Id="rId34" Type="http://schemas.openxmlformats.org/officeDocument/2006/relationships/slide" Target="slides/slide33.xml"  /><Relationship Id="rId35" Type="http://schemas.openxmlformats.org/officeDocument/2006/relationships/slide" Target="slides/slide34.xml"  /><Relationship Id="rId36" Type="http://schemas.openxmlformats.org/officeDocument/2006/relationships/slide" Target="slides/slide35.xml"  /><Relationship Id="rId37" Type="http://schemas.openxmlformats.org/officeDocument/2006/relationships/slide" Target="slides/slide36.xml"  /><Relationship Id="rId38" Type="http://schemas.openxmlformats.org/officeDocument/2006/relationships/slide" Target="slides/slide37.xml"  /><Relationship Id="rId39" Type="http://schemas.openxmlformats.org/officeDocument/2006/relationships/presProps" Target="presProps.xml"  /><Relationship Id="rId4" Type="http://schemas.openxmlformats.org/officeDocument/2006/relationships/slide" Target="slides/slide3.xml"  /><Relationship Id="rId40" Type="http://schemas.openxmlformats.org/officeDocument/2006/relationships/viewProps" Target="viewProps.xml"  /><Relationship Id="rId41" Type="http://schemas.openxmlformats.org/officeDocument/2006/relationships/theme" Target="theme/theme1.xml"  /><Relationship Id="rId42" Type="http://schemas.openxmlformats.org/officeDocument/2006/relationships/tableStyles" Target="tableStyles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aşlık Slaydı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tr-TR" altLang="en-US"/>
            </a:pPr>
            <a:r>
              <a:rPr lang="tr-TR" altLang=""/>
              <a:t>Asıl altyazı stili düzenlemek için çift dokun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940A130E-E3B8-4EBE-931F-81B26B8448AA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800C6A38-4290-41DD-B95C-4155372FD4A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Ekle" type="objOnly" preserve="1">
  <p:cSld name="Ek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CA348888-F454-4AD2-BA62-3AF29D9807C0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İçindekiler Tablosu" type="clipArtAndTx" preserve="1">
  <p:cSld name="İçindekiler Tablo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tr-TR" altLang="en-US"/>
            </a:pPr>
            <a:r>
              <a:rPr lang="ko-KR" altLang="en-US"/>
              <a:t>Giriş</a:t>
            </a:r>
            <a:endParaRPr lang="ko-KR" altLang="en-US"/>
          </a:p>
          <a:p>
            <a:pPr lvl="0">
              <a:defRPr lang="tr-TR" altLang="en-US"/>
            </a:pPr>
            <a:r>
              <a:rPr lang="ko-KR" altLang="en-US"/>
              <a:t>Gövde 1</a:t>
            </a:r>
            <a:endParaRPr lang="ko-KR" altLang="en-US"/>
          </a:p>
          <a:p>
            <a:pPr lvl="0">
              <a:defRPr lang="tr-TR" altLang="en-US"/>
            </a:pPr>
            <a:r>
              <a:rPr lang="ko-KR" altLang="en-US"/>
              <a:t>Gövde 2</a:t>
            </a:r>
            <a:endParaRPr lang="ko-KR" altLang="en-US"/>
          </a:p>
          <a:p>
            <a:pPr lvl="0">
              <a:defRPr lang="tr-TR" altLang="en-US"/>
            </a:pPr>
            <a:r>
              <a:rPr lang="ko-KR" altLang="en-US"/>
              <a:t>Gövde 3</a:t>
            </a:r>
            <a:endParaRPr lang="ko-KR" altLang="en-US"/>
          </a:p>
          <a:p>
            <a:pPr lvl="0">
              <a:defRPr lang="tr-TR" altLang="en-US"/>
            </a:pPr>
            <a:r>
              <a:rPr lang="ko-KR" altLang="en-US"/>
              <a:t>Sonuç</a:t>
            </a:r>
            <a:endParaRPr lang="ko-KR" altLang="en-US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956FEC12-A4C9-4837-AF94-AD867782C04C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Dikey Başlık ve Met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957F84A3-4F29-4053-ACFD-1BAF2D3F140C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aşlık ve İçerik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4953836A-82A3-4C8B-9D31-CD724F3673ED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oş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EBAF6-36D0-4DD8-B695-D4C1B37E35D6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ölüm Üstbilgisi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60728D28-603B-4EFC-80F8-17E5E9107035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İki İçerik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5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27A1F4E-0809-4239-8034-C38E431DAF92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Yalnızca Başlık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5E0DA496-7307-4E8B-88DE-CB97B48BAB6F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ablo" type="tbl" preserve="1">
  <p:cSld name="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Tablo Yer Tutucusu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 latinLnBrk="0">
              <a:defRPr lang="tr-TR" altLang="en-US"/>
            </a:pPr>
            <a:r>
              <a:rPr lang="tr-TR" altLang=""/>
              <a:t>Tablo eklemek için çift dokun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58721E90-850C-410B-8B89-8394F580CFDA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Dört İçerik" type="fourObj" preserve="1">
  <p:cSld name="Dört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7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5ACE7E28-9336-4363-8674-B91477D8F243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Resim ve Resim Yazısı" type="picTx" preserve="1">
  <p:cSld name="Resim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latinLnBrk="0">
              <a:defRPr lang="tr-TR" altLang="en-US"/>
            </a:pPr>
            <a:r>
              <a:rPr lang="tr-TR" altLang=""/>
              <a:t>Resim eklemek için çift dokun</a:t>
            </a:r>
            <a:endParaRPr lang="tr-TR" altLang="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</p:txBody>
      </p:sp>
      <p:sp>
        <p:nvSpPr>
          <p:cNvPr id="5" name="Tarih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5ACE7E28-9336-4363-8674-B91477D8F243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Hancom Office">
    <p:bg>
      <p:bgPr shadeToTitle="0">
        <a:gradFill flip="xy" rotWithShape="1">
          <a:gsLst>
            <a:gs pos="0">
              <a:srgbClr val="c6c9db">
                <a:alpha val="100000"/>
              </a:srgbClr>
            </a:gs>
            <a:gs pos="50000">
              <a:srgbClr val="bbc2d4">
                <a:alpha val="100000"/>
              </a:srgbClr>
            </a:gs>
            <a:gs pos="100000">
              <a:srgbClr val="001b49">
                <a:alpha val="100000"/>
              </a:srgbClr>
            </a:gs>
          </a:gsLst>
          <a:path path="circle">
            <a:fillToRect l="50000" t="-80000" r="50000" b="180000"/>
          </a:path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 latinLnBrk="0">
              <a:defRPr lang="tr-TR" altLang="en-US"/>
            </a:pPr>
            <a:r>
              <a:rPr lang="tr-TR" altLang=""/>
              <a:t>Asıl başlık stilini düzenlemek için çift dokun</a:t>
            </a:r>
            <a:endParaRPr lang="tr-TR" altLang="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 latinLnBrk="0">
              <a:defRPr lang="tr-TR" altLang="en-US"/>
            </a:pPr>
            <a:r>
              <a:rPr lang="tr-TR" altLang=""/>
              <a:t>Asıl metin stillerini düzenlemek için çift dokun</a:t>
            </a:r>
            <a:endParaRPr lang="tr-TR" altLang=""/>
          </a:p>
          <a:p>
            <a:pPr lvl="1" latinLnBrk="0">
              <a:defRPr lang="tr-TR" altLang="en-US"/>
            </a:pPr>
            <a:r>
              <a:rPr lang="tr-TR" altLang=""/>
              <a:t>İkinci düzey</a:t>
            </a:r>
            <a:endParaRPr lang="tr-TR" altLang=""/>
          </a:p>
          <a:p>
            <a:pPr lvl="2" latinLnBrk="0">
              <a:defRPr lang="tr-TR" altLang="en-US"/>
            </a:pPr>
            <a:r>
              <a:rPr lang="tr-TR" altLang=""/>
              <a:t>Üçüncü düzey</a:t>
            </a:r>
            <a:endParaRPr lang="tr-TR" altLang=""/>
          </a:p>
          <a:p>
            <a:pPr lvl="3" latinLnBrk="0">
              <a:defRPr lang="tr-TR" altLang="en-US"/>
            </a:pPr>
            <a:r>
              <a:rPr lang="tr-TR" altLang=""/>
              <a:t>Dördüncü düzey</a:t>
            </a:r>
            <a:endParaRPr lang="tr-TR" altLang=""/>
          </a:p>
          <a:p>
            <a:pPr lvl="4" latinLnBrk="0">
              <a:defRPr lang="tr-TR" altLang="en-US"/>
            </a:pPr>
            <a:r>
              <a:rPr lang="tr-TR" altLang=""/>
              <a:t>Beşinci düzey</a:t>
            </a:r>
            <a:endParaRPr lang="tr-TR" altLang="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tr-TR" altLang="en-US"/>
            </a:pPr>
            <a:fld id="{D422D86A-5F52-4165-8473-F1B836277586}" type="datetime1">
              <a:rPr lang="tr-TR" altLang=""/>
              <a:pPr lvl="0" latinLnBrk="0">
                <a:defRPr lang="tr-TR" altLang="en-US"/>
              </a:pPr>
              <a:t>2016-01-08</a:t>
            </a:fld>
            <a:endParaRPr lang="tr-TR" altLang="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tr-TR" altLang="en-US"/>
            </a:pPr>
            <a:fld id="{AD22CD3B-FDDF-4998-970C-76E6E0BEC65F}" type="slidenum">
              <a:rPr lang="tr-TR" altLang=""/>
              <a:pPr lvl="0" latinLnBrk="0">
                <a:defRPr lang="tr-TR" altLang="en-US"/>
              </a:pPr>
              <a:t>‹#›</a:t>
            </a:fld>
            <a:endParaRPr lang="tr-TR" altLang="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pn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7.jpeg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jpeg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0.jpeg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1.jpeg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2.jpeg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3.jpeg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4.jpeg"  /></Relationships>
</file>

<file path=ppt/slides/_rels/slide3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5472685"/>
          </a:xfrm>
        </p:spPr>
        <p:txBody>
          <a:bodyPr/>
          <a:lstStyle/>
          <a:p>
            <a:pPr latinLnBrk="0">
              <a:defRPr lang="tr-TR" altLang="en-US"/>
            </a:pPr>
            <a:r>
              <a:rPr lang="tr-TR" altLang="en-US">
                <a:ln w="38100" cap="flat" cmpd="sng" algn="ctr">
                  <a:solidFill>
                    <a:schemeClr val="accent2"/>
                  </a:solidFill>
                  <a:prstDash val="solid"/>
                  <a:round/>
                </a:ln>
                <a:noFill/>
                <a:effectLst>
                  <a:reflection blurRad="6350" stA="50000" endA="300" endPos="50000" dist="50800" dir="5400000" sy="-100000" algn="bl" rotWithShape="0"/>
                </a:effectLst>
              </a:rPr>
              <a:t>DOĞRU BİLEN YANLIŞLAR</a:t>
            </a:r>
            <a:endParaRPr lang="tr-TR" altLang="en-US">
              <a:ln w="38100" cap="flat" cmpd="sng" algn="ctr">
                <a:solidFill>
                  <a:schemeClr val="accent2"/>
                </a:solidFill>
                <a:prstDash val="solid"/>
                <a:round/>
              </a:ln>
              <a:noFill/>
              <a:effectLst>
                <a:reflection blurRad="6350" stA="50000" endA="300" endPos="50000" dist="50800" dir="5400000" sy="-100000" algn="bl" rotWithShape="0"/>
              </a:effectLst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1703451" y="1772793"/>
            <a:ext cx="9289161" cy="106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 lang="tr-TR" altLang="en-US"/>
            </a:pPr>
            <a:r>
              <a:rPr lang="tr-TR" altLang="en-US" sz="3200" b="1">
                <a:solidFill>
                  <a:schemeClr val="bg1"/>
                </a:solidFill>
              </a:rPr>
              <a:t>     Sodanın içinde bulunan asit yüzünden hava içiyoruz ve bu sindirimi zorlaştırıyor. </a:t>
            </a:r>
            <a:endParaRPr lang="tr-TR" altLang="en-US" sz="3200" b="1">
              <a:solidFill>
                <a:schemeClr val="bg1"/>
              </a:solidFill>
            </a:endParaRPr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559687" y="2996949"/>
            <a:ext cx="5576696" cy="2667000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1728216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3)Bir beyaz saç çekerseniz yerine 10 tane çıkar mı?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2567559" y="2564892"/>
          <a:ext cx="6530100" cy="3090992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633140"/>
                <a:gridCol w="1633140"/>
                <a:gridCol w="1630680"/>
                <a:gridCol w="1633140"/>
              </a:tblGrid>
              <a:tr h="93130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505266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0-15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%100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505266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16-25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%21.2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%37.9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%40.9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505266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26-50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%17.5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%35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%47.5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50526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51+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%30.8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%38.4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%30.8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>
          <a:xfrm>
            <a:off x="609599" y="260616"/>
            <a:ext cx="10972798" cy="1143000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  <a:defRPr lang="tr-TR" altLang="en-US"/>
            </a:pPr>
            <a:r>
              <a:rPr lang="tr-TR" altLang="en-US"/>
              <a:t>   </a:t>
            </a:r>
            <a:r>
              <a:rPr lang="tr-TR" altLang="en-US" b="1">
                <a:solidFill>
                  <a:schemeClr val="bg1"/>
                </a:solidFill>
              </a:rPr>
              <a:t> Bir tek saçı ağırlayan saç keseciğinin içinden birden fazla saçın çıkması imkansız.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13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663946" y="2996962"/>
            <a:ext cx="4392549" cy="3290172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sp>
        <p:nvSpPr>
          <p:cNvPr id="4" name="Başlık 1"/>
          <p:cNvSpPr>
            <a:spLocks noGrp="1"/>
          </p:cNvSpPr>
          <p:nvPr>
            <p:ph type="ctrTitle" idx="0"/>
          </p:nvPr>
        </p:nvSpPr>
        <p:spPr>
          <a:xfrm>
            <a:off x="989456" y="332612"/>
            <a:ext cx="10363198" cy="1512189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4)Sigarayı bırakan kilo alır mı?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032000" y="1736788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%11.1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%68.3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%20.6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%5.3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%70.2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%24.5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6469740" y="1844810"/>
            <a:ext cx="5112639" cy="3637838"/>
          </a:xfrm>
          <a:prstGeom prst="rect">
            <a:avLst/>
          </a:prstGeom>
        </p:spPr>
      </p:pic>
      <p:sp>
        <p:nvSpPr>
          <p:cNvPr id="4" name="Başlık 1"/>
          <p:cNvSpPr/>
          <p:nvPr/>
        </p:nvSpPr>
        <p:spPr>
          <a:xfrm>
            <a:off x="609599" y="260616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algn="ctr" defTabSz="871876" eaLnBrk="1" latinLnBrk="0" hangingPunct="1">
              <a:spcBef>
                <a:spcPct val="0"/>
              </a:spcBef>
              <a:buNone/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sz="4400" b="0" i="0" u="none" strike="noStrike" kern="1200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sz="4400" b="0" i="0" u="none" strike="noStrike" kern="1200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1271397" y="1919296"/>
            <a:ext cx="4339226" cy="3022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 lang="tr-TR" altLang="en-US"/>
            </a:pPr>
            <a:r>
              <a:rPr lang="tr-TR" altLang="en-US" sz="3200" b="1">
                <a:solidFill>
                  <a:schemeClr val="bg1"/>
                </a:solidFill>
              </a:rPr>
              <a:t>     Hekimlerimize göre sigarayı  bırakan insan sigara yerine çok yemek yemez ise.2,3 kilodan fazla almaz. </a:t>
            </a:r>
            <a:endParaRPr lang="tr-TR" alt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5)Şeker çocukları hiperaktif yapar mı? 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1844802"/>
          <a:ext cx="8128000" cy="387477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FİKRİM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İLKOKUL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 50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ORTAOKUL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%30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%20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LİSE</a:t>
                      </a:r>
                      <a:endParaRPr lang="tr-TR" altLang="en-US"/>
                    </a:p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%31.7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%46.3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%22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ÜNİVERSİTE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%18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%41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%41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Hekimlerimiz şekerin hiperaktivite üzerinde bir etkisinin olmadığını savunuyorlar. </a:t>
            </a:r>
            <a:endParaRPr lang="tr-TR" altLang="en-US"/>
          </a:p>
          <a:p>
            <a:pPr latinLnBrk="0">
              <a:defRPr lang="tr-TR" altLang="en-US"/>
            </a:pPr>
            <a:endParaRPr lang="tr-TR" altLang=""/>
          </a:p>
          <a:p>
            <a:pPr latinLnBrk="0">
              <a:defRPr lang="tr-TR" altLang="en-US"/>
            </a:pPr>
            <a:endParaRPr lang="tr-TR" altLang="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503675" y="2996964"/>
            <a:ext cx="4702348" cy="3129199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6)En iyi demir kaynağı ıspanak mıdır?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847469" y="1600200"/>
          <a:ext cx="7632952" cy="391706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908238"/>
                <a:gridCol w="1908238"/>
                <a:gridCol w="1908238"/>
                <a:gridCol w="1908238"/>
              </a:tblGrid>
              <a:tr h="783412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83412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0-15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%100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83412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16-25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%12.1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%57.6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%30.3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83412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26-50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%45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83412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51+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%7.7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%76.9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%15.4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Aynı miktar domates ve maydanozda, ıspanaktan daha fazla demir vardır. 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735955" y="2564892"/>
            <a:ext cx="4988836" cy="3319843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623315" y="332612"/>
            <a:ext cx="10363198" cy="1368170"/>
          </a:xfrm>
        </p:spPr>
        <p:txBody>
          <a:bodyPr>
            <a:normAutofit fontScale="90000"/>
          </a:bodyPr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7)Hastalandığımızda terleyip kalın giyinirsek daha çabuk iyileşir miyiz?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928494" y="2193988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%4.8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%73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%22.2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%71.9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%26.3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PROJENIN AMACI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983371" y="1628786"/>
            <a:ext cx="10931657" cy="3989059"/>
          </a:xfrm>
          <a:prstGeom prst="rect">
            <a:avLst/>
          </a:prstGeom>
        </p:spPr>
        <p:txBody>
          <a:bodyPr wrap="square">
            <a:spAutoFit/>
          </a:bodyPr>
          <a:p>
            <a:pPr latinLnBrk="0">
              <a:defRPr lang="tr-TR" altLang="en-US"/>
            </a:pPr>
            <a:r>
              <a:rPr lang="tr-TR" altLang="en-US" sz="3200">
                <a:solidFill>
                  <a:srgbClr val="000000"/>
                </a:solidFill>
              </a:rPr>
              <a:t>Ele aldığımız soru:</a:t>
            </a:r>
            <a:endParaRPr lang="tr-TR" altLang="en-US" sz="3200">
              <a:solidFill>
                <a:srgbClr val="000000"/>
              </a:solidFill>
            </a:endParaRPr>
          </a:p>
          <a:p>
            <a:pPr latinLnBrk="0">
              <a:defRPr lang="tr-TR" altLang="en-US"/>
            </a:pPr>
            <a:r>
              <a:rPr lang="tr-TR" altLang="en-US" sz="3200"/>
              <a:t>      </a:t>
            </a:r>
            <a:endParaRPr lang="tr-TR" altLang="en-US" sz="3200"/>
          </a:p>
          <a:p>
            <a:pPr latinLnBrk="0">
              <a:defRPr lang="tr-TR" altLang="en-US"/>
            </a:pPr>
            <a:r>
              <a:rPr lang="tr-TR" altLang="en-US" sz="3200"/>
              <a:t>     </a:t>
            </a:r>
            <a:r>
              <a:rPr lang="tr-TR" altLang="en-US" sz="3200">
                <a:ln w="9525" cap="flat" cmpd="sng" algn="ctr">
                  <a:solidFill>
                    <a:srgbClr val="0d0d0d"/>
                  </a:solidFill>
                  <a:prstDash val="solid"/>
                  <a:round/>
                </a:ln>
                <a:solidFill>
                  <a:srgbClr val="0d0d0d"/>
                </a:solidFill>
                <a:effectLst>
                  <a:glow rad="190500">
                    <a:schemeClr val="accent2">
                      <a:satMod val="175000"/>
                      <a:alpha val="50000"/>
                    </a:schemeClr>
                  </a:glow>
                </a:effectLst>
              </a:rPr>
              <a:t>Sağlığımızla ilgili bilgilerimiz yaş, cinsiyet ve eğitim durumuna göre değişim gösterir mi?</a:t>
            </a:r>
            <a:endParaRPr lang="tr-TR" altLang="en-US" sz="3200">
              <a:ln w="9525" cap="flat" cmpd="sng" algn="ctr">
                <a:solidFill>
                  <a:srgbClr val="0d0d0d"/>
                </a:solidFill>
                <a:prstDash val="solid"/>
                <a:round/>
              </a:ln>
              <a:solidFill>
                <a:srgbClr val="0d0d0d"/>
              </a:solidFill>
              <a:effectLst>
                <a:glow rad="190500">
                  <a:schemeClr val="accent2">
                    <a:satMod val="175000"/>
                    <a:alpha val="50000"/>
                  </a:schemeClr>
                </a:glow>
              </a:effectLst>
            </a:endParaRPr>
          </a:p>
          <a:p>
            <a:pPr latinLnBrk="0">
              <a:defRPr lang="tr-TR" altLang="en-US"/>
            </a:pPr>
            <a:endParaRPr lang="tr-TR" altLang="" sz="3200"/>
          </a:p>
          <a:p>
            <a:pPr latinLnBrk="0">
              <a:defRPr lang="tr-TR" altLang="en-US"/>
            </a:pPr>
            <a:endParaRPr lang="tr-TR" altLang="" sz="3200"/>
          </a:p>
          <a:p>
            <a:pPr latinLnBrk="0">
              <a:defRPr lang="tr-TR" altLang="en-US"/>
            </a:pPr>
            <a:endParaRPr lang="tr-TR" altLang="" sz="3200"/>
          </a:p>
          <a:p>
            <a:pPr latinLnBrk="0">
              <a:defRPr lang="tr-TR" altLang="en-US"/>
            </a:pPr>
            <a:endParaRPr lang="tr-TR" altLang="" sz="3200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00042" y="1772806"/>
            <a:ext cx="4982338" cy="4525963"/>
          </a:xfrm>
        </p:spPr>
        <p:txBody>
          <a:bodyPr/>
          <a:lstStyle/>
          <a:p>
            <a:pPr marL="0" indent="0" latinLnBrk="0">
              <a:buNone/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     Terlemenin ve kalın giyinmenin bir etkisi olmamasiyla birlikte yapılmamasını daha doğru bulunuyor.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720584" y="1772806"/>
            <a:ext cx="3655315" cy="3655315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/>
          </a:bodyPr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8)Sarımsak,limon ve greyfurt tansiyonu düşürür mi?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1700784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%9.5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%49.2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%41.3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%31.6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%.19.3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%49.1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  <p:sp>
        <p:nvSpPr>
          <p:cNvPr id="5" name=""/>
          <p:cNvSpPr txBox="1"/>
          <p:nvPr/>
        </p:nvSpPr>
        <p:spPr>
          <a:xfrm>
            <a:off x="983360" y="5311132"/>
            <a:ext cx="10009252" cy="821062"/>
          </a:xfrm>
          <a:prstGeom prst="rect">
            <a:avLst/>
          </a:prstGeom>
        </p:spPr>
        <p:txBody>
          <a:bodyPr wrap="square">
            <a:spAutoFit/>
          </a:bodyPr>
          <a:p>
            <a:pPr latinLnBrk="0">
              <a:defRPr lang="tr-TR" altLang="en-US"/>
            </a:pPr>
            <a:r>
              <a:rPr lang="tr-TR" altLang="en-US" sz="2400" b="1">
                <a:solidFill>
                  <a:schemeClr val="bg1"/>
                </a:solidFill>
              </a:rPr>
              <a:t>     Bu sorunun cevaplandırılmasında bay ve bayanlar arasında istatistiksel olarak belirgin bir fark vardır. </a:t>
            </a:r>
            <a:endParaRPr lang="tr-TR" alt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Hekimlerimiz bu gıdaların tansiyonda anlamlı bir düşme yapmadığını söylüyorlar. 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28231" y="2954523"/>
            <a:ext cx="5735531" cy="3171635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1597914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9)Bitkisel yağlar, hayvansal yağlardan daha hafif midir?</a:t>
            </a:r>
            <a:endParaRPr xmlns:mc="http://schemas.openxmlformats.org/markup-compatibility/2006" xmlns:hp="http://schemas.haansoft.com/office/presentation/8.0" lang="tr-TR" altLang="en-US" mc:Ignorable="hp" hp:hslEmbossed="0">
              <a:ln w="9525" cap="flat" cmpd="sng" algn="ctr">
                <a:solidFill>
                  <a:schemeClr val="tx1"/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928495" y="2058987"/>
          <a:ext cx="8128000" cy="365442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0-15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%100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16-25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%9.1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%66.7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%24.2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26-50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%65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%30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51+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%7.7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%76.9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%15.4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      Hayvansal ve bitkisel yağların kalorileri arasında pek bir fark yoktur.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583821" y="2243468"/>
            <a:ext cx="5760720" cy="3882683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76631"/>
            <a:ext cx="10363198" cy="1872234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10) Acı yemek ve stres ülser neden olur mu?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828799" y="2564892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%20.6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%63.5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%15.9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%15.8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%59.6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%24.6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4725162"/>
            <a:ext cx="10972798" cy="1761045"/>
          </a:xfrm>
        </p:spPr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Hekimlerimize göre acı yemek ve stresli bir yaşam tarzımızın olması başlı başına ülser nedeni olamazlar.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487424" y="1821935"/>
            <a:ext cx="8857106" cy="2543175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76631"/>
            <a:ext cx="10363198" cy="1656207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11)Çok tuz tüketmek göz sağlığını bozar mı?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2434590"/>
          <a:ext cx="8128000" cy="387477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FİKRİM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İLKOKUL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%62.5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 12.5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ORTAOKUL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%70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%10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LİSE</a:t>
                      </a:r>
                      <a:endParaRPr lang="tr-TR" altLang="en-US"/>
                    </a:p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%19.5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%58.5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%22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ÜNİVERSİTE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%23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%18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Tuzun göz sağlığı üzerine olumsuz bir etkisi bulunamamıştır.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999613" y="3225542"/>
            <a:ext cx="7848986" cy="2723773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2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12)Çok ağlamak göz yaşını kurutur mu?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1601787"/>
          <a:ext cx="8128000" cy="365442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0-15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%100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16-25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%24.2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%25.8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26-50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%27.5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%62.5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30885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51+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%15.4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%30.8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%53.8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1728216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Neden Önemli 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>
          <a:xfrm>
            <a:off x="2135511" y="2132837"/>
            <a:ext cx="8534399" cy="3217926"/>
          </a:xfrm>
        </p:spPr>
        <p:txBody>
          <a:bodyPr>
            <a:normAutofit fontScale="92500" lnSpcReduction="20000"/>
          </a:bodyPr>
          <a:lstStyle/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Karşılaşma olasılığımızın yüksek olduğu bazı durumlarla ilgili neler biliyoruz? 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Acaba doğru mu biliyoruz ?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Bilgiler yaş, cinsiyet ve eğitim durumuna göre değişiyor mu?</a:t>
            </a:r>
            <a:endParaRPr lang="tr-TR" altLang="en-US">
              <a:solidFill>
                <a:schemeClr val="bg1"/>
              </a:solidFill>
            </a:endParaRPr>
          </a:p>
        </p:txBody>
      </p:sp>
      <p:sp>
        <p:nvSpPr>
          <p:cNvPr id="4" name=""/>
          <p:cNvSpPr/>
          <p:nvPr/>
        </p:nvSpPr>
        <p:spPr>
          <a:xfrm>
            <a:off x="1739448" y="1998117"/>
            <a:ext cx="684093" cy="494765"/>
          </a:xfrm>
          <a:prstGeom prst="lightningBolt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  <p:sp>
        <p:nvSpPr>
          <p:cNvPr id="5" name=""/>
          <p:cNvSpPr/>
          <p:nvPr/>
        </p:nvSpPr>
        <p:spPr>
          <a:xfrm>
            <a:off x="3168399" y="3222285"/>
            <a:ext cx="685800" cy="576072"/>
          </a:xfrm>
          <a:prstGeom prst="lightningBolt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  <p:sp>
        <p:nvSpPr>
          <p:cNvPr id="6" name=""/>
          <p:cNvSpPr/>
          <p:nvPr/>
        </p:nvSpPr>
        <p:spPr>
          <a:xfrm>
            <a:off x="1640950" y="3942377"/>
            <a:ext cx="702932" cy="792099"/>
          </a:xfrm>
          <a:prstGeom prst="lightningBolt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62193" y="1417638"/>
            <a:ext cx="6134482" cy="4525963"/>
          </a:xfrm>
        </p:spPr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  Ağlamak psikolojik bir olaydır ve göz çevresindeki çeşitli dokularda sürekli üretilir, ağlamakla kurumaz. 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559433" y="2636900"/>
            <a:ext cx="3528441" cy="3384423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1800225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13) Yemeklerden hemen sonra dişlerimizi fırçalama mıyız?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2420874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%6.3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%61.9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%31.7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%61.4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%36.8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Yemekten hemen sonra ağzı çalkalamak iyidir fakat özellikle asitli yiyecekler yediğimizde diş tacımızın ve minemizin zarar görmemesi için en az yarım saat beklememiz gerekir. 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213603" y="3429000"/>
            <a:ext cx="5995034" cy="2592308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332612"/>
            <a:ext cx="10363198" cy="1296162"/>
          </a:xfrm>
        </p:spPr>
        <p:txBody>
          <a:bodyPr>
            <a:normAutofit fontScale="90000"/>
          </a:bodyPr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14) Eğer kendimizi iyi hissediyorsak antibiyotiği kullanmayı kesebilir miyiz?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032000" y="1844802"/>
          <a:ext cx="8128000" cy="387477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FİKRİM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İLKOKUL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%12.5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 37.5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ORTAOKUL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%50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%40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LİSE</a:t>
                      </a:r>
                      <a:endParaRPr lang="tr-TR" altLang="en-US"/>
                    </a:p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%9.8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%17.2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%73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774954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ÜNİVERSİTE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%1.6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%26.2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%72.1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Kendimizi iyi hissettsek dahi tedavimizi yarım bırakmamalıyız. 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295775" y="2260272"/>
            <a:ext cx="6768846" cy="4409132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332612"/>
            <a:ext cx="10363198" cy="1512189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15) Eğer yerde hareketsiz yatan birini görürseniz ne yaparsınız?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>
          <a:xfrm rot="43357">
            <a:off x="1838948" y="2276987"/>
            <a:ext cx="8545111" cy="3361944"/>
          </a:xfrm>
        </p:spPr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Aldığımız cevaplar sonucunda toplumumuzun bir kısmının ilk yardım bildiğini ve gerektiğinde uygulayabilecegini, bir kısmının ise neler yapması gerektiğini bilmediği ve kaçmayı umursamaz bir tavır takınacağını görmüş olduk.</a:t>
            </a:r>
            <a:endParaRPr lang="tr-TR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/>
        <p:txBody>
          <a:bodyPr vert="horz" wrap="square" lIns="91440" tIns="45720" rIns="91440" bIns="45720" anchor="ctr">
            <a:normAutofit fontScale="90000"/>
          </a:bodyPr>
          <a:lstStyle/>
          <a:p>
            <a:pPr latinLnBrk="0">
              <a:defRPr lang="tr-TR" altLang="en-US"/>
            </a:pPr>
            <a:r>
              <a:rPr lang="tr-TR" altLang="en-US" i="1" u="sng">
                <a:solidFill>
                  <a:schemeClr val="bg1"/>
                </a:solidFill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</a:rPr>
              <a:t>Anketimizin sonunda birkaç istisna dışında belirlediğimiz kriterlerin, soruların cevaplanmasında istatistiksel olarak bir fark oluşturmadığını gördük.</a:t>
            </a:r>
            <a:endParaRPr lang="tr-TR" altLang="en-US"/>
          </a:p>
          <a:p>
            <a:pPr latinLnBrk="0">
              <a:defRPr lang="tr-TR" altLang="en-US"/>
            </a:pPr>
            <a:endParaRPr lang="tr-TR" altLang="en-US"/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3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 b="1" i="1">
                <a:solidFill>
                  <a:srgbClr val="953030"/>
                </a:solidFill>
              </a:rPr>
              <a:t>DİNLEDİĞİNİZ</a:t>
            </a:r>
            <a:r>
              <a:rPr lang="tr-TR" altLang="en-US"/>
              <a:t> </a:t>
            </a:r>
            <a:r>
              <a:rPr lang="tr-TR" altLang="en-US" b="1" i="1">
                <a:solidFill>
                  <a:srgbClr val="953030"/>
                </a:solidFill>
              </a:rPr>
              <a:t>İÇİN</a:t>
            </a:r>
            <a:r>
              <a:rPr lang="tr-TR" altLang="en-US"/>
              <a:t> </a:t>
            </a:r>
            <a:r>
              <a:rPr lang="tr-TR" altLang="en-US" b="1" i="1">
                <a:solidFill>
                  <a:srgbClr val="953030"/>
                </a:solidFill>
              </a:rPr>
              <a:t>TEŞEKKÜRLER...</a:t>
            </a:r>
            <a:endParaRPr lang="tr-TR" altLang="en-US" b="1" i="1">
              <a:solidFill>
                <a:srgbClr val="953030"/>
              </a:solidFill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Neler Yapılıyordu 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Sosyal medya üzerinden yapılan gerçekle alakası olmayan bilgiler bize aktarılıyor, yanlış bilgilendiriyoruz. 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Büyüklerimizden öğreniyoruz fakat hepsi geçerliliğini sürdürmüyor. </a:t>
            </a:r>
            <a:endParaRPr lang="tr-TR" altLang="en-US">
              <a:solidFill>
                <a:schemeClr val="bg1"/>
              </a:solidFill>
            </a:endParaRPr>
          </a:p>
        </p:txBody>
      </p:sp>
      <p:sp>
        <p:nvSpPr>
          <p:cNvPr id="5" name=""/>
          <p:cNvSpPr/>
          <p:nvPr/>
        </p:nvSpPr>
        <p:spPr>
          <a:xfrm>
            <a:off x="479298" y="1600200"/>
            <a:ext cx="576072" cy="532637"/>
          </a:xfrm>
          <a:prstGeom prst="irregularSeal2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  <p:sp>
        <p:nvSpPr>
          <p:cNvPr id="6" name=""/>
          <p:cNvSpPr/>
          <p:nvPr/>
        </p:nvSpPr>
        <p:spPr>
          <a:xfrm>
            <a:off x="488828" y="3726342"/>
            <a:ext cx="613791" cy="695097"/>
          </a:xfrm>
          <a:prstGeom prst="irregularSeal2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Bizim Yaptığımız 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4" name=""/>
          <p:cNvSpPr txBox="1"/>
          <p:nvPr/>
        </p:nvSpPr>
        <p:spPr>
          <a:xfrm>
            <a:off x="1487427" y="1556766"/>
            <a:ext cx="8499928" cy="5032628"/>
          </a:xfrm>
          <a:prstGeom prst="rect">
            <a:avLst/>
          </a:prstGeom>
        </p:spPr>
        <p:txBody>
          <a:bodyPr wrap="square">
            <a:spAutoFit/>
          </a:bodyPr>
          <a:p>
            <a:pPr latinLnBrk="0">
              <a:defRPr lang="tr-TR" altLang="en-US"/>
            </a:pPr>
            <a:r>
              <a:rPr lang="tr-TR" altLang="en-US">
                <a:solidFill>
                  <a:srgbClr val="0d0d0d"/>
                </a:solidFill>
              </a:rPr>
              <a:t>         </a:t>
            </a:r>
            <a:r>
              <a:rPr lang="tr-TR" altLang="en-US" sz="3200">
                <a:solidFill>
                  <a:srgbClr val="0d0d0d"/>
                </a:solidFill>
              </a:rPr>
              <a:t>İnsanlara sağlıkla ilgili günlük hayatta da çokça karşımıza çıkan bazı konularla ilgili;</a:t>
            </a:r>
            <a:endParaRPr lang="tr-TR" altLang="en-US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endParaRPr lang="tr-TR" altLang="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r>
              <a:rPr lang="tr-TR" altLang="en-US" sz="3200">
                <a:solidFill>
                  <a:srgbClr val="0d0d0d"/>
                </a:solidFill>
              </a:rPr>
              <a:t>      Soru hazırlayıp, hekimlerimize danıştık</a:t>
            </a:r>
            <a:endParaRPr lang="tr-TR" altLang="en-US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r>
              <a:rPr lang="tr-TR" altLang="en-US" sz="3200">
                <a:solidFill>
                  <a:srgbClr val="0d0d0d"/>
                </a:solidFill>
              </a:rPr>
              <a:t>     Anket yapıp toplumun görüşlerini aldık </a:t>
            </a:r>
            <a:endParaRPr lang="tr-TR" altLang="en-US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r>
              <a:rPr lang="tr-TR" altLang="en-US" sz="3200">
                <a:solidFill>
                  <a:srgbClr val="0d0d0d"/>
                </a:solidFill>
              </a:rPr>
              <a:t>     Bilgilendirme broşürü dağıttık</a:t>
            </a:r>
            <a:endParaRPr lang="tr-TR" altLang="en-US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r>
              <a:rPr lang="tr-TR" altLang="en-US" sz="3200">
                <a:solidFill>
                  <a:srgbClr val="0d0d0d"/>
                </a:solidFill>
              </a:rPr>
              <a:t>     Anket sonuçlarını değerlendirdik ve yorumladık.</a:t>
            </a:r>
            <a:endParaRPr lang="tr-TR" altLang="en-US" sz="3200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rgbClr val="0d0d0d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rgbClr val="0d0d0d"/>
                </a:solidFill>
              </a:rPr>
              <a:t>      </a:t>
            </a:r>
            <a:endParaRPr lang="tr-TR" altLang="en-US">
              <a:solidFill>
                <a:srgbClr val="0d0d0d"/>
              </a:solidFill>
            </a:endParaRPr>
          </a:p>
        </p:txBody>
      </p:sp>
      <p:sp>
        <p:nvSpPr>
          <p:cNvPr id="5" name=""/>
          <p:cNvSpPr/>
          <p:nvPr/>
        </p:nvSpPr>
        <p:spPr>
          <a:xfrm>
            <a:off x="1775459" y="1700782"/>
            <a:ext cx="357180" cy="306566"/>
          </a:xfrm>
          <a:prstGeom prst="gear9">
            <a:avLst>
              <a:gd name="adj1" fmla="val 10000"/>
              <a:gd name="adj2" fmla="val 1763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  <p:sp>
        <p:nvSpPr>
          <p:cNvPr id="6" name=""/>
          <p:cNvSpPr/>
          <p:nvPr/>
        </p:nvSpPr>
        <p:spPr>
          <a:xfrm>
            <a:off x="3369010" y="-1795409"/>
            <a:ext cx="780050" cy="317487"/>
          </a:xfrm>
          <a:prstGeom prst="notchedRightArrow">
            <a:avLst>
              <a:gd name="adj1" fmla="val 6445"/>
              <a:gd name="adj2" fmla="val 55153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  <p:sp>
        <p:nvSpPr>
          <p:cNvPr id="7" name=""/>
          <p:cNvSpPr/>
          <p:nvPr/>
        </p:nvSpPr>
        <p:spPr>
          <a:xfrm>
            <a:off x="3585203" y="-1362645"/>
            <a:ext cx="0" cy="69310"/>
          </a:xfrm>
          <a:prstGeom prst="notch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latinLnBrk="0">
              <a:defRPr lang="tr-TR" altLang="en-US"/>
            </a:pP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89459" y="302764"/>
            <a:ext cx="10363198" cy="1470025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ANKETİMİZ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>
          <a:xfrm>
            <a:off x="1828799" y="2060829"/>
            <a:ext cx="8534399" cy="3505962"/>
          </a:xfrm>
        </p:spPr>
        <p:txBody>
          <a:bodyPr>
            <a:normAutofit fontScale="85000" lnSpcReduction="20000"/>
          </a:bodyPr>
          <a:lstStyle/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14 tane evet/hayır/fikrim yok 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şıkları bulunan soru,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1 tane açık uçlu soru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bulunmaktadır.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Sorular; kişilerin cinsiyet, yaş ve 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r>
              <a:rPr lang="tr-TR" altLang="en-US">
                <a:solidFill>
                  <a:schemeClr val="bg1"/>
                </a:solidFill>
              </a:rPr>
              <a:t>eğitim durumu kriterlerine göre yorumlanmıştır.</a:t>
            </a:r>
            <a:endParaRPr lang="tr-TR" altLang="en-US">
              <a:solidFill>
                <a:schemeClr val="bg1"/>
              </a:solidFill>
            </a:endParaRPr>
          </a:p>
          <a:p>
            <a:pPr latinLnBrk="0">
              <a:defRPr lang="tr-TR" altLang="en-US"/>
            </a:pPr>
            <a:endParaRPr lang="tr-TR" altLang="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1)Sütlü kahve, sadeden daha hafif midir?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graphicFrame>
        <p:nvGraphicFramePr>
          <p:cNvPr id="3" name=""/>
          <p:cNvGraphicFramePr>
            <a:graphicFrameLocks noGrp="1"/>
          </p:cNvGraphicFramePr>
          <p:nvPr>
            <p:ph idx="1"/>
          </p:nvPr>
        </p:nvGraphicFramePr>
        <p:xfrm>
          <a:off x="12792838" y="1417637"/>
          <a:ext cx="624840" cy="148336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8280"/>
                <a:gridCol w="208280"/>
                <a:gridCol w="208280"/>
              </a:tblGrid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</a:tr>
              <a:tr h="370840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</a:tr>
            </a:tbl>
          </a:graphicData>
        </a:graphic>
      </p:graphicFrame>
      <p:sp>
        <p:nvSpPr>
          <p:cNvPr id="4" name=""/>
          <p:cNvSpPr txBox="1"/>
          <p:nvPr/>
        </p:nvSpPr>
        <p:spPr>
          <a:xfrm>
            <a:off x="11424665" y="7173469"/>
            <a:ext cx="1872235" cy="5845301"/>
          </a:xfrm>
          <a:prstGeom prst="rect">
            <a:avLst/>
          </a:prstGeom>
        </p:spPr>
        <p:txBody>
          <a:bodyPr wrap="square">
            <a:spAutoFit/>
          </a:bodyPr>
          <a:p>
            <a:pPr latinLnBrk="0">
              <a:defRPr lang="tr-TR" altLang="en-US"/>
            </a:pPr>
            <a:r>
              <a:rPr lang="tr-TR" altLang=""/>
              <a:t>                       EVET          HAYIR        FİKRİMYOK</a:t>
            </a:r>
            <a:endParaRPr lang="tr-TR" altLang=""/>
          </a:p>
          <a:p>
            <a:pPr latinLnBrk="0">
              <a:defRPr lang="tr-TR" altLang="en-US"/>
            </a:pPr>
            <a:r>
              <a:rPr lang="tr-TR" altLang=""/>
              <a:t>İLKOKUL         %0             %75              %25</a:t>
            </a:r>
            <a:endParaRPr lang="tr-TR" altLang=""/>
          </a:p>
          <a:p>
            <a:pPr latinLnBrk="0">
              <a:defRPr lang="tr-TR" altLang="en-US"/>
            </a:pPr>
            <a:r>
              <a:rPr lang="tr-TR" altLang=""/>
              <a:t>ORTAO            %0              %100            %0</a:t>
            </a:r>
            <a:endParaRPr lang="tr-TR" altLang=""/>
          </a:p>
          <a:p>
            <a:pPr latinLnBrk="0">
              <a:defRPr lang="tr-TR" altLang="en-US"/>
            </a:pPr>
            <a:r>
              <a:rPr lang="tr-TR" altLang=""/>
              <a:t>LİSE                  %7.3           %68.3          %24   </a:t>
            </a:r>
            <a:endParaRPr lang="tr-TR" altLang=""/>
          </a:p>
          <a:p>
            <a:pPr latinLnBrk="0">
              <a:defRPr lang="tr-TR" altLang="en-US"/>
            </a:pPr>
            <a:r>
              <a:rPr lang="tr-TR" altLang=""/>
              <a:t>ÜNİ                  %0              %75.4           %24.6	</a:t>
            </a:r>
            <a:endParaRPr lang="tr-TR" altLang=""/>
          </a:p>
          <a:p>
            <a:pPr latinLnBrk="0">
              <a:defRPr lang="tr-TR" altLang="en-US"/>
            </a:pPr>
            <a:endParaRPr lang="tr-TR" altLang=""/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032000" y="1700784"/>
          <a:ext cx="8128000" cy="3384423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FİKRİM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BAY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%11.1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%68.3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%20.6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1128141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BAYAN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%5.3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%70.2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%24.5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  <p:sp>
        <p:nvSpPr>
          <p:cNvPr id="6" name=""/>
          <p:cNvSpPr txBox="1"/>
          <p:nvPr/>
        </p:nvSpPr>
        <p:spPr>
          <a:xfrm>
            <a:off x="4495800" y="2971800"/>
            <a:ext cx="3200400" cy="914400"/>
          </a:xfrm>
          <a:prstGeom prst="rect">
            <a:avLst/>
          </a:prstGeom>
        </p:spPr>
        <p:txBody>
          <a:bodyPr wrap="square">
            <a:spAutoFit/>
          </a:bodyPr>
          <a:p>
            <a:pPr latinLnBrk="0">
              <a:defRPr lang="tr-TR" altLang="en-US"/>
            </a:pPr>
            <a:endParaRPr lang="tr-TR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9050" cap="flat" cmpd="sng" algn="ctr">
                  <a:solidFill>
                    <a:srgbClr val="bf3e3e"/>
                  </a:solidFill>
                  <a:prstDash val="solid"/>
                  <a:round/>
                </a:ln>
                <a:solidFill>
                  <a:srgbClr val="bf3e3e"/>
                </a:soli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HEKİMLERİMİZ "HAYIR" DİYOR..</a:t>
            </a:r>
            <a:endParaRPr xmlns:mc="http://schemas.openxmlformats.org/markup-compatibility/2006" xmlns:hp="http://schemas.haansoft.com/office/presentation/8.0" lang="tr-TR" altLang="en-US" mc:Ignorable="hp" hp:hslEmbossed="0">
              <a:ln w="19050" cap="flat" cmpd="sng" algn="ctr">
                <a:solidFill>
                  <a:srgbClr val="bf3e3e"/>
                </a:solidFill>
                <a:prstDash val="solid"/>
                <a:round/>
              </a:ln>
              <a:solidFill>
                <a:srgbClr val="bf3e3e"/>
              </a:soli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1600200"/>
            <a:ext cx="5486400" cy="4525963"/>
          </a:xfrm>
        </p:spPr>
        <p:txBody>
          <a:bodyPr/>
          <a:lstStyle/>
          <a:p>
            <a:pPr latinLnBrk="0">
              <a:defRPr lang="tr-TR" altLang="en-US"/>
            </a:pPr>
            <a:r>
              <a:rPr lang="tr-TR" altLang="en-US" b="1">
                <a:solidFill>
                  <a:schemeClr val="bg1"/>
                </a:solidFill>
              </a:rPr>
              <a:t>Aynı miktarda sade kahve ile sütlü kahve arasında çok bir fark yoktur. Süt, kahveyi hafifletmez.</a:t>
            </a:r>
            <a:endParaRPr lang="tr-TR" altLang="en-US" b="1">
              <a:solidFill>
                <a:schemeClr val="bg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384036" y="1772793"/>
            <a:ext cx="4622662" cy="3478911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0"/>
          </p:nvPr>
        </p:nvSpPr>
        <p:spPr>
          <a:xfrm>
            <a:off x="914399" y="404621"/>
            <a:ext cx="10363198" cy="1597914"/>
          </a:xfrm>
        </p:spPr>
        <p:txBody>
          <a:bodyPr/>
          <a:lstStyle/>
          <a:p>
            <a:pPr latinLnBrk="0">
              <a:defRPr lang="tr-TR" altLang="en-US"/>
            </a:pPr>
            <a:r>
              <a:rPr xmlns:mc="http://schemas.openxmlformats.org/markup-compatibility/2006" xmlns:hp="http://schemas.haansoft.com/office/presentation/8.0" lang="tr-TR" altLang="en-US" mc:Ignorable="hp" hp:hslEmbossed="0">
                <a:ln w="12700" cap="flat" cmpd="sng" algn="ctr">
                  <a:solidFill>
                    <a:schemeClr val="accent2">
                      <a:satMod val="105000"/>
                    </a:schemeClr>
                  </a:solidFill>
                  <a:prstDash val="solid"/>
                  <a:round/>
                </a:ln>
                <a:gradFill flip="xy" rotWithShape="1">
                  <a:gsLst>
                    <a:gs pos="0">
                      <a:schemeClr val="accent2">
                        <a:tint val="50000"/>
                        <a:satMod val="300000"/>
                      </a:schemeClr>
                    </a:gs>
                    <a:gs pos="35000">
                      <a:schemeClr val="accent2">
                        <a:tint val="37000"/>
                        <a:satMod val="300000"/>
                      </a:schemeClr>
                    </a:gs>
                    <a:gs pos="100000">
                      <a:schemeClr val="accent2">
                        <a:tint val="15000"/>
                        <a:satMod val="3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38100" dist="25400" dir="5400000" rotWithShape="0">
                    <a:srgbClr val="000000">
                      <a:alpha val="75000"/>
                    </a:srgbClr>
                  </a:outerShdw>
                </a:effectLst>
              </a:rPr>
              <a:t>2)Soda sindirime yardım eder mi?</a:t>
            </a:r>
            <a:endParaRPr xmlns:mc="http://schemas.openxmlformats.org/markup-compatibility/2006" xmlns:hp="http://schemas.haansoft.com/office/presentation/8.0" lang="tr-TR" altLang="en-US" mc:Ignorable="hp" hp:hslEmbossed="0">
              <a:ln w="12700" cap="flat" cmpd="sng" algn="ctr">
                <a:solidFill>
                  <a:schemeClr val="accent2">
                    <a:satMod val="105000"/>
                  </a:schemeClr>
                </a:solidFill>
                <a:prstDash val="solid"/>
                <a:round/>
              </a:ln>
              <a:gradFill flip="xy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25400" dir="5400000" rotWithShape="0">
                  <a:srgbClr val="000000">
                    <a:alpha val="75000"/>
                  </a:srgbClr>
                </a:outerShdw>
              </a:effectLst>
            </a:endParaRPr>
          </a:p>
        </p:txBody>
      </p:sp>
      <p:sp>
        <p:nvSpPr>
          <p:cNvPr id="3" name="Altyaz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tr-TR" altLang="en-US"/>
            </a:pPr>
            <a:r>
              <a:rPr lang="tr-TR" altLang=""/>
              <a:t/>
            </a:r>
            <a:endParaRPr lang="tr-TR" altLang=""/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299779" y="2313393"/>
          <a:ext cx="7592440" cy="3145611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898110"/>
                <a:gridCol w="1898110"/>
                <a:gridCol w="1898110"/>
                <a:gridCol w="1898110"/>
              </a:tblGrid>
              <a:tr h="619277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EVET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HAYIR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FİKRİM </a:t>
                      </a:r>
                      <a:endParaRPr lang="tr-TR" altLang="en-US"/>
                    </a:p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  YOK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619277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İLKOKUL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%75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 25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619277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ORTAOKUL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%100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%0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619277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LİSE</a:t>
                      </a:r>
                      <a:endParaRPr lang="tr-TR" altLang="en-US"/>
                    </a:p>
                    <a:p>
                      <a:pPr latinLnBrk="0">
                        <a:defRPr lang="tr-TR" altLang="en-US"/>
                      </a:pPr>
                      <a:endParaRPr lang="tr-TR" altLang="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%7.3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%68.3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%24</a:t>
                      </a:r>
                      <a:endParaRPr lang="tr-TR" altLang="en-US"/>
                    </a:p>
                  </a:txBody>
                  <a:tcPr marL="91440" marR="91440"/>
                </a:tc>
              </a:tr>
              <a:tr h="619277"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ÜNİVERSİTE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%0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 %75.4</a:t>
                      </a:r>
                      <a:endParaRPr lang="tr-TR" altLang="en-US"/>
                    </a:p>
                  </a:txBody>
                  <a:tcPr marL="91440" marR="91440"/>
                </a:tc>
                <a:tc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 lang="tr-TR" altLang="en-US"/>
                      </a:pPr>
                      <a:r>
                        <a:rPr lang="tr-TR" altLang="en-US"/>
                        <a:t>          %24.6</a:t>
                      </a:r>
                      <a:endParaRPr lang="tr-TR" altLang="en-US"/>
                    </a:p>
                  </a:txBody>
                  <a:tcPr marL="91440" marR="91440"/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spd="med" mc:Ignorable="hp" hp:hslDur="10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537</ep:Words>
  <ep:PresentationFormat>Ekran Gösterisi (4:3)</ep:PresentationFormat>
  <ep:Paragraphs>78</ep:Paragraphs>
  <ep:Slides>37</ep:Slides>
  <ep:Notes>0</ep:Notes>
  <ep:TotalTime>0</ep:TotalTime>
  <ep:HiddenSlides>0</ep:HiddenSlides>
  <ep:MMClips>0</ep:MMClips>
  <ep:HeadingPairs>
    <vt:vector size="4" baseType="variant">
      <vt:variant>
        <vt:lpstr>Tema</vt:lpstr>
      </vt:variant>
      <vt:variant>
        <vt:i4>1</vt:i4>
      </vt:variant>
      <vt:variant>
        <vt:lpstr>Slayt Başlığı</vt:lpstr>
      </vt:variant>
      <vt:variant>
        <vt:i4>37</vt:i4>
      </vt:variant>
    </vt:vector>
  </ep:HeadingPairs>
  <ep:TitlesOfParts>
    <vt:vector size="38" baseType="lpstr">
      <vt:lpstr>Hancom Office</vt:lpstr>
      <vt:lpstr>DOĞRU BİLEN YANLIŞLAR</vt:lpstr>
      <vt:lpstr>PROJENIN AMACI</vt:lpstr>
      <vt:lpstr>Neden Önemli ?</vt:lpstr>
      <vt:lpstr>Neler Yapılıyordu ?</vt:lpstr>
      <vt:lpstr>Bizim Yaptığımız</vt:lpstr>
      <vt:lpstr>ANKETİMİZ</vt:lpstr>
      <vt:lpstr>1)Sütlü kahve, sadeden daha hafif midir?</vt:lpstr>
      <vt:lpstr>HEKİMLERİMİZ "HAYIR" DİYOR..</vt:lpstr>
      <vt:lpstr>2)Soda sindirime yardım eder mi?</vt:lpstr>
      <vt:lpstr>HEKİMLERİMİZ "HAYIR" DİYOR..</vt:lpstr>
      <vt:lpstr>3)Bir beyaz saç çekerseniz yerine 10 tane çıkar mı?</vt:lpstr>
      <vt:lpstr>HEKİMLERİMİZ "HAYIR" DİYOR..</vt:lpstr>
      <vt:lpstr>4)Sigarayı bırakan kilo alır mı?</vt:lpstr>
      <vt:lpstr>Slayt 14</vt:lpstr>
      <vt:lpstr>5)Şeker çocukları hiperaktif yapar mı?</vt:lpstr>
      <vt:lpstr>HEKİMLERİMİZ "HAYIR" DİYOR..</vt:lpstr>
      <vt:lpstr>6)En iyi demir kaynağı ıspanak mıdır?</vt:lpstr>
      <vt:lpstr>HEKİMLERİMİZ "HAYIR" DİYOR..</vt:lpstr>
      <vt:lpstr>7)Hastalandığımızda terleyip kalın giyinirsek daha çabuk iyileşir miyiz?</vt:lpstr>
      <vt:lpstr>HEKİMLERİMİZ "HAYIR" DİYOR..</vt:lpstr>
      <vt:lpstr>8)Sarımsak,limon ve greyfurt tansiyonu düşürür mi?</vt:lpstr>
      <vt:lpstr>HEKİMLERİMİZ "HAYIR" DİYOR..</vt:lpstr>
      <vt:lpstr>9)Bitkisel yağlar, hayvansal yağlardan daha hafif midir?</vt:lpstr>
      <vt:lpstr>HEKİMLERİMİZ "HAYIR" DİYOR..</vt:lpstr>
      <vt:lpstr>10) Acı yemek ve stres ülser neden olur mu?</vt:lpstr>
      <vt:lpstr>HEKİMLERİMİZ "HAYIR" DİYOR..</vt:lpstr>
      <vt:lpstr>11)Çok tuz tüketmek göz sağlığını bozar mı?</vt:lpstr>
      <vt:lpstr>HEKİMLERİMİZ "HAYIR" DİYOR..</vt:lpstr>
      <vt:lpstr>12)Çok ağlamak göz yaşını kurutur mu?</vt:lpstr>
      <vt:lpstr>HEKİMLERİMİZ "HAYIR" DİYOR..</vt:lpstr>
      <vt:lpstr>13) Yemeklerden hemen sonra dişlerimizi fırçalama mıyız?</vt:lpstr>
      <vt:lpstr>HEKİMLERİMİZ "HAYIR" DİYOR..</vt:lpstr>
      <vt:lpstr>14) Eğer kendimizi iyi hissediyorsak antibiyotiği kullanmayı kesebilir miyiz?</vt:lpstr>
      <vt:lpstr>HEKİMLERİMİZ "HAYIR" DİYOR..</vt:lpstr>
      <vt:lpstr>15) Eğer yerde hareketsiz yatan birini görürseniz ne yaparsınız?</vt:lpstr>
      <vt:lpstr>Anketimizin sonunda birkaç istisna dışında belirlediğimiz kriterlerin, soruların cevaplanmasında istatistiksel olarak bir fark oluşturmadığını gördük.</vt:lpstr>
      <vt:lpstr>DİNLEDİĞİNİZ İÇİN TEŞEKKÜRLER...</vt:lpstr>
    </vt:vector>
  </ep:TitlesOfParts>
  <ep:HyperlinkBase/>
  <ep:Application>Hancom Office Hanshow 2014</ep:Application>
  <ep:AppVersion>0900.0000.60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2016-01-06T21:52:13.496</dcterms:created>
  <dc:creator>tekesbercin</dc:creator>
  <cp:lastModifiedBy>tekesbercin</cp:lastModifiedBy>
  <dcterms:modified xsi:type="dcterms:W3CDTF">2016-01-08T17:49:21.131</dcterms:modified>
  <cp:revision>129</cp:revision>
  <dc:title>PROJENIN ADI</dc:title>
</cp:coreProperties>
</file>