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86" r:id="rId4"/>
    <p:sldId id="258" r:id="rId5"/>
    <p:sldId id="260" r:id="rId6"/>
    <p:sldId id="262" r:id="rId7"/>
    <p:sldId id="263" r:id="rId8"/>
    <p:sldId id="264" r:id="rId9"/>
    <p:sldId id="265" r:id="rId10"/>
    <p:sldId id="287" r:id="rId11"/>
    <p:sldId id="288" r:id="rId12"/>
    <p:sldId id="266" r:id="rId13"/>
    <p:sldId id="289" r:id="rId14"/>
    <p:sldId id="268" r:id="rId15"/>
    <p:sldId id="291" r:id="rId16"/>
    <p:sldId id="267" r:id="rId17"/>
    <p:sldId id="269" r:id="rId18"/>
    <p:sldId id="271" r:id="rId19"/>
    <p:sldId id="29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E3EEB-4871-4185-814B-754DDE14C7D4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ABAE-1526-4E04-838E-D7E091CA32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189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1ABAE-1526-4E04-838E-D7E091CA328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222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113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023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31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933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574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90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68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516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103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4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914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0070C0"/>
                </a:solidFill>
              </a:rPr>
              <a:t>GRUP OKUTMATİK</a:t>
            </a:r>
            <a:endParaRPr lang="tr-TR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4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322" y="3598348"/>
            <a:ext cx="4972945" cy="33089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322" y="80494"/>
            <a:ext cx="4972945" cy="3312368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214282" y="836712"/>
            <a:ext cx="3857652" cy="5259288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Gerekli olan dolaplar için başhekimliğe başvuruldu.Fakat olumlu bir cevap alınamadı.</a:t>
            </a:r>
            <a:r>
              <a:rPr lang="tr-TR" sz="32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tr-TR" sz="3200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Fakültemizin mobilya aksamını yapan İ</a:t>
            </a:r>
            <a:r>
              <a:rPr lang="tr-TR" sz="3200" dirty="0" smtClean="0">
                <a:solidFill>
                  <a:schemeClr val="bg1"/>
                </a:solidFill>
              </a:rPr>
              <a:t>rfan usta ücretsiz olarak dolapları bizim için  temin etti. 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13" y="404664"/>
            <a:ext cx="896499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67417" y="1085988"/>
            <a:ext cx="5358351" cy="4608511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80669" y="1343622"/>
            <a:ext cx="5434895" cy="40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97363" y="1015105"/>
            <a:ext cx="5400599" cy="432373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2826" y="967206"/>
            <a:ext cx="5357703" cy="4419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19722" y="1230998"/>
            <a:ext cx="6034617" cy="452596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87689" y="1232755"/>
            <a:ext cx="6048678" cy="45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7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7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15074" y="928670"/>
            <a:ext cx="2555776" cy="5500726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Dolapları ve kampanya kapsamında topladığımız dergi,kitap ve gazeteleri yerleştirdik. Bu aşamada fotoğraf çekilmeyi de unutmadık. </a:t>
            </a:r>
            <a:r>
              <a:rPr lang="tr-TR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928670"/>
            <a:ext cx="5827221" cy="43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2376264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    </a:t>
            </a:r>
            <a:r>
              <a:rPr lang="tr-TR" sz="2800" dirty="0" smtClean="0">
                <a:solidFill>
                  <a:schemeClr val="bg1"/>
                </a:solidFill>
              </a:rPr>
              <a:t>Ve ilk okuyucularımızı bulduk. Bu durumda hastaların ve hasta yakınlarının sıra beklerken ne kadar sıkıldıklarının bir göstergesiydi bizim için. Projemizin başarıyla sonuçlanması ve kalıcılığının olması bizi çok mutlu etti.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68960"/>
            <a:ext cx="7833983" cy="32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7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GRUP OKUTMATİK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628" y="2174776"/>
            <a:ext cx="3571900" cy="4683224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Ali Ordu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Elif Can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Erbil</a:t>
            </a:r>
            <a:r>
              <a:rPr lang="tr-TR" sz="2400" dirty="0" smtClean="0">
                <a:solidFill>
                  <a:schemeClr val="bg1"/>
                </a:solidFill>
              </a:rPr>
              <a:t> Demirci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Faruk </a:t>
            </a:r>
            <a:r>
              <a:rPr lang="tr-TR" sz="2400" dirty="0" err="1" smtClean="0">
                <a:solidFill>
                  <a:schemeClr val="bg1"/>
                </a:solidFill>
              </a:rPr>
              <a:t>Gögsu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Fatih Sevinç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Sevgi </a:t>
            </a:r>
            <a:r>
              <a:rPr lang="tr-TR" sz="2400" dirty="0" err="1" smtClean="0">
                <a:solidFill>
                  <a:schemeClr val="bg1"/>
                </a:solidFill>
              </a:rPr>
              <a:t>Keği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Seydi</a:t>
            </a:r>
            <a:r>
              <a:rPr lang="tr-TR" sz="2400" dirty="0" smtClean="0">
                <a:solidFill>
                  <a:schemeClr val="bg1"/>
                </a:solidFill>
              </a:rPr>
              <a:t> Kurul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Zeynep Çolak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Çiğdem Çiçek 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Shoaib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Haidari</a:t>
            </a:r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142873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000000"/>
                </a:solidFill>
              </a:rPr>
              <a:t>Danışman </a:t>
            </a:r>
            <a:r>
              <a:rPr lang="tr-TR" sz="2400" dirty="0" err="1" smtClean="0">
                <a:solidFill>
                  <a:srgbClr val="000000"/>
                </a:solidFill>
              </a:rPr>
              <a:t>Öğ</a:t>
            </a:r>
            <a:r>
              <a:rPr lang="tr-TR" sz="2400" dirty="0" smtClean="0">
                <a:solidFill>
                  <a:srgbClr val="000000"/>
                </a:solidFill>
              </a:rPr>
              <a:t>. Üyesi: Doç. Dr. </a:t>
            </a:r>
            <a:r>
              <a:rPr lang="tr-TR" sz="2400" dirty="0" err="1" smtClean="0">
                <a:solidFill>
                  <a:srgbClr val="000000"/>
                </a:solidFill>
              </a:rPr>
              <a:t>Aysun</a:t>
            </a:r>
            <a:r>
              <a:rPr lang="tr-TR" sz="2400" dirty="0" smtClean="0">
                <a:solidFill>
                  <a:srgbClr val="000000"/>
                </a:solidFill>
              </a:rPr>
              <a:t> Şikar </a:t>
            </a:r>
            <a:r>
              <a:rPr lang="tr-TR" sz="2400" dirty="0" err="1" smtClean="0">
                <a:solidFill>
                  <a:srgbClr val="000000"/>
                </a:solidFill>
              </a:rPr>
              <a:t>Aktürk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28596" y="2174776"/>
            <a:ext cx="3571900" cy="468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Yuxel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Chetın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Fatma Turhan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Abdulkadir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Bengisu Bilgin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Betül Karadeniz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Bilal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Gökce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Deniz Koçak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Dilara Mikyas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Ömer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Ayyıldız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Emre Demir</a:t>
            </a:r>
            <a:br>
              <a:rPr lang="tr-TR" sz="2400" dirty="0" smtClean="0">
                <a:solidFill>
                  <a:schemeClr val="bg1"/>
                </a:solidFill>
              </a:rPr>
            </a:b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000" dirty="0" smtClean="0"/>
              <a:t>BİZİ DİNLEDİĞİNİZ İÇİN TEŞEKKÜR EDERİZ </a:t>
            </a:r>
            <a:endParaRPr lang="tr-T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GİRİŞ</a:t>
            </a:r>
            <a:endParaRPr lang="tr-T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637112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Türkiyedeki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okuma alışkanlığına (!) dikkat çekerek başlayalım.</a:t>
            </a:r>
          </a:p>
          <a:p>
            <a:pPr>
              <a:buNone/>
            </a:pPr>
            <a:endParaRPr lang="tr-T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Kitap Türkiye’de ihtiyaç maddeleri sıralamasında 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235. 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sırada yer 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alıyor.</a:t>
            </a:r>
            <a:endParaRPr lang="tr-TR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Türkiye’de günde ortalama beş saat televizyon seyredilirken, kitap okumaya yılda sadece altı saat ayrılıyor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tr-T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Türkiye’de 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dergi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okuma oranı yüzde 4, gazete okuma oranı yüzde 22, radyo dinleme oranı yüzde 24, televizyon izleme oranı yüzde 95.</a:t>
            </a:r>
          </a:p>
        </p:txBody>
      </p:sp>
    </p:spTree>
    <p:extLst>
      <p:ext uri="{BB962C8B-B14F-4D97-AF65-F5344CB8AC3E}">
        <p14:creationId xmlns:p14="http://schemas.microsoft.com/office/powerpoint/2010/main" xmlns="" val="4445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PEKİ DÜNYA ÇAPINDA NEREDEYİZ?</a:t>
            </a:r>
            <a:endParaRPr lang="tr-T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1357298"/>
            <a:ext cx="8219256" cy="1684784"/>
          </a:xfrm>
        </p:spPr>
        <p:txBody>
          <a:bodyPr/>
          <a:lstStyle/>
          <a:p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Birleşmiş </a:t>
            </a:r>
            <a:r>
              <a:rPr lang="tr-TR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Milletler’in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insani gelişim raporunda ülkeler kitap okuma oranına göre sıraya dizilmiş. </a:t>
            </a:r>
            <a:endParaRPr lang="tr-T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64" y="3212976"/>
            <a:ext cx="8572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002060"/>
                </a:solidFill>
              </a:rPr>
              <a:t>Japonya’da</a:t>
            </a:r>
            <a:r>
              <a:rPr lang="tr-TR" sz="3200" dirty="0"/>
              <a:t> 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toplumun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002060"/>
                </a:solidFill>
              </a:rPr>
              <a:t>yüzde 14’ü</a:t>
            </a:r>
            <a:r>
              <a:rPr lang="tr-TR" sz="3200" dirty="0"/>
              <a:t>, </a:t>
            </a:r>
            <a:r>
              <a:rPr lang="tr-TR" sz="3200" dirty="0">
                <a:solidFill>
                  <a:srgbClr val="FFFF00"/>
                </a:solidFill>
              </a:rPr>
              <a:t>ABD’de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yüzde 12’si</a:t>
            </a:r>
            <a:r>
              <a:rPr lang="tr-TR" sz="3200" dirty="0"/>
              <a:t>, </a:t>
            </a:r>
            <a:r>
              <a:rPr lang="tr-TR" sz="3337" dirty="0">
                <a:solidFill>
                  <a:srgbClr val="7030A0"/>
                </a:solidFill>
              </a:rPr>
              <a:t>İngiltere ve Fransa’da yüzde 21’i 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düzenli kitap okurken, bizim ülkemizde sadece </a:t>
            </a:r>
            <a:r>
              <a:rPr lang="tr-TR" sz="3200" dirty="0">
                <a:solidFill>
                  <a:srgbClr val="C00000"/>
                </a:solidFill>
              </a:rPr>
              <a:t>on binde bir </a:t>
            </a:r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kişi kitap 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okuyor.</a:t>
            </a:r>
          </a:p>
          <a:p>
            <a:pPr>
              <a:buNone/>
            </a:pPr>
            <a:endParaRPr lang="tr-TR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Türklerin kitap okumaya ayırdığı zamanı, Norveçli 300’e, ABD’li 210’a, İngiliz 87’ye, Japon 97’ye katlıyor.</a:t>
            </a:r>
          </a:p>
        </p:txBody>
      </p:sp>
    </p:spTree>
    <p:extLst>
      <p:ext uri="{BB962C8B-B14F-4D97-AF65-F5344CB8AC3E}">
        <p14:creationId xmlns:p14="http://schemas.microsoft.com/office/powerpoint/2010/main" xmlns="" val="30498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8771816" cy="6184817"/>
          </a:xfrm>
        </p:spPr>
      </p:pic>
    </p:spTree>
    <p:extLst>
      <p:ext uri="{BB962C8B-B14F-4D97-AF65-F5344CB8AC3E}">
        <p14:creationId xmlns:p14="http://schemas.microsoft.com/office/powerpoint/2010/main" xmlns="" val="498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</a:rPr>
              <a:t>AMAÇ</a:t>
            </a:r>
            <a:endParaRPr lang="tr-TR" sz="72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34480"/>
            <a:ext cx="7819232" cy="478112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Yaptığımız projenin amacı; hem insanlara okuma alışkanlığı kazandırmak ,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Hastanede saatlerce bekleyen insanlara vakitlerini geçirecek bir alternatif sunmak.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HANGİ AŞAMALARDAN GEÇTİK?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xmlns="" val="28593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323528" y="2214554"/>
            <a:ext cx="3672408" cy="351870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Gerekli olan dergi ve kitaplar için broşür hazırlayarak kampanya düzenledik.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0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781" y="0"/>
            <a:ext cx="4843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7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Özel 2">
      <a:dk1>
        <a:sysClr val="windowText" lastClr="000000"/>
      </a:dk1>
      <a:lt1>
        <a:sysClr val="window" lastClr="FFFFFF"/>
      </a:lt1>
      <a:dk2>
        <a:srgbClr val="6AD3E8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277</Words>
  <Application>Microsoft Office PowerPoint</Application>
  <PresentationFormat>Ekran Gösterisi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GRUP OKUTMATİK</vt:lpstr>
      <vt:lpstr>GİRİŞ</vt:lpstr>
      <vt:lpstr>Slayt 3</vt:lpstr>
      <vt:lpstr>PEKİ DÜNYA ÇAPINDA NEREDEYİZ?</vt:lpstr>
      <vt:lpstr>Slayt 5</vt:lpstr>
      <vt:lpstr>Slayt 6</vt:lpstr>
      <vt:lpstr>AMAÇ</vt:lpstr>
      <vt:lpstr>HANGİ AŞAMALARDAN GEÇTİK?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GRUP OKUTMATİK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ersin gümüş</dc:creator>
  <cp:lastModifiedBy>ASUS</cp:lastModifiedBy>
  <cp:revision>33</cp:revision>
  <dcterms:created xsi:type="dcterms:W3CDTF">2016-01-09T23:38:17Z</dcterms:created>
  <dcterms:modified xsi:type="dcterms:W3CDTF">2016-01-12T10:53:21Z</dcterms:modified>
</cp:coreProperties>
</file>