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drawings/drawing9.xml" ContentType="application/vnd.openxmlformats-officedocument.drawingml.chartshapes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rawings/drawing7.xml" ContentType="application/vnd.openxmlformats-officedocument.drawingml.chartshapes+xml"/>
  <Override PartName="/ppt/drawings/drawing11.xml" ContentType="application/vnd.openxmlformats-officedocument.drawingml.chartshap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5.xml" ContentType="application/vnd.openxmlformats-officedocument.drawingml.chartshapes+xml"/>
  <Override PartName="/ppt/drawings/drawing6.xml" ContentType="application/vnd.openxmlformats-officedocument.drawingml.chartshapes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drawings/drawing12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986" r:id="rId2"/>
  </p:sldMasterIdLst>
  <p:notesMasterIdLst>
    <p:notesMasterId r:id="rId26"/>
  </p:notesMasterIdLst>
  <p:sldIdLst>
    <p:sldId id="256" r:id="rId3"/>
    <p:sldId id="257" r:id="rId4"/>
    <p:sldId id="258" r:id="rId5"/>
    <p:sldId id="259" r:id="rId6"/>
    <p:sldId id="274" r:id="rId7"/>
    <p:sldId id="262" r:id="rId8"/>
    <p:sldId id="263" r:id="rId9"/>
    <p:sldId id="264" r:id="rId10"/>
    <p:sldId id="265" r:id="rId11"/>
    <p:sldId id="261" r:id="rId12"/>
    <p:sldId id="266" r:id="rId13"/>
    <p:sldId id="280" r:id="rId14"/>
    <p:sldId id="267" r:id="rId15"/>
    <p:sldId id="281" r:id="rId16"/>
    <p:sldId id="268" r:id="rId17"/>
    <p:sldId id="275" r:id="rId18"/>
    <p:sldId id="269" r:id="rId19"/>
    <p:sldId id="273" r:id="rId20"/>
    <p:sldId id="279" r:id="rId21"/>
    <p:sldId id="271" r:id="rId22"/>
    <p:sldId id="270" r:id="rId23"/>
    <p:sldId id="272" r:id="rId24"/>
    <p:sldId id="282" r:id="rId25"/>
  </p:sldIdLst>
  <p:sldSz cx="9144000" cy="6858000" type="screen4x3"/>
  <p:notesSz cx="7559675" cy="1069181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0" autoAdjust="0"/>
    <p:restoredTop sz="93728" autoAdjust="0"/>
  </p:normalViewPr>
  <p:slideViewPr>
    <p:cSldViewPr>
      <p:cViewPr varScale="1">
        <p:scale>
          <a:sx n="64" d="100"/>
          <a:sy n="64" d="100"/>
        </p:scale>
        <p:origin x="-6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026"/>
    </p:cViewPr>
  </p:sorterViewPr>
  <p:notesViewPr>
    <p:cSldViewPr>
      <p:cViewPr varScale="1">
        <p:scale>
          <a:sx n="47" d="100"/>
          <a:sy n="47" d="100"/>
        </p:scale>
        <p:origin x="-2922" y="-114"/>
      </p:cViewPr>
      <p:guideLst>
        <p:guide orient="horz" pos="3367"/>
        <p:guide pos="238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_al__ma_Sayfas_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Office_Excel__al__ma_Sayfas_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Office_Excel__al__ma_Sayfas_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Office_Excel__al__ma_Sayfas_1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__al__ma_Sayfas_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Office_Excel__al__ma_Sayfas_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Office_Excel__al__ma_Sayfas_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Office_Excel__al__ma_Sayfas_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Office_Excel__al__ma_Sayfas_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Office_Excel__al__ma_Sayfas_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Office_Excel__al__ma_Sayfas_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Office_Excel__al__ma_Sayfas_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explosion val="19"/>
          <c:dPt>
            <c:idx val="1"/>
            <c:explosion val="14"/>
          </c:dPt>
          <c:dPt>
            <c:idx val="2"/>
            <c:explosion val="9"/>
          </c:dPt>
          <c:cat>
            <c:strRef>
              <c:f>Sayfa1!$A$2:$A$5</c:f>
              <c:strCache>
                <c:ptCount val="4"/>
                <c:pt idx="0">
                  <c:v>0-18</c:v>
                </c:pt>
                <c:pt idx="1">
                  <c:v>19-25</c:v>
                </c:pt>
                <c:pt idx="2">
                  <c:v>26-44</c:v>
                </c:pt>
                <c:pt idx="3">
                  <c:v>45 ve üstü 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17</c:v>
                </c:pt>
                <c:pt idx="1">
                  <c:v>40</c:v>
                </c:pt>
                <c:pt idx="2">
                  <c:v>31</c:v>
                </c:pt>
                <c:pt idx="3">
                  <c:v>51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tr-TR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3451895175488981E-2"/>
          <c:y val="2.621705696364068E-2"/>
          <c:w val="0.6646928589855372"/>
          <c:h val="0.94756588607271852"/>
        </c:manualLayout>
      </c:layout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explosion val="19"/>
          <c:cat>
            <c:strRef>
              <c:f>Sayfa1!$A$2:$A$4</c:f>
              <c:strCache>
                <c:ptCount val="3"/>
                <c:pt idx="0">
                  <c:v>Alternatif olarak olmalı</c:v>
                </c:pt>
                <c:pt idx="1">
                  <c:v>Sakıncalı buluyorum</c:v>
                </c:pt>
                <c:pt idx="2">
                  <c:v>Benim için bir şey ifade etmiyor</c:v>
                </c:pt>
              </c:strCache>
            </c:strRef>
          </c:cat>
          <c:val>
            <c:numRef>
              <c:f>Sayfa1!$B$2:$B$4</c:f>
              <c:numCache>
                <c:formatCode>General</c:formatCode>
                <c:ptCount val="3"/>
                <c:pt idx="0">
                  <c:v>63</c:v>
                </c:pt>
                <c:pt idx="1">
                  <c:v>50</c:v>
                </c:pt>
                <c:pt idx="2">
                  <c:v>23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tr-TR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explosion val="18"/>
          <c:cat>
            <c:strRef>
              <c:f>Sayfa1!$A$2:$A$4</c:f>
              <c:strCache>
                <c:ptCount val="3"/>
                <c:pt idx="0">
                  <c:v>Geçmesini beklerim</c:v>
                </c:pt>
                <c:pt idx="1">
                  <c:v>Doktora giderim</c:v>
                </c:pt>
                <c:pt idx="2">
                  <c:v>Kırık-çıkıkçılara giderim</c:v>
                </c:pt>
              </c:strCache>
            </c:strRef>
          </c:cat>
          <c:val>
            <c:numRef>
              <c:f>Sayfa1!$B$2:$B$4</c:f>
              <c:numCache>
                <c:formatCode>General</c:formatCode>
                <c:ptCount val="3"/>
                <c:pt idx="0">
                  <c:v>4</c:v>
                </c:pt>
                <c:pt idx="1">
                  <c:v>114</c:v>
                </c:pt>
                <c:pt idx="2">
                  <c:v>17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tr-TR"/>
    </a:p>
  </c:txPr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explosion val="25"/>
          <c:cat>
            <c:strRef>
              <c:f>Sayfa1!$A$2:$A$3</c:f>
              <c:strCache>
                <c:ptCount val="2"/>
                <c:pt idx="0">
                  <c:v>Evet</c:v>
                </c:pt>
                <c:pt idx="1">
                  <c:v>Hayır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89</c:v>
                </c:pt>
                <c:pt idx="1">
                  <c:v>50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tr-TR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dPt>
            <c:idx val="3"/>
            <c:explosion val="21"/>
          </c:dPt>
          <c:cat>
            <c:strRef>
              <c:f>Sayfa1!$A$2:$A$5</c:f>
              <c:strCache>
                <c:ptCount val="4"/>
                <c:pt idx="0">
                  <c:v>İlkokul</c:v>
                </c:pt>
                <c:pt idx="1">
                  <c:v>Ortaokul</c:v>
                </c:pt>
                <c:pt idx="2">
                  <c:v>Lise</c:v>
                </c:pt>
                <c:pt idx="3">
                  <c:v>Yüksekokul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35</c:v>
                </c:pt>
                <c:pt idx="1">
                  <c:v>8</c:v>
                </c:pt>
                <c:pt idx="2">
                  <c:v>21</c:v>
                </c:pt>
                <c:pt idx="3">
                  <c:v>70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tr-TR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"/>
          <c:w val="0.83601279352682234"/>
          <c:h val="0.99764840943598865"/>
        </c:manualLayout>
      </c:layout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explosion val="20"/>
          <c:dPt>
            <c:idx val="1"/>
            <c:explosion val="9"/>
          </c:dPt>
          <c:cat>
            <c:strRef>
              <c:f>Sayfa1!$A$2:$A$5</c:f>
              <c:strCache>
                <c:ptCount val="4"/>
                <c:pt idx="0">
                  <c:v>0-999</c:v>
                </c:pt>
                <c:pt idx="1">
                  <c:v>1000-1999</c:v>
                </c:pt>
                <c:pt idx="2">
                  <c:v>2000-2999</c:v>
                </c:pt>
                <c:pt idx="3">
                  <c:v>3000 üstü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12</c:v>
                </c:pt>
                <c:pt idx="1">
                  <c:v>53</c:v>
                </c:pt>
                <c:pt idx="2">
                  <c:v>32</c:v>
                </c:pt>
                <c:pt idx="3">
                  <c:v>32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tr-TR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explosion val="25"/>
          <c:cat>
            <c:strRef>
              <c:f>Sayfa1!$A$2:$A$3</c:f>
              <c:strCache>
                <c:ptCount val="2"/>
                <c:pt idx="0">
                  <c:v>Kırsal</c:v>
                </c:pt>
                <c:pt idx="1">
                  <c:v>Kent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50</c:v>
                </c:pt>
                <c:pt idx="1">
                  <c:v>89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tr-TR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explosion val="4"/>
          <c:cat>
            <c:strRef>
              <c:f>Sayfa1!$A$2:$A$3</c:f>
              <c:strCache>
                <c:ptCount val="2"/>
                <c:pt idx="0">
                  <c:v>GİDENLER</c:v>
                </c:pt>
                <c:pt idx="1">
                  <c:v>GİTMEYENLER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66</c:v>
                </c:pt>
                <c:pt idx="1">
                  <c:v>73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tr-TR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explosion val="6"/>
          <c:cat>
            <c:strRef>
              <c:f>Sayfa1!$A$2:$A$5</c:f>
              <c:strCache>
                <c:ptCount val="4"/>
                <c:pt idx="0">
                  <c:v>Diğer Faktörler</c:v>
                </c:pt>
                <c:pt idx="1">
                  <c:v>Maddi Durum</c:v>
                </c:pt>
                <c:pt idx="2">
                  <c:v>Doktorların Kötü Tavrı</c:v>
                </c:pt>
                <c:pt idx="3">
                  <c:v>Tedavi Süresi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36</c:v>
                </c:pt>
                <c:pt idx="1">
                  <c:v>4</c:v>
                </c:pt>
                <c:pt idx="2">
                  <c:v>22</c:v>
                </c:pt>
                <c:pt idx="3">
                  <c:v>1</c:v>
                </c:pt>
              </c:numCache>
            </c:numRef>
          </c:val>
        </c:ser>
      </c:pie3DChart>
    </c:plotArea>
    <c:legend>
      <c:legendPos val="r"/>
    </c:legend>
    <c:plotVisOnly val="1"/>
  </c:chart>
  <c:txPr>
    <a:bodyPr/>
    <a:lstStyle/>
    <a:p>
      <a:pPr>
        <a:defRPr sz="1800"/>
      </a:pPr>
      <a:endParaRPr lang="tr-TR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8.9984332806558927E-3"/>
          <c:y val="0"/>
          <c:w val="0.74775761876798275"/>
          <c:h val="0.93937305577158092"/>
        </c:manualLayout>
      </c:layout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explosion val="13"/>
          <c:cat>
            <c:strRef>
              <c:f>Sayfa1!$A$2:$A$5</c:f>
              <c:strCache>
                <c:ptCount val="4"/>
                <c:pt idx="0">
                  <c:v>0</c:v>
                </c:pt>
                <c:pt idx="1">
                  <c:v>1-- 50</c:v>
                </c:pt>
                <c:pt idx="2">
                  <c:v>51-100</c:v>
                </c:pt>
                <c:pt idx="3">
                  <c:v>100ve üstü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33</c:v>
                </c:pt>
                <c:pt idx="1">
                  <c:v>14</c:v>
                </c:pt>
                <c:pt idx="2">
                  <c:v>11</c:v>
                </c:pt>
                <c:pt idx="3">
                  <c:v>8</c:v>
                </c:pt>
              </c:numCache>
            </c:numRef>
          </c:val>
        </c:ser>
      </c:pie3DChart>
    </c:plotArea>
    <c:legend>
      <c:legendPos val="r"/>
    </c:legend>
    <c:plotVisOnly val="1"/>
  </c:chart>
  <c:txPr>
    <a:bodyPr/>
    <a:lstStyle/>
    <a:p>
      <a:pPr>
        <a:defRPr sz="1800"/>
      </a:pPr>
      <a:endParaRPr lang="tr-TR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4.7484040234845801E-2"/>
          <c:y val="0.14008968621542081"/>
          <c:w val="0.80816607983728173"/>
          <c:h val="0.84613146282357699"/>
        </c:manualLayout>
      </c:layout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explosion val="16"/>
          <c:cat>
            <c:strRef>
              <c:f>Sayfa1!$A$2:$A$4</c:f>
              <c:strCache>
                <c:ptCount val="3"/>
                <c:pt idx="0">
                  <c:v>Evet</c:v>
                </c:pt>
                <c:pt idx="1">
                  <c:v>Kısmen</c:v>
                </c:pt>
                <c:pt idx="2">
                  <c:v>Hayır</c:v>
                </c:pt>
              </c:strCache>
            </c:strRef>
          </c:cat>
          <c:val>
            <c:numRef>
              <c:f>Sayfa1!$B$2:$B$4</c:f>
              <c:numCache>
                <c:formatCode>General</c:formatCode>
                <c:ptCount val="3"/>
                <c:pt idx="0">
                  <c:v>36</c:v>
                </c:pt>
                <c:pt idx="1">
                  <c:v>17</c:v>
                </c:pt>
                <c:pt idx="2">
                  <c:v>18</c:v>
                </c:pt>
              </c:numCache>
            </c:numRef>
          </c:val>
        </c:ser>
      </c:pie3DChart>
    </c:plotArea>
    <c:legend>
      <c:legendPos val="r"/>
    </c:legend>
    <c:plotVisOnly val="1"/>
  </c:chart>
  <c:txPr>
    <a:bodyPr/>
    <a:lstStyle/>
    <a:p>
      <a:pPr>
        <a:defRPr sz="1800"/>
      </a:pPr>
      <a:endParaRPr lang="tr-TR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3.5927078061285381E-2"/>
          <c:y val="0.10982672449974699"/>
          <c:w val="0.84469035333522724"/>
          <c:h val="0.86322796695428905"/>
        </c:manualLayout>
      </c:layout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explosion val="25"/>
          <c:cat>
            <c:strRef>
              <c:f>Sayfa1!$A$2:$A$3</c:f>
              <c:strCache>
                <c:ptCount val="2"/>
                <c:pt idx="0">
                  <c:v>Evet</c:v>
                </c:pt>
                <c:pt idx="1">
                  <c:v>Hayır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37</c:v>
                </c:pt>
                <c:pt idx="1">
                  <c:v>60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tr-TR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0.15254</cdr:x>
      <cdr:y>0.27974</cdr:y>
    </cdr:from>
    <cdr:to>
      <cdr:x>0.30254</cdr:x>
      <cdr:y>0.50474</cdr:y>
    </cdr:to>
    <cdr:sp macro="" textlink="">
      <cdr:nvSpPr>
        <cdr:cNvPr id="2" name="1 Metin kutusu"/>
        <cdr:cNvSpPr txBox="1"/>
      </cdr:nvSpPr>
      <cdr:spPr>
        <a:xfrm xmlns:a="http://schemas.openxmlformats.org/drawingml/2006/main">
          <a:off x="1296144" y="1656184"/>
          <a:ext cx="1274541" cy="13320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tr-TR" sz="2800" dirty="0" smtClean="0">
              <a:solidFill>
                <a:schemeClr val="bg1"/>
              </a:solidFill>
            </a:rPr>
            <a:t>%37</a:t>
          </a:r>
          <a:endParaRPr lang="tr-TR" sz="28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0.4322</cdr:x>
      <cdr:y>0.18244</cdr:y>
    </cdr:from>
    <cdr:to>
      <cdr:x>0.53982</cdr:x>
      <cdr:y>0.33689</cdr:y>
    </cdr:to>
    <cdr:sp macro="" textlink="">
      <cdr:nvSpPr>
        <cdr:cNvPr id="3" name="2 Metin kutusu"/>
        <cdr:cNvSpPr txBox="1"/>
      </cdr:nvSpPr>
      <cdr:spPr>
        <a:xfrm xmlns:a="http://schemas.openxmlformats.org/drawingml/2006/main">
          <a:off x="3672408" y="108012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tr-TR" sz="3200" dirty="0" smtClean="0">
              <a:solidFill>
                <a:schemeClr val="bg1"/>
              </a:solidFill>
            </a:rPr>
            <a:t>%12</a:t>
          </a:r>
          <a:endParaRPr lang="tr-TR" sz="32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0.58475</cdr:x>
      <cdr:y>0.36488</cdr:y>
    </cdr:from>
    <cdr:to>
      <cdr:x>0.69236</cdr:x>
      <cdr:y>0.51933</cdr:y>
    </cdr:to>
    <cdr:sp macro="" textlink="">
      <cdr:nvSpPr>
        <cdr:cNvPr id="4" name="3 Metin kutusu"/>
        <cdr:cNvSpPr txBox="1"/>
      </cdr:nvSpPr>
      <cdr:spPr>
        <a:xfrm xmlns:a="http://schemas.openxmlformats.org/drawingml/2006/main">
          <a:off x="4968552" y="21602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tr-TR" sz="3200" dirty="0" smtClean="0">
              <a:solidFill>
                <a:schemeClr val="bg1"/>
              </a:solidFill>
            </a:rPr>
            <a:t>%29</a:t>
          </a:r>
          <a:endParaRPr lang="tr-TR" sz="32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0.33051</cdr:x>
      <cdr:y>0.49867</cdr:y>
    </cdr:from>
    <cdr:to>
      <cdr:x>0.43812</cdr:x>
      <cdr:y>0.65312</cdr:y>
    </cdr:to>
    <cdr:sp macro="" textlink="">
      <cdr:nvSpPr>
        <cdr:cNvPr id="5" name="4 Metin kutusu"/>
        <cdr:cNvSpPr txBox="1"/>
      </cdr:nvSpPr>
      <cdr:spPr>
        <a:xfrm xmlns:a="http://schemas.openxmlformats.org/drawingml/2006/main">
          <a:off x="2808312" y="295232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tr-TR" sz="3200" dirty="0" smtClean="0">
              <a:solidFill>
                <a:schemeClr val="bg1"/>
              </a:solidFill>
            </a:rPr>
            <a:t>%22</a:t>
          </a:r>
          <a:endParaRPr lang="tr-TR" sz="3200" dirty="0">
            <a:solidFill>
              <a:schemeClr val="bg1"/>
            </a:solidFill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0.41108</cdr:x>
      <cdr:y>0.33784</cdr:y>
    </cdr:from>
    <cdr:to>
      <cdr:x>0.51869</cdr:x>
      <cdr:y>0.50944</cdr:y>
    </cdr:to>
    <cdr:sp macro="" textlink="">
      <cdr:nvSpPr>
        <cdr:cNvPr id="2" name="1 Metin kutusu"/>
        <cdr:cNvSpPr txBox="1"/>
      </cdr:nvSpPr>
      <cdr:spPr>
        <a:xfrm xmlns:a="http://schemas.openxmlformats.org/drawingml/2006/main">
          <a:off x="3492896" y="18002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tr-TR" sz="3200" dirty="0" smtClean="0">
              <a:solidFill>
                <a:schemeClr val="tx1"/>
              </a:solidFill>
            </a:rPr>
            <a:t>%46</a:t>
          </a:r>
          <a:endParaRPr lang="tr-TR" sz="32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0.18226</cdr:x>
      <cdr:y>0.21622</cdr:y>
    </cdr:from>
    <cdr:to>
      <cdr:x>0.28988</cdr:x>
      <cdr:y>0.38782</cdr:y>
    </cdr:to>
    <cdr:sp macro="" textlink="">
      <cdr:nvSpPr>
        <cdr:cNvPr id="3" name="2 Metin kutusu"/>
        <cdr:cNvSpPr txBox="1"/>
      </cdr:nvSpPr>
      <cdr:spPr>
        <a:xfrm xmlns:a="http://schemas.openxmlformats.org/drawingml/2006/main">
          <a:off x="1548680" y="115212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tr-TR" sz="3200" dirty="0" smtClean="0">
              <a:solidFill>
                <a:schemeClr val="tx1"/>
              </a:solidFill>
            </a:rPr>
            <a:t>%17</a:t>
          </a:r>
          <a:endParaRPr lang="tr-TR" sz="32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0.14836</cdr:x>
      <cdr:y>0.44595</cdr:y>
    </cdr:from>
    <cdr:to>
      <cdr:x>0.25598</cdr:x>
      <cdr:y>0.61755</cdr:y>
    </cdr:to>
    <cdr:sp macro="" textlink="">
      <cdr:nvSpPr>
        <cdr:cNvPr id="4" name="3 Metin kutusu"/>
        <cdr:cNvSpPr txBox="1"/>
      </cdr:nvSpPr>
      <cdr:spPr>
        <a:xfrm xmlns:a="http://schemas.openxmlformats.org/drawingml/2006/main">
          <a:off x="1260648" y="237626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tr-TR" sz="3200" dirty="0" smtClean="0">
              <a:solidFill>
                <a:schemeClr val="tx1"/>
              </a:solidFill>
            </a:rPr>
            <a:t>%37</a:t>
          </a:r>
          <a:endParaRPr lang="tr-TR" sz="3200" dirty="0">
            <a:solidFill>
              <a:schemeClr val="tx1"/>
            </a:solidFill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0.33188</cdr:x>
      <cdr:y>0.45833</cdr:y>
    </cdr:from>
    <cdr:to>
      <cdr:x>0.44732</cdr:x>
      <cdr:y>0.67637</cdr:y>
    </cdr:to>
    <cdr:sp macro="" textlink="">
      <cdr:nvSpPr>
        <cdr:cNvPr id="2" name="1 Metin kutusu"/>
        <cdr:cNvSpPr txBox="1"/>
      </cdr:nvSpPr>
      <cdr:spPr>
        <a:xfrm xmlns:a="http://schemas.openxmlformats.org/drawingml/2006/main">
          <a:off x="2628800" y="2376264"/>
          <a:ext cx="914400" cy="11304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tr-TR" sz="3200" dirty="0" smtClean="0">
              <a:solidFill>
                <a:schemeClr val="tx1"/>
              </a:solidFill>
            </a:rPr>
            <a:t>%84</a:t>
          </a:r>
          <a:endParaRPr lang="tr-TR" sz="32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0.20461</cdr:x>
      <cdr:y>0.20833</cdr:y>
    </cdr:from>
    <cdr:to>
      <cdr:x>0.32005</cdr:x>
      <cdr:y>0.3847</cdr:y>
    </cdr:to>
    <cdr:sp macro="" textlink="">
      <cdr:nvSpPr>
        <cdr:cNvPr id="3" name="2 Metin kutusu"/>
        <cdr:cNvSpPr txBox="1"/>
      </cdr:nvSpPr>
      <cdr:spPr>
        <a:xfrm xmlns:a="http://schemas.openxmlformats.org/drawingml/2006/main">
          <a:off x="1620688" y="108012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tr-TR" sz="3200" dirty="0" smtClean="0">
              <a:solidFill>
                <a:schemeClr val="tx1"/>
              </a:solidFill>
            </a:rPr>
            <a:t>%13</a:t>
          </a:r>
          <a:endParaRPr lang="tr-TR" sz="3200" dirty="0">
            <a:solidFill>
              <a:schemeClr val="tx1"/>
            </a:solidFill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0.58824</cdr:x>
      <cdr:y>0.36066</cdr:y>
    </cdr:from>
    <cdr:to>
      <cdr:x>0.71273</cdr:x>
      <cdr:y>0.56883</cdr:y>
    </cdr:to>
    <cdr:sp macro="" textlink="">
      <cdr:nvSpPr>
        <cdr:cNvPr id="2" name="1 Metin kutusu"/>
        <cdr:cNvSpPr txBox="1"/>
      </cdr:nvSpPr>
      <cdr:spPr>
        <a:xfrm xmlns:a="http://schemas.openxmlformats.org/drawingml/2006/main">
          <a:off x="4320480" y="158417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tr-TR" sz="3200" dirty="0" smtClean="0">
              <a:solidFill>
                <a:schemeClr val="tx1"/>
              </a:solidFill>
            </a:rPr>
            <a:t>%64</a:t>
          </a:r>
          <a:endParaRPr lang="tr-TR" sz="32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0.16667</cdr:x>
      <cdr:y>0.19672</cdr:y>
    </cdr:from>
    <cdr:to>
      <cdr:x>0.29116</cdr:x>
      <cdr:y>0.40489</cdr:y>
    </cdr:to>
    <cdr:sp macro="" textlink="">
      <cdr:nvSpPr>
        <cdr:cNvPr id="3" name="2 Metin kutusu"/>
        <cdr:cNvSpPr txBox="1"/>
      </cdr:nvSpPr>
      <cdr:spPr>
        <a:xfrm xmlns:a="http://schemas.openxmlformats.org/drawingml/2006/main">
          <a:off x="1224136" y="86409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tr-TR" sz="3200" dirty="0" smtClean="0">
              <a:solidFill>
                <a:schemeClr val="tx1"/>
              </a:solidFill>
            </a:rPr>
            <a:t>%36</a:t>
          </a:r>
          <a:endParaRPr lang="tr-TR" sz="3200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0.13393</cdr:x>
      <cdr:y>0.36736</cdr:y>
    </cdr:from>
    <cdr:to>
      <cdr:x>0.24731</cdr:x>
      <cdr:y>0.53397</cdr:y>
    </cdr:to>
    <cdr:sp macro="" textlink="">
      <cdr:nvSpPr>
        <cdr:cNvPr id="2" name="1 Metin kutusu"/>
        <cdr:cNvSpPr txBox="1"/>
      </cdr:nvSpPr>
      <cdr:spPr>
        <a:xfrm xmlns:a="http://schemas.openxmlformats.org/drawingml/2006/main">
          <a:off x="1080120" y="201622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tr-TR" sz="3200" dirty="0" smtClean="0">
              <a:solidFill>
                <a:schemeClr val="bg1"/>
              </a:solidFill>
            </a:rPr>
            <a:t>%52</a:t>
          </a:r>
          <a:endParaRPr lang="tr-TR" sz="32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0.49107</cdr:x>
      <cdr:y>0.2624</cdr:y>
    </cdr:from>
    <cdr:to>
      <cdr:x>0.60445</cdr:x>
      <cdr:y>0.42901</cdr:y>
    </cdr:to>
    <cdr:sp macro="" textlink="">
      <cdr:nvSpPr>
        <cdr:cNvPr id="3" name="2 Metin kutusu"/>
        <cdr:cNvSpPr txBox="1"/>
      </cdr:nvSpPr>
      <cdr:spPr>
        <a:xfrm xmlns:a="http://schemas.openxmlformats.org/drawingml/2006/main">
          <a:off x="3960440" y="144016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tr-TR" sz="3200" dirty="0" smtClean="0">
              <a:solidFill>
                <a:schemeClr val="bg1"/>
              </a:solidFill>
            </a:rPr>
            <a:t>%26</a:t>
          </a:r>
          <a:endParaRPr lang="tr-TR" sz="32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0.44643</cdr:x>
      <cdr:y>0.4592</cdr:y>
    </cdr:from>
    <cdr:to>
      <cdr:x>0.55981</cdr:x>
      <cdr:y>0.62581</cdr:y>
    </cdr:to>
    <cdr:sp macro="" textlink="">
      <cdr:nvSpPr>
        <cdr:cNvPr id="4" name="3 Metin kutusu"/>
        <cdr:cNvSpPr txBox="1"/>
      </cdr:nvSpPr>
      <cdr:spPr>
        <a:xfrm xmlns:a="http://schemas.openxmlformats.org/drawingml/2006/main">
          <a:off x="3600400" y="252028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tr-TR" sz="3200" dirty="0" smtClean="0">
              <a:solidFill>
                <a:schemeClr val="bg1"/>
              </a:solidFill>
            </a:rPr>
            <a:t>%16</a:t>
          </a:r>
          <a:endParaRPr lang="tr-TR" sz="32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0.60714</cdr:x>
      <cdr:y>0.3936</cdr:y>
    </cdr:from>
    <cdr:to>
      <cdr:x>0.72052</cdr:x>
      <cdr:y>0.56021</cdr:y>
    </cdr:to>
    <cdr:sp macro="" textlink="">
      <cdr:nvSpPr>
        <cdr:cNvPr id="5" name="4 Metin kutusu"/>
        <cdr:cNvSpPr txBox="1"/>
      </cdr:nvSpPr>
      <cdr:spPr>
        <a:xfrm xmlns:a="http://schemas.openxmlformats.org/drawingml/2006/main">
          <a:off x="4896544" y="21602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tr-TR" sz="3200" dirty="0" smtClean="0">
              <a:solidFill>
                <a:schemeClr val="bg1"/>
              </a:solidFill>
            </a:rPr>
            <a:t>%6</a:t>
          </a:r>
          <a:endParaRPr lang="tr-TR" sz="3200" dirty="0">
            <a:solidFill>
              <a:schemeClr val="bg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0.53168</cdr:x>
      <cdr:y>0.50667</cdr:y>
    </cdr:from>
    <cdr:to>
      <cdr:x>0.63884</cdr:x>
      <cdr:y>0.67598</cdr:y>
    </cdr:to>
    <cdr:sp macro="" textlink="">
      <cdr:nvSpPr>
        <cdr:cNvPr id="2" name="1 Metin kutusu"/>
        <cdr:cNvSpPr txBox="1"/>
      </cdr:nvSpPr>
      <cdr:spPr>
        <a:xfrm xmlns:a="http://schemas.openxmlformats.org/drawingml/2006/main">
          <a:off x="4536504" y="273630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0.59919</cdr:x>
      <cdr:y>0.38667</cdr:y>
    </cdr:from>
    <cdr:to>
      <cdr:x>0.70636</cdr:x>
      <cdr:y>0.55598</cdr:y>
    </cdr:to>
    <cdr:sp macro="" textlink="">
      <cdr:nvSpPr>
        <cdr:cNvPr id="3" name="2 Metin kutusu"/>
        <cdr:cNvSpPr txBox="1"/>
      </cdr:nvSpPr>
      <cdr:spPr>
        <a:xfrm xmlns:a="http://schemas.openxmlformats.org/drawingml/2006/main">
          <a:off x="5112568" y="208823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tr-TR" sz="3200" dirty="0" smtClean="0">
              <a:solidFill>
                <a:schemeClr val="bg1"/>
              </a:solidFill>
            </a:rPr>
            <a:t>%41</a:t>
          </a:r>
          <a:endParaRPr lang="tr-TR" sz="32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0.16879</cdr:x>
      <cdr:y>0.46667</cdr:y>
    </cdr:from>
    <cdr:to>
      <cdr:x>0.27595</cdr:x>
      <cdr:y>0.63598</cdr:y>
    </cdr:to>
    <cdr:sp macro="" textlink="">
      <cdr:nvSpPr>
        <cdr:cNvPr id="4" name="3 Metin kutusu"/>
        <cdr:cNvSpPr txBox="1"/>
      </cdr:nvSpPr>
      <cdr:spPr>
        <a:xfrm xmlns:a="http://schemas.openxmlformats.org/drawingml/2006/main">
          <a:off x="1440160" y="252028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tr-TR" sz="3200" dirty="0" smtClean="0">
              <a:solidFill>
                <a:schemeClr val="bg1"/>
              </a:solidFill>
            </a:rPr>
            <a:t>%25</a:t>
          </a:r>
          <a:endParaRPr lang="tr-TR" sz="32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0.21098</cdr:x>
      <cdr:y>0.18667</cdr:y>
    </cdr:from>
    <cdr:to>
      <cdr:x>0.31815</cdr:x>
      <cdr:y>0.35598</cdr:y>
    </cdr:to>
    <cdr:sp macro="" textlink="">
      <cdr:nvSpPr>
        <cdr:cNvPr id="5" name="4 Metin kutusu"/>
        <cdr:cNvSpPr txBox="1"/>
      </cdr:nvSpPr>
      <cdr:spPr>
        <a:xfrm xmlns:a="http://schemas.openxmlformats.org/drawingml/2006/main">
          <a:off x="1800200" y="100811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tr-TR" sz="3200" dirty="0" smtClean="0">
              <a:solidFill>
                <a:schemeClr val="bg1"/>
              </a:solidFill>
            </a:rPr>
            <a:t>%25</a:t>
          </a:r>
          <a:endParaRPr lang="tr-TR" sz="32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0.43041</cdr:x>
      <cdr:y>0.14667</cdr:y>
    </cdr:from>
    <cdr:to>
      <cdr:x>0.53757</cdr:x>
      <cdr:y>0.31598</cdr:y>
    </cdr:to>
    <cdr:sp macro="" textlink="">
      <cdr:nvSpPr>
        <cdr:cNvPr id="6" name="5 Metin kutusu"/>
        <cdr:cNvSpPr txBox="1"/>
      </cdr:nvSpPr>
      <cdr:spPr>
        <a:xfrm xmlns:a="http://schemas.openxmlformats.org/drawingml/2006/main">
          <a:off x="3672408" y="79208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tr-TR" sz="3200" dirty="0" smtClean="0">
              <a:solidFill>
                <a:schemeClr val="bg1"/>
              </a:solidFill>
            </a:rPr>
            <a:t>%9</a:t>
          </a:r>
          <a:endParaRPr lang="tr-TR" sz="3200" dirty="0">
            <a:solidFill>
              <a:schemeClr val="bg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0.19266</cdr:x>
      <cdr:y>0.4</cdr:y>
    </cdr:from>
    <cdr:to>
      <cdr:x>0.30916</cdr:x>
      <cdr:y>0.56931</cdr:y>
    </cdr:to>
    <cdr:sp macro="" textlink="">
      <cdr:nvSpPr>
        <cdr:cNvPr id="2" name="1 Metin kutusu"/>
        <cdr:cNvSpPr txBox="1"/>
      </cdr:nvSpPr>
      <cdr:spPr>
        <a:xfrm xmlns:a="http://schemas.openxmlformats.org/drawingml/2006/main">
          <a:off x="1512168" y="21602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tr-TR" sz="3200" dirty="0" smtClean="0">
              <a:solidFill>
                <a:schemeClr val="bg1"/>
              </a:solidFill>
            </a:rPr>
            <a:t>%64</a:t>
          </a:r>
          <a:endParaRPr lang="tr-TR" sz="32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0.6055</cdr:x>
      <cdr:y>0.24</cdr:y>
    </cdr:from>
    <cdr:to>
      <cdr:x>0.72201</cdr:x>
      <cdr:y>0.40931</cdr:y>
    </cdr:to>
    <cdr:sp macro="" textlink="">
      <cdr:nvSpPr>
        <cdr:cNvPr id="3" name="2 Metin kutusu"/>
        <cdr:cNvSpPr txBox="1"/>
      </cdr:nvSpPr>
      <cdr:spPr>
        <a:xfrm xmlns:a="http://schemas.openxmlformats.org/drawingml/2006/main">
          <a:off x="4752528" y="129614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tr-TR" sz="3200" dirty="0" smtClean="0">
              <a:solidFill>
                <a:schemeClr val="bg1"/>
              </a:solidFill>
            </a:rPr>
            <a:t>%36</a:t>
          </a:r>
          <a:endParaRPr lang="tr-TR" sz="3200" dirty="0">
            <a:solidFill>
              <a:schemeClr val="bg1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0.13761</cdr:x>
      <cdr:y>0.34615</cdr:y>
    </cdr:from>
    <cdr:to>
      <cdr:x>0.28761</cdr:x>
      <cdr:y>0.58887</cdr:y>
    </cdr:to>
    <cdr:sp macro="" textlink="">
      <cdr:nvSpPr>
        <cdr:cNvPr id="2" name="1 Metin kutusu"/>
        <cdr:cNvSpPr txBox="1"/>
      </cdr:nvSpPr>
      <cdr:spPr>
        <a:xfrm xmlns:a="http://schemas.openxmlformats.org/drawingml/2006/main">
          <a:off x="1080120" y="1944216"/>
          <a:ext cx="1177331" cy="13632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tr-TR" sz="4000" dirty="0" smtClean="0">
              <a:solidFill>
                <a:schemeClr val="bg1"/>
              </a:solidFill>
            </a:rPr>
            <a:t>%53</a:t>
          </a:r>
          <a:endParaRPr lang="tr-TR" sz="40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0.43119</cdr:x>
      <cdr:y>0.33333</cdr:y>
    </cdr:from>
    <cdr:to>
      <cdr:x>0.58119</cdr:x>
      <cdr:y>0.55833</cdr:y>
    </cdr:to>
    <cdr:sp macro="" textlink="">
      <cdr:nvSpPr>
        <cdr:cNvPr id="3" name="2 Metin kutusu"/>
        <cdr:cNvSpPr txBox="1"/>
      </cdr:nvSpPr>
      <cdr:spPr>
        <a:xfrm xmlns:a="http://schemas.openxmlformats.org/drawingml/2006/main">
          <a:off x="3384376" y="1872208"/>
          <a:ext cx="1177330" cy="1263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tr-TR" sz="4000" dirty="0" smtClean="0">
              <a:solidFill>
                <a:schemeClr val="bg1"/>
              </a:solidFill>
            </a:rPr>
            <a:t>%47</a:t>
          </a:r>
          <a:endParaRPr lang="tr-TR" sz="4000" dirty="0">
            <a:solidFill>
              <a:schemeClr val="bg1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0.51414</cdr:x>
      <cdr:y>0.36725</cdr:y>
    </cdr:from>
    <cdr:to>
      <cdr:x>0.61697</cdr:x>
      <cdr:y>0.52599</cdr:y>
    </cdr:to>
    <cdr:sp macro="" textlink="">
      <cdr:nvSpPr>
        <cdr:cNvPr id="2" name="1 Metin kutusu"/>
        <cdr:cNvSpPr txBox="1"/>
      </cdr:nvSpPr>
      <cdr:spPr>
        <a:xfrm xmlns:a="http://schemas.openxmlformats.org/drawingml/2006/main">
          <a:off x="4572000" y="211561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tr-TR" sz="3200" dirty="0" smtClean="0">
              <a:solidFill>
                <a:schemeClr val="tx1"/>
              </a:solidFill>
            </a:rPr>
            <a:t>%57</a:t>
          </a:r>
          <a:endParaRPr lang="tr-TR" sz="32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0.11736</cdr:x>
      <cdr:y>0.27975</cdr:y>
    </cdr:from>
    <cdr:to>
      <cdr:x>0.22019</cdr:x>
      <cdr:y>0.43849</cdr:y>
    </cdr:to>
    <cdr:sp macro="" textlink="">
      <cdr:nvSpPr>
        <cdr:cNvPr id="3" name="2 Metin kutusu"/>
        <cdr:cNvSpPr txBox="1"/>
      </cdr:nvSpPr>
      <cdr:spPr>
        <a:xfrm xmlns:a="http://schemas.openxmlformats.org/drawingml/2006/main">
          <a:off x="1043608" y="161156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tr-TR" sz="3200" dirty="0" smtClean="0">
              <a:solidFill>
                <a:schemeClr val="tx1"/>
              </a:solidFill>
            </a:rPr>
            <a:t>%35</a:t>
          </a:r>
          <a:endParaRPr lang="tr-TR" sz="32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0.15785</cdr:x>
      <cdr:y>0.50475</cdr:y>
    </cdr:from>
    <cdr:to>
      <cdr:x>0.26068</cdr:x>
      <cdr:y>0.66349</cdr:y>
    </cdr:to>
    <cdr:sp macro="" textlink="">
      <cdr:nvSpPr>
        <cdr:cNvPr id="4" name="3 Metin kutusu"/>
        <cdr:cNvSpPr txBox="1"/>
      </cdr:nvSpPr>
      <cdr:spPr>
        <a:xfrm xmlns:a="http://schemas.openxmlformats.org/drawingml/2006/main">
          <a:off x="1403648" y="290770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tr-TR" sz="3200" dirty="0" smtClean="0">
              <a:solidFill>
                <a:schemeClr val="tx1"/>
              </a:solidFill>
            </a:rPr>
            <a:t>%6</a:t>
          </a:r>
          <a:endParaRPr lang="tr-TR" sz="32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0.3198</cdr:x>
      <cdr:y>0.15475</cdr:y>
    </cdr:from>
    <cdr:to>
      <cdr:x>0.42263</cdr:x>
      <cdr:y>0.31349</cdr:y>
    </cdr:to>
    <cdr:sp macro="" textlink="">
      <cdr:nvSpPr>
        <cdr:cNvPr id="5" name="4 Metin kutusu"/>
        <cdr:cNvSpPr txBox="1"/>
      </cdr:nvSpPr>
      <cdr:spPr>
        <a:xfrm xmlns:a="http://schemas.openxmlformats.org/drawingml/2006/main">
          <a:off x="2843808" y="891480"/>
          <a:ext cx="914414" cy="914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tr-TR" sz="3200" dirty="0" smtClean="0">
              <a:solidFill>
                <a:schemeClr val="tx1"/>
              </a:solidFill>
            </a:rPr>
            <a:t>%2</a:t>
          </a:r>
          <a:endParaRPr lang="tr-TR" sz="3200" dirty="0">
            <a:solidFill>
              <a:schemeClr val="tx1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0.56122</cdr:x>
      <cdr:y>0.34375</cdr:y>
    </cdr:from>
    <cdr:to>
      <cdr:x>0.6908</cdr:x>
      <cdr:y>0.54217</cdr:y>
    </cdr:to>
    <cdr:sp macro="" textlink="">
      <cdr:nvSpPr>
        <cdr:cNvPr id="2" name="1 Metin kutusu"/>
        <cdr:cNvSpPr txBox="1"/>
      </cdr:nvSpPr>
      <cdr:spPr>
        <a:xfrm xmlns:a="http://schemas.openxmlformats.org/drawingml/2006/main">
          <a:off x="3960440" y="1584176"/>
          <a:ext cx="914418" cy="9144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0.57143</cdr:x>
      <cdr:y>0.32813</cdr:y>
    </cdr:from>
    <cdr:to>
      <cdr:x>0.70101</cdr:x>
      <cdr:y>0.52654</cdr:y>
    </cdr:to>
    <cdr:sp macro="" textlink="">
      <cdr:nvSpPr>
        <cdr:cNvPr id="3" name="2 Metin kutusu"/>
        <cdr:cNvSpPr txBox="1"/>
      </cdr:nvSpPr>
      <cdr:spPr>
        <a:xfrm xmlns:a="http://schemas.openxmlformats.org/drawingml/2006/main">
          <a:off x="4032448" y="151216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tr-TR" sz="3200" dirty="0" smtClean="0">
              <a:solidFill>
                <a:schemeClr val="tx1"/>
              </a:solidFill>
            </a:rPr>
            <a:t>%50</a:t>
          </a:r>
          <a:endParaRPr lang="tr-TR" sz="32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0.26531</cdr:x>
      <cdr:y>0.20313</cdr:y>
    </cdr:from>
    <cdr:to>
      <cdr:x>0.39488</cdr:x>
      <cdr:y>0.40154</cdr:y>
    </cdr:to>
    <cdr:sp macro="" textlink="">
      <cdr:nvSpPr>
        <cdr:cNvPr id="4" name="3 Metin kutusu"/>
        <cdr:cNvSpPr txBox="1"/>
      </cdr:nvSpPr>
      <cdr:spPr>
        <a:xfrm xmlns:a="http://schemas.openxmlformats.org/drawingml/2006/main">
          <a:off x="1872208" y="93610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0.34694</cdr:x>
      <cdr:y>0.26563</cdr:y>
    </cdr:from>
    <cdr:to>
      <cdr:x>0.47652</cdr:x>
      <cdr:y>0.46404</cdr:y>
    </cdr:to>
    <cdr:sp macro="" textlink="">
      <cdr:nvSpPr>
        <cdr:cNvPr id="5" name="4 Metin kutusu"/>
        <cdr:cNvSpPr txBox="1"/>
      </cdr:nvSpPr>
      <cdr:spPr>
        <a:xfrm xmlns:a="http://schemas.openxmlformats.org/drawingml/2006/main">
          <a:off x="2448272" y="122413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0.22449</cdr:x>
      <cdr:y>0.14063</cdr:y>
    </cdr:from>
    <cdr:to>
      <cdr:x>0.35407</cdr:x>
      <cdr:y>0.33904</cdr:y>
    </cdr:to>
    <cdr:sp macro="" textlink="">
      <cdr:nvSpPr>
        <cdr:cNvPr id="6" name="5 Metin kutusu"/>
        <cdr:cNvSpPr txBox="1"/>
      </cdr:nvSpPr>
      <cdr:spPr>
        <a:xfrm xmlns:a="http://schemas.openxmlformats.org/drawingml/2006/main">
          <a:off x="1584176" y="648072"/>
          <a:ext cx="914418" cy="914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tr-TR" sz="3200" dirty="0" smtClean="0">
              <a:solidFill>
                <a:schemeClr val="tx1"/>
              </a:solidFill>
            </a:rPr>
            <a:t>%12</a:t>
          </a:r>
          <a:endParaRPr lang="tr-TR" sz="32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0.07143</cdr:x>
      <cdr:y>0.23438</cdr:y>
    </cdr:from>
    <cdr:to>
      <cdr:x>0.20101</cdr:x>
      <cdr:y>0.43279</cdr:y>
    </cdr:to>
    <cdr:sp macro="" textlink="">
      <cdr:nvSpPr>
        <cdr:cNvPr id="7" name="6 Metin kutusu"/>
        <cdr:cNvSpPr txBox="1"/>
      </cdr:nvSpPr>
      <cdr:spPr>
        <a:xfrm xmlns:a="http://schemas.openxmlformats.org/drawingml/2006/main">
          <a:off x="504056" y="1080120"/>
          <a:ext cx="914418" cy="914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tr-TR" sz="3200" dirty="0" smtClean="0">
              <a:solidFill>
                <a:schemeClr val="tx1"/>
              </a:solidFill>
            </a:rPr>
            <a:t>%17</a:t>
          </a:r>
          <a:endParaRPr lang="tr-TR" sz="32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0.17347</cdr:x>
      <cdr:y>0.45313</cdr:y>
    </cdr:from>
    <cdr:to>
      <cdr:x>0.30305</cdr:x>
      <cdr:y>0.65155</cdr:y>
    </cdr:to>
    <cdr:sp macro="" textlink="">
      <cdr:nvSpPr>
        <cdr:cNvPr id="8" name="7 Metin kutusu"/>
        <cdr:cNvSpPr txBox="1"/>
      </cdr:nvSpPr>
      <cdr:spPr>
        <a:xfrm xmlns:a="http://schemas.openxmlformats.org/drawingml/2006/main">
          <a:off x="1224136" y="2088232"/>
          <a:ext cx="914419" cy="9144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tr-TR" sz="3200" dirty="0" smtClean="0">
              <a:solidFill>
                <a:schemeClr val="tx1"/>
              </a:solidFill>
            </a:rPr>
            <a:t>%21</a:t>
          </a:r>
          <a:endParaRPr lang="tr-TR" sz="3200" dirty="0">
            <a:solidFill>
              <a:schemeClr val="tx1"/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0.57692</cdr:x>
      <cdr:y>0.39063</cdr:y>
    </cdr:from>
    <cdr:to>
      <cdr:x>0.69902</cdr:x>
      <cdr:y>0.60467</cdr:y>
    </cdr:to>
    <cdr:sp macro="" textlink="">
      <cdr:nvSpPr>
        <cdr:cNvPr id="2" name="1 Metin kutusu"/>
        <cdr:cNvSpPr txBox="1"/>
      </cdr:nvSpPr>
      <cdr:spPr>
        <a:xfrm xmlns:a="http://schemas.openxmlformats.org/drawingml/2006/main">
          <a:off x="4320480" y="1800200"/>
          <a:ext cx="914400" cy="9864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tr-TR" sz="3200" dirty="0" smtClean="0">
              <a:solidFill>
                <a:schemeClr val="tx1"/>
              </a:solidFill>
            </a:rPr>
            <a:t>%51</a:t>
          </a:r>
          <a:endParaRPr lang="tr-TR" sz="32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0.22115</cdr:x>
      <cdr:y>0.23438</cdr:y>
    </cdr:from>
    <cdr:to>
      <cdr:x>0.34325</cdr:x>
      <cdr:y>0.4328</cdr:y>
    </cdr:to>
    <cdr:sp macro="" textlink="">
      <cdr:nvSpPr>
        <cdr:cNvPr id="3" name="2 Metin kutusu"/>
        <cdr:cNvSpPr txBox="1"/>
      </cdr:nvSpPr>
      <cdr:spPr>
        <a:xfrm xmlns:a="http://schemas.openxmlformats.org/drawingml/2006/main">
          <a:off x="1656184" y="1080120"/>
          <a:ext cx="914386" cy="9144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tr-TR" sz="3200" dirty="0" smtClean="0">
              <a:solidFill>
                <a:schemeClr val="tx1"/>
              </a:solidFill>
            </a:rPr>
            <a:t>%25</a:t>
          </a:r>
          <a:endParaRPr lang="tr-TR" sz="32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0.18269</cdr:x>
      <cdr:y>0.51563</cdr:y>
    </cdr:from>
    <cdr:to>
      <cdr:x>0.30479</cdr:x>
      <cdr:y>0.71404</cdr:y>
    </cdr:to>
    <cdr:sp macro="" textlink="">
      <cdr:nvSpPr>
        <cdr:cNvPr id="4" name="3 Metin kutusu"/>
        <cdr:cNvSpPr txBox="1"/>
      </cdr:nvSpPr>
      <cdr:spPr>
        <a:xfrm xmlns:a="http://schemas.openxmlformats.org/drawingml/2006/main">
          <a:off x="1368152" y="237626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tr-TR" sz="3200" dirty="0" smtClean="0">
              <a:solidFill>
                <a:schemeClr val="tx1"/>
              </a:solidFill>
            </a:rPr>
            <a:t>%24</a:t>
          </a:r>
          <a:endParaRPr lang="tr-TR" sz="3200" dirty="0">
            <a:solidFill>
              <a:schemeClr val="tx1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0.96456</cdr:x>
      <cdr:y>0</cdr:y>
    </cdr:from>
    <cdr:to>
      <cdr:x>1</cdr:x>
      <cdr:y>0.03544</cdr:y>
    </cdr:to>
    <cdr:sp macro="" textlink="">
      <cdr:nvSpPr>
        <cdr:cNvPr id="2" name="1 Metin kutusu"/>
        <cdr:cNvSpPr txBox="1"/>
      </cdr:nvSpPr>
      <cdr:spPr>
        <a:xfrm xmlns:a="http://schemas.openxmlformats.org/drawingml/2006/main">
          <a:off x="6072336" y="-56232"/>
          <a:ext cx="216024" cy="144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0.64815</cdr:x>
      <cdr:y>0.30556</cdr:y>
    </cdr:from>
    <cdr:to>
      <cdr:x>0.76573</cdr:x>
      <cdr:y>0.48192</cdr:y>
    </cdr:to>
    <cdr:sp macro="" textlink="">
      <cdr:nvSpPr>
        <cdr:cNvPr id="3" name="2 Metin kutusu"/>
        <cdr:cNvSpPr txBox="1"/>
      </cdr:nvSpPr>
      <cdr:spPr>
        <a:xfrm xmlns:a="http://schemas.openxmlformats.org/drawingml/2006/main">
          <a:off x="5040560" y="158417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tr-TR" sz="3200" dirty="0" smtClean="0">
              <a:solidFill>
                <a:schemeClr val="tx1"/>
              </a:solidFill>
            </a:rPr>
            <a:t>%38</a:t>
          </a:r>
          <a:endParaRPr lang="tr-TR" sz="32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0.21296</cdr:x>
      <cdr:y>0.41667</cdr:y>
    </cdr:from>
    <cdr:to>
      <cdr:x>0.33054</cdr:x>
      <cdr:y>0.59304</cdr:y>
    </cdr:to>
    <cdr:sp macro="" textlink="">
      <cdr:nvSpPr>
        <cdr:cNvPr id="4" name="3 Metin kutusu"/>
        <cdr:cNvSpPr txBox="1"/>
      </cdr:nvSpPr>
      <cdr:spPr>
        <a:xfrm xmlns:a="http://schemas.openxmlformats.org/drawingml/2006/main">
          <a:off x="1656184" y="21602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tr-TR" sz="3200" dirty="0" smtClean="0">
              <a:solidFill>
                <a:schemeClr val="tx1"/>
              </a:solidFill>
            </a:rPr>
            <a:t>%62</a:t>
          </a:r>
          <a:endParaRPr lang="tr-TR" sz="3200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172D19-DE24-419A-8087-29A8963A4ACC}" type="datetimeFigureOut">
              <a:rPr lang="tr-TR" smtClean="0"/>
              <a:pPr/>
              <a:t>12.1.2016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BB13D7-7BAC-442A-A7E7-3605CD0C5B43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8" name="37 Resim"/>
          <p:cNvPicPr/>
          <p:nvPr/>
        </p:nvPicPr>
        <p:blipFill>
          <a:blip r:embed="rId2" cstate="print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39" name="38 Resim"/>
          <p:cNvPicPr/>
          <p:nvPr/>
        </p:nvPicPr>
        <p:blipFill>
          <a:blip r:embed="rId2" cstate="print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r>
              <a:rPr lang="tr-TR" sz="120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06.01.16</a:t>
            </a:r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8A9BE5F0-994C-4DE5-A2BC-F56228421058}" type="slidenum">
              <a:rPr lang="tr-TR" sz="120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tr-TR"/>
          </a:p>
        </p:txBody>
      </p:sp>
      <p:sp>
        <p:nvSpPr>
          <p:cNvPr id="32" name="31 Dikdörtgen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38 Dikdörtgen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Dikdörtgen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Dikdörtgen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41 Dikdörtgen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56" name="55 Dikdörtgen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64 Dikdörtgen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65 Dikdörtgen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66 Dikdörtgen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r>
              <a:rPr lang="tr-TR" sz="120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06.01.16</a:t>
            </a: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8A9BE5F0-994C-4DE5-A2BC-F56228421058}" type="slidenum">
              <a:rPr lang="tr-TR" sz="120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Serbest Form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14 Serbest Form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12 Serbest Form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15 Serbest Form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16 Serbest Form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17 Serbest Form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18 Serbest Form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19 Serbest Form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20 Serbest Form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21 Serbest Form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22 Serbest Form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23 Serbest Form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24 Serbest Form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25 Serbest Form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26 Serbest Form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r>
              <a:rPr lang="tr-TR" sz="120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06.01.16</a:t>
            </a: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8A9BE5F0-994C-4DE5-A2BC-F56228421058}" type="slidenum">
              <a:rPr lang="tr-TR" sz="120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Dikdörtgen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Dikdörtgen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Dikdörtgen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r>
              <a:rPr lang="tr-TR" sz="120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06.01.16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8A9BE5F0-994C-4DE5-A2BC-F56228421058}" type="slidenum">
              <a:rPr lang="tr-TR" sz="120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Dikdörtgen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r>
              <a:rPr lang="tr-TR" sz="120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06.01.16</a:t>
            </a:r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8A9BE5F0-994C-4DE5-A2BC-F56228421058}" type="slidenum">
              <a:rPr lang="tr-TR" sz="120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tr-TR"/>
          </a:p>
        </p:txBody>
      </p:sp>
      <p:sp>
        <p:nvSpPr>
          <p:cNvPr id="16" name="15 Dikdörtgen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Dikdörtgen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Dikdörtgen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18 Dikdörtgen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Dikdörtgen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Dikdörtgen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Dikdörtgen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28 Dikdörtgen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Dikdörtgen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r>
              <a:rPr lang="tr-TR" sz="120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06.01.16</a:t>
            </a:r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8A9BE5F0-994C-4DE5-A2BC-F56228421058}" type="slidenum">
              <a:rPr lang="tr-TR" sz="120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r>
              <a:rPr lang="tr-TR" sz="120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06.01.16</a:t>
            </a:r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8A9BE5F0-994C-4DE5-A2BC-F56228421058}" type="slidenum">
              <a:rPr lang="tr-TR" sz="120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r>
              <a:rPr lang="tr-TR" sz="120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06.01.16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8A9BE5F0-994C-4DE5-A2BC-F56228421058}" type="slidenum">
              <a:rPr lang="tr-TR" sz="120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8 Düz Bağlayıcı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Grup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Düz Bağlayıcı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Düz Bağlayıcı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Düz Bağlayıcı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Başlık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grpSp>
        <p:nvGrpSpPr>
          <p:cNvPr id="14" name="13 Grup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Düz Bağlayıcı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Düz Bağlayıcı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Düz Bağlayıcı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Düz Bağlayıcı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Düz Bağlayıcı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Düz Bağlayıcı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pPr>
              <a:lnSpc>
                <a:spcPct val="100000"/>
              </a:lnSpc>
            </a:pPr>
            <a:r>
              <a:rPr lang="tr-TR" sz="120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06.01.16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8A9BE5F0-994C-4DE5-A2BC-F56228421058}" type="slidenum">
              <a:rPr lang="tr-TR" sz="120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r>
              <a:rPr lang="tr-TR" sz="120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06.01.16</a:t>
            </a: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8A9BE5F0-994C-4DE5-A2BC-F56228421058}" type="slidenum">
              <a:rPr lang="tr-TR" sz="120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r>
              <a:rPr lang="tr-TR" sz="120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06.01.16</a:t>
            </a: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8A9BE5F0-994C-4DE5-A2BC-F56228421058}" type="slidenum">
              <a:rPr lang="tr-TR" sz="120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E6F5C-EACC-456A-8CF2-8EDCACEE380C}" type="datetimeFigureOut">
              <a:rPr lang="tr-TR" smtClean="0"/>
              <a:pPr/>
              <a:t>12.1.2016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76DA2-E476-4855-B364-9167E58F2CAF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Dikdörtgen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Dikdörtgen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Dikdörtgen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16 Dikdörtgen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F9E6F5C-EACC-456A-8CF2-8EDCACEE380C}" type="datetimeFigureOut">
              <a:rPr lang="tr-TR" smtClean="0"/>
              <a:pPr/>
              <a:t>12.1.2016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4D376DA2-E476-4855-B364-9167E58F2CAF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9.xml"/><Relationship Id="rId1" Type="http://schemas.openxmlformats.org/officeDocument/2006/relationships/video" Target="file:///C:\Users\potte_000\Desktop\todup\Filmimsonhali2.wmv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file:///C:\Users\potte_000\Desktop\todup\videoplayback.m4a" TargetMode="External"/><Relationship Id="rId1" Type="http://schemas.openxmlformats.org/officeDocument/2006/relationships/video" Target="file:///C:\Users\potte_000\Desktop\todup\B&#246;yle%20bel%20f&#305;t&#305;&#287;&#305;%20tedavisi%20G&#246;rmediniz.mp4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otte_000\Downloads\ApCQ4BuQjetk1XLXUwJC-Y1cA7QaaIwD2fENeVzsB5Z4.jpg"/>
          <p:cNvPicPr>
            <a:picLocks noChangeAspect="1" noChangeArrowheads="1"/>
          </p:cNvPicPr>
          <p:nvPr/>
        </p:nvPicPr>
        <p:blipFill>
          <a:blip r:embed="rId2" cstate="print">
            <a:lum bright="-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9" name="TextShape 1"/>
          <p:cNvSpPr txBox="1"/>
          <p:nvPr/>
        </p:nvSpPr>
        <p:spPr>
          <a:xfrm>
            <a:off x="323528" y="3212976"/>
            <a:ext cx="8229240" cy="2049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tr-TR" sz="4400" b="1" i="1" strike="noStrike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GRUP </a:t>
            </a:r>
            <a:r>
              <a:rPr lang="tr-TR" sz="4400" b="1" i="1" strike="noStrike" spc="-1" dirty="0">
                <a:uFill>
                  <a:solidFill>
                    <a:srgbClr val="FFFFFF"/>
                  </a:solidFill>
                </a:uFill>
                <a:latin typeface="Calibri"/>
              </a:rPr>
              <a:t>ORTAK AKIL</a:t>
            </a:r>
            <a:r>
              <a:rPr lang="tr-TR" sz="4400" b="1" strike="noStrike" spc="-1" dirty="0">
                <a:uFill>
                  <a:solidFill>
                    <a:srgbClr val="FFFFFF"/>
                  </a:solidFill>
                </a:uFill>
                <a:latin typeface="Calibri"/>
              </a:rPr>
              <a:t> 
TOPLUMSAL DUYARLILIK PROJESİ
 </a:t>
            </a:r>
            <a:endParaRPr b="1" dirty="0"/>
          </a:p>
        </p:txBody>
      </p:sp>
      <p:pic>
        <p:nvPicPr>
          <p:cNvPr id="18434" name="Picture 2" descr="http://bhi.kocaeli.edu.tr/amblem/logo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1619672" cy="1673661"/>
          </a:xfrm>
          <a:prstGeom prst="rect">
            <a:avLst/>
          </a:prstGeom>
          <a:noFill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8853" y="0"/>
            <a:ext cx="1695147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tr-TR" sz="4400" strike="noStrike" spc="-1" dirty="0">
                <a:uFill>
                  <a:solidFill>
                    <a:srgbClr val="FFFFFF"/>
                  </a:solidFill>
                </a:uFill>
                <a:latin typeface="Calibri"/>
              </a:rPr>
              <a:t>HALKIN KIRIKÇI ÇIKIKÇIYA GİTME ORANI</a:t>
            </a:r>
            <a:endParaRPr dirty="0"/>
          </a:p>
        </p:txBody>
      </p:sp>
      <p:sp>
        <p:nvSpPr>
          <p:cNvPr id="8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</a:pPr>
            <a:endParaRPr dirty="0"/>
          </a:p>
        </p:txBody>
      </p:sp>
      <p:graphicFrame>
        <p:nvGraphicFramePr>
          <p:cNvPr id="4" name="3 Grafik"/>
          <p:cNvGraphicFramePr/>
          <p:nvPr/>
        </p:nvGraphicFramePr>
        <p:xfrm>
          <a:off x="539552" y="1097360"/>
          <a:ext cx="8172400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tr-TR" sz="4400" strike="noStrike" spc="-1" dirty="0">
                <a:uFill>
                  <a:solidFill>
                    <a:srgbClr val="FFFFFF"/>
                  </a:solidFill>
                </a:uFill>
                <a:latin typeface="Calibri"/>
              </a:rPr>
              <a:t>GİTME NEDENLERİ</a:t>
            </a:r>
            <a:endParaRPr dirty="0"/>
          </a:p>
        </p:txBody>
      </p:sp>
      <p:sp>
        <p:nvSpPr>
          <p:cNvPr id="9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graphicFrame>
        <p:nvGraphicFramePr>
          <p:cNvPr id="4" name="3 Grafik"/>
          <p:cNvGraphicFramePr/>
          <p:nvPr/>
        </p:nvGraphicFramePr>
        <p:xfrm>
          <a:off x="0" y="1097360"/>
          <a:ext cx="8892480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mimsonhali2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4572000" y="-1712913"/>
            <a:ext cx="18288000" cy="10287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tr-TR" sz="4400" strike="noStrike" spc="-1" dirty="0">
                <a:uFill>
                  <a:solidFill>
                    <a:srgbClr val="FFFFFF"/>
                  </a:solidFill>
                </a:uFill>
                <a:latin typeface="Calibri"/>
              </a:rPr>
              <a:t>ÜCRET ÖDEMİŞLER </a:t>
            </a:r>
            <a:r>
              <a:rPr lang="tr-TR" sz="4400" strike="noStrike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Mİ ?</a:t>
            </a:r>
            <a:endParaRPr dirty="0"/>
          </a:p>
        </p:txBody>
      </p:sp>
      <p:sp>
        <p:nvSpPr>
          <p:cNvPr id="10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graphicFrame>
        <p:nvGraphicFramePr>
          <p:cNvPr id="4" name="3 Grafik"/>
          <p:cNvGraphicFramePr/>
          <p:nvPr/>
        </p:nvGraphicFramePr>
        <p:xfrm>
          <a:off x="1403648" y="1412776"/>
          <a:ext cx="7056784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AV3v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620688"/>
            <a:ext cx="5976664" cy="2770993"/>
          </a:xfrm>
          <a:prstGeom prst="rect">
            <a:avLst/>
          </a:prstGeom>
        </p:spPr>
      </p:pic>
      <p:pic>
        <p:nvPicPr>
          <p:cNvPr id="4" name="3 Resim" descr="201601070355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3717032"/>
            <a:ext cx="4752528" cy="2609570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tr-TR" sz="4400" strike="noStrike" spc="-1" dirty="0">
                <a:uFill>
                  <a:solidFill>
                    <a:srgbClr val="FFFFFF"/>
                  </a:solidFill>
                </a:uFill>
                <a:latin typeface="Calibri"/>
              </a:rPr>
              <a:t>PEKİ FAYDA GÖRMÜŞLER Mİ?</a:t>
            </a:r>
            <a:endParaRPr dirty="0"/>
          </a:p>
        </p:txBody>
      </p:sp>
      <p:sp>
        <p:nvSpPr>
          <p:cNvPr id="10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graphicFrame>
        <p:nvGraphicFramePr>
          <p:cNvPr id="4" name="3 Grafik"/>
          <p:cNvGraphicFramePr/>
          <p:nvPr/>
        </p:nvGraphicFramePr>
        <p:xfrm>
          <a:off x="1115616" y="1484784"/>
          <a:ext cx="748883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belini_kirik_cikikciya_cektirdi_ameliyatlik_oldu_h5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240360" cy="3381607"/>
          </a:xfrm>
          <a:prstGeom prst="rect">
            <a:avLst/>
          </a:prstGeom>
        </p:spPr>
      </p:pic>
      <p:pic>
        <p:nvPicPr>
          <p:cNvPr id="8" name="7 İçerik Yer Tutucusu" descr="1136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331640" y="1484784"/>
            <a:ext cx="2736304" cy="3063710"/>
          </a:xfrm>
        </p:spPr>
      </p:pic>
      <p:pic>
        <p:nvPicPr>
          <p:cNvPr id="2051" name="Picture 3" descr="C:\Users\potte_000\Desktop\todup\50-yil-sakatti-simdi-sagligina-kavustu-4330105_7459_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1772816"/>
            <a:ext cx="3849216" cy="3947145"/>
          </a:xfrm>
          <a:prstGeom prst="rect">
            <a:avLst/>
          </a:prstGeom>
          <a:noFill/>
        </p:spPr>
      </p:pic>
      <p:pic>
        <p:nvPicPr>
          <p:cNvPr id="2050" name="Picture 2" descr="C:\Users\potte_000\Desktop\todup\Adsız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3212976"/>
            <a:ext cx="5061725" cy="2827189"/>
          </a:xfrm>
          <a:prstGeom prst="rect">
            <a:avLst/>
          </a:prstGeom>
          <a:noFill/>
        </p:spPr>
      </p:pic>
      <p:pic>
        <p:nvPicPr>
          <p:cNvPr id="1026" name="Picture 2" descr="G:\aweraer\Resim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545632"/>
            <a:ext cx="3312368" cy="3312368"/>
          </a:xfrm>
          <a:prstGeom prst="rect">
            <a:avLst/>
          </a:prstGeom>
          <a:noFill/>
        </p:spPr>
      </p:pic>
      <p:pic>
        <p:nvPicPr>
          <p:cNvPr id="1028" name="Picture 4" descr="G:\aweraer\Resim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89472" y="4149080"/>
            <a:ext cx="4409632" cy="2708920"/>
          </a:xfrm>
          <a:prstGeom prst="rect">
            <a:avLst/>
          </a:prstGeom>
          <a:noFill/>
        </p:spPr>
      </p:pic>
      <p:pic>
        <p:nvPicPr>
          <p:cNvPr id="1027" name="Picture 3" descr="G:\aweraer\Resim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064" y="64022"/>
            <a:ext cx="3995936" cy="399593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tr-TR" sz="4400" strike="noStrike" spc="-1" dirty="0">
                <a:uFill>
                  <a:solidFill>
                    <a:srgbClr val="FFFFFF"/>
                  </a:solidFill>
                </a:uFill>
                <a:latin typeface="Calibri"/>
              </a:rPr>
              <a:t>TAVSİYE EDİYORLAR MI ?</a:t>
            </a:r>
            <a:endParaRPr dirty="0"/>
          </a:p>
        </p:txBody>
      </p:sp>
      <p:sp>
        <p:nvSpPr>
          <p:cNvPr id="10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graphicFrame>
        <p:nvGraphicFramePr>
          <p:cNvPr id="4" name="3 Grafik"/>
          <p:cNvGraphicFramePr/>
          <p:nvPr/>
        </p:nvGraphicFramePr>
        <p:xfrm>
          <a:off x="755576" y="1052736"/>
          <a:ext cx="777686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/>
          </a:p>
        </p:txBody>
      </p:sp>
      <p:sp>
        <p:nvSpPr>
          <p:cNvPr id="11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4" name="3 Metin kutusu"/>
          <p:cNvSpPr txBox="1"/>
          <p:nvPr/>
        </p:nvSpPr>
        <p:spPr>
          <a:xfrm>
            <a:off x="-180528" y="260648"/>
            <a:ext cx="97565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dirty="0" smtClean="0"/>
              <a:t>KIRIK ÇIKIKÇILARI FAYDALI BULUYOR MUSUNUZ?</a:t>
            </a:r>
            <a:endParaRPr lang="tr-TR" sz="4400" dirty="0"/>
          </a:p>
        </p:txBody>
      </p:sp>
      <p:graphicFrame>
        <p:nvGraphicFramePr>
          <p:cNvPr id="5" name="4 Grafik"/>
          <p:cNvGraphicFramePr/>
          <p:nvPr/>
        </p:nvGraphicFramePr>
        <p:xfrm>
          <a:off x="647056" y="1340768"/>
          <a:ext cx="849694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23528" y="404664"/>
            <a:ext cx="84604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dirty="0" smtClean="0"/>
              <a:t>BU TÜR BİR RAHATSIZLIKLA KARŞILAŞMA  DURUMUNUZDA İLK TERCİHİNİZ NE  OLURDU ?</a:t>
            </a:r>
            <a:endParaRPr lang="tr-TR" sz="4400" dirty="0"/>
          </a:p>
        </p:txBody>
      </p:sp>
      <p:graphicFrame>
        <p:nvGraphicFramePr>
          <p:cNvPr id="5" name="4 Grafik"/>
          <p:cNvGraphicFramePr/>
          <p:nvPr/>
        </p:nvGraphicFramePr>
        <p:xfrm>
          <a:off x="1223120" y="2204864"/>
          <a:ext cx="792088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10 Metin kutusu"/>
          <p:cNvSpPr txBox="1"/>
          <p:nvPr/>
        </p:nvSpPr>
        <p:spPr>
          <a:xfrm>
            <a:off x="3707904" y="3212976"/>
            <a:ext cx="7008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/>
              <a:t>%3</a:t>
            </a:r>
            <a:endParaRPr lang="tr-TR" sz="32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/>
          </a:p>
        </p:txBody>
      </p:sp>
      <p:sp>
        <p:nvSpPr>
          <p:cNvPr id="81" name="TextShape 2"/>
          <p:cNvSpPr txBox="1"/>
          <p:nvPr/>
        </p:nvSpPr>
        <p:spPr>
          <a:xfrm>
            <a:off x="338760" y="29844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32000" indent="-324000" algn="ctr">
              <a:buClr>
                <a:srgbClr val="FFFFFF"/>
              </a:buClr>
              <a:buSzPct val="45000"/>
            </a:pPr>
            <a:r>
              <a:rPr lang="tr-TR" sz="3600" spc="-1" dirty="0" smtClean="0">
                <a:latin typeface="Calibri"/>
              </a:rPr>
              <a:t> 	GELENEKSEL </a:t>
            </a:r>
            <a:r>
              <a:rPr lang="tr-TR" sz="3600" spc="-1" dirty="0">
                <a:latin typeface="Calibri"/>
              </a:rPr>
              <a:t>TEDAVİ YÖNTEMLERİ </a:t>
            </a:r>
            <a:r>
              <a:rPr lang="tr-TR" sz="3600" spc="-1" dirty="0" smtClean="0">
                <a:latin typeface="Calibri"/>
              </a:rPr>
              <a:t>  (KIRIKÇI </a:t>
            </a:r>
            <a:r>
              <a:rPr lang="tr-TR" sz="3600" spc="-1" dirty="0">
                <a:latin typeface="Calibri"/>
              </a:rPr>
              <a:t>ÇIKIKÇI ve BEL ÇEKENLER )  NEDEN MODERN </a:t>
            </a:r>
            <a:r>
              <a:rPr lang="tr-TR" sz="3600" spc="-1" dirty="0" smtClean="0">
                <a:latin typeface="Calibri"/>
              </a:rPr>
              <a:t>TIBBA </a:t>
            </a:r>
            <a:r>
              <a:rPr lang="tr-TR" sz="3600" spc="-1" dirty="0">
                <a:latin typeface="Calibri"/>
              </a:rPr>
              <a:t>TERCİH EDİLMEKTEDİR ?</a:t>
            </a:r>
            <a:endParaRPr dirty="0"/>
          </a:p>
          <a:p>
            <a:pPr marL="432000" indent="-324000" algn="ctr">
              <a:buClr>
                <a:srgbClr val="FFFFFF"/>
              </a:buClr>
              <a:buSzPct val="45000"/>
            </a:pPr>
            <a:endParaRPr dirty="0"/>
          </a:p>
        </p:txBody>
      </p:sp>
      <p:pic>
        <p:nvPicPr>
          <p:cNvPr id="17410" name="Picture 2" descr="http://4.bp.blogspot.com/__wpjdLo-yUs/S-KuRDR__vI/AAAAAAAAQMU/RLcZAVToBXE/s1600/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80928"/>
            <a:ext cx="4032448" cy="3240360"/>
          </a:xfrm>
          <a:prstGeom prst="rect">
            <a:avLst/>
          </a:prstGeom>
          <a:noFill/>
        </p:spPr>
      </p:pic>
      <p:pic>
        <p:nvPicPr>
          <p:cNvPr id="6" name="5 Resim" descr="Adsız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780928"/>
            <a:ext cx="3865004" cy="324036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467544" y="548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tr-TR" sz="4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tr-TR" sz="4400" strike="noStrike" spc="-1" dirty="0">
                <a:uFill>
                  <a:solidFill>
                    <a:srgbClr val="FFFFFF"/>
                  </a:solidFill>
                </a:uFill>
                <a:latin typeface="Calibri"/>
              </a:rPr>
              <a:t>TEDAVİ </a:t>
            </a:r>
            <a:r>
              <a:rPr lang="tr-TR" sz="4400" strike="noStrike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YÖNTEMLERİ </a:t>
            </a:r>
            <a:r>
              <a:rPr lang="tr-TR" sz="4400" strike="noStrike" spc="-1" dirty="0">
                <a:uFill>
                  <a:solidFill>
                    <a:srgbClr val="FFFFFF"/>
                  </a:solidFill>
                </a:uFill>
                <a:latin typeface="Calibri"/>
              </a:rPr>
              <a:t>HAKKINDA BİLGİLERİ OLUP OLMADIĞINI SORDUK</a:t>
            </a:r>
            <a:endParaRPr dirty="0"/>
          </a:p>
        </p:txBody>
      </p:sp>
      <p:sp>
        <p:nvSpPr>
          <p:cNvPr id="10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Font typeface="Arial"/>
              <a:buChar char="•"/>
            </a:pPr>
            <a:endParaRPr dirty="0"/>
          </a:p>
        </p:txBody>
      </p:sp>
      <p:graphicFrame>
        <p:nvGraphicFramePr>
          <p:cNvPr id="4" name="3 Grafik"/>
          <p:cNvGraphicFramePr/>
          <p:nvPr/>
        </p:nvGraphicFramePr>
        <p:xfrm>
          <a:off x="899592" y="1988840"/>
          <a:ext cx="734481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/>
          </a:p>
        </p:txBody>
      </p:sp>
      <p:sp>
        <p:nvSpPr>
          <p:cNvPr id="10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</a:pPr>
            <a:endParaRPr dirty="0"/>
          </a:p>
        </p:txBody>
      </p:sp>
      <p:pic>
        <p:nvPicPr>
          <p:cNvPr id="12" name="Böyle bel fıtığı tedavisi Görmediniz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pic>
        <p:nvPicPr>
          <p:cNvPr id="13" name="videoplayback.m4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ind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990555" cy="52292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otte_000\Desktop\201601120224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5400" b="1" dirty="0" smtClean="0">
                <a:solidFill>
                  <a:srgbClr val="FF0000"/>
                </a:solidFill>
              </a:rPr>
              <a:t>TEŞEKKÜRLER</a:t>
            </a:r>
            <a:endParaRPr lang="tr-TR" sz="5400" b="1" dirty="0">
              <a:solidFill>
                <a:srgbClr val="FF0000"/>
              </a:solidFill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1763688" y="4365104"/>
            <a:ext cx="29523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İrem KUNDAKÇI</a:t>
            </a:r>
          </a:p>
          <a:p>
            <a:r>
              <a:rPr lang="tr-TR" b="1" dirty="0" smtClean="0">
                <a:solidFill>
                  <a:schemeClr val="bg1"/>
                </a:solidFill>
              </a:rPr>
              <a:t>Şafak Kaan YAVUZ</a:t>
            </a:r>
          </a:p>
          <a:p>
            <a:r>
              <a:rPr lang="tr-TR" b="1" dirty="0" smtClean="0">
                <a:solidFill>
                  <a:schemeClr val="bg1"/>
                </a:solidFill>
              </a:rPr>
              <a:t>Karaca KARSLOĞLU</a:t>
            </a:r>
          </a:p>
          <a:p>
            <a:r>
              <a:rPr lang="tr-TR" b="1" dirty="0" smtClean="0">
                <a:solidFill>
                  <a:schemeClr val="bg1"/>
                </a:solidFill>
              </a:rPr>
              <a:t>Merve ÇİFTÇİ</a:t>
            </a:r>
          </a:p>
          <a:p>
            <a:r>
              <a:rPr lang="tr-TR" b="1" dirty="0" smtClean="0">
                <a:solidFill>
                  <a:schemeClr val="bg1"/>
                </a:solidFill>
              </a:rPr>
              <a:t>Muhammed İkbal ATEŞ</a:t>
            </a:r>
          </a:p>
          <a:p>
            <a:r>
              <a:rPr lang="tr-TR" b="1" dirty="0" smtClean="0">
                <a:solidFill>
                  <a:schemeClr val="bg1"/>
                </a:solidFill>
              </a:rPr>
              <a:t>Seda ŞAHİN</a:t>
            </a:r>
          </a:p>
          <a:p>
            <a:r>
              <a:rPr lang="tr-TR" b="1" dirty="0" smtClean="0">
                <a:solidFill>
                  <a:schemeClr val="bg1"/>
                </a:solidFill>
              </a:rPr>
              <a:t>Enes ERTÜRK</a:t>
            </a:r>
          </a:p>
          <a:p>
            <a:r>
              <a:rPr lang="tr-TR" b="1" dirty="0" smtClean="0">
                <a:solidFill>
                  <a:schemeClr val="bg1"/>
                </a:solidFill>
              </a:rPr>
              <a:t>Mustafa </a:t>
            </a:r>
            <a:r>
              <a:rPr lang="tr-TR" b="1" dirty="0" smtClean="0">
                <a:solidFill>
                  <a:schemeClr val="bg1"/>
                </a:solidFill>
              </a:rPr>
              <a:t>SELÇUK</a:t>
            </a:r>
            <a:endParaRPr lang="tr-TR" b="1" dirty="0" smtClean="0">
              <a:solidFill>
                <a:schemeClr val="bg1"/>
              </a:solidFill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4860032" y="4272677"/>
            <a:ext cx="23042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Duygu DEMİRTAŞ</a:t>
            </a:r>
          </a:p>
          <a:p>
            <a:r>
              <a:rPr lang="tr-TR" b="1" dirty="0" smtClean="0">
                <a:solidFill>
                  <a:schemeClr val="bg1"/>
                </a:solidFill>
              </a:rPr>
              <a:t>Ferhat APAYDIN</a:t>
            </a:r>
          </a:p>
          <a:p>
            <a:r>
              <a:rPr lang="tr-TR" b="1" dirty="0" smtClean="0">
                <a:solidFill>
                  <a:schemeClr val="bg1"/>
                </a:solidFill>
              </a:rPr>
              <a:t>Yener ATAL</a:t>
            </a:r>
          </a:p>
          <a:p>
            <a:r>
              <a:rPr lang="tr-TR" b="1" dirty="0" smtClean="0">
                <a:solidFill>
                  <a:schemeClr val="bg1"/>
                </a:solidFill>
              </a:rPr>
              <a:t>Rıdvan DOĞAN</a:t>
            </a:r>
          </a:p>
          <a:p>
            <a:r>
              <a:rPr lang="tr-TR" b="1" dirty="0" smtClean="0">
                <a:solidFill>
                  <a:schemeClr val="bg1"/>
                </a:solidFill>
              </a:rPr>
              <a:t>Esra İNCİ</a:t>
            </a:r>
          </a:p>
          <a:p>
            <a:r>
              <a:rPr lang="tr-TR" b="1" dirty="0" smtClean="0">
                <a:solidFill>
                  <a:schemeClr val="bg1"/>
                </a:solidFill>
              </a:rPr>
              <a:t>Esra KAÇAR</a:t>
            </a:r>
          </a:p>
          <a:p>
            <a:r>
              <a:rPr lang="tr-TR" b="1" dirty="0" smtClean="0">
                <a:solidFill>
                  <a:schemeClr val="bg1"/>
                </a:solidFill>
              </a:rPr>
              <a:t>İrem ALTIN</a:t>
            </a:r>
          </a:p>
          <a:p>
            <a:r>
              <a:rPr lang="tr-TR" b="1" dirty="0" smtClean="0">
                <a:solidFill>
                  <a:schemeClr val="bg1"/>
                </a:solidFill>
              </a:rPr>
              <a:t>Feyza ARSLAN</a:t>
            </a:r>
          </a:p>
          <a:p>
            <a:r>
              <a:rPr lang="tr-TR" b="1" dirty="0" smtClean="0">
                <a:solidFill>
                  <a:schemeClr val="bg1"/>
                </a:solidFill>
              </a:rPr>
              <a:t>Simge ŞAHİN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tr-TR" sz="4400" strike="noStrike" spc="-1" dirty="0">
                <a:uFill>
                  <a:solidFill>
                    <a:srgbClr val="FFFFFF"/>
                  </a:solidFill>
                </a:uFill>
                <a:latin typeface="Calibri"/>
              </a:rPr>
              <a:t>PROJENİN AMACI :</a:t>
            </a:r>
            <a:endParaRPr dirty="0"/>
          </a:p>
        </p:txBody>
      </p:sp>
      <p:sp>
        <p:nvSpPr>
          <p:cNvPr id="8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</a:pPr>
            <a:r>
              <a:rPr lang="tr-TR" sz="2800" strike="noStrike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	TOPLUMUMUZDA  </a:t>
            </a:r>
            <a:r>
              <a:rPr lang="tr-TR" sz="2800" strike="noStrike" spc="-1" dirty="0">
                <a:uFill>
                  <a:solidFill>
                    <a:srgbClr val="FFFFFF"/>
                  </a:solidFill>
                </a:uFill>
                <a:latin typeface="Calibri"/>
              </a:rPr>
              <a:t>BULUNAN KIRIKÇI / ÇIKIKÇI (SINIKÇI) VE BEL ÇEKENLERİN ;  </a:t>
            </a:r>
            <a:endParaRPr dirty="0"/>
          </a:p>
          <a:p>
            <a:pPr marL="343080" indent="-342720">
              <a:lnSpc>
                <a:spcPct val="100000"/>
              </a:lnSpc>
              <a:buFont typeface="Arial"/>
              <a:buChar char="•"/>
            </a:pPr>
            <a:r>
              <a:rPr lang="tr-TR" sz="2800" strike="noStrike" spc="-1" dirty="0">
                <a:uFill>
                  <a:solidFill>
                    <a:srgbClr val="FFFFFF"/>
                  </a:solidFill>
                </a:uFill>
                <a:latin typeface="Calibri"/>
              </a:rPr>
              <a:t>            NE SIKLIKTA BULUNDUĞUNU</a:t>
            </a:r>
            <a:endParaRPr dirty="0"/>
          </a:p>
          <a:p>
            <a:pPr marL="343080" indent="-342720">
              <a:lnSpc>
                <a:spcPct val="100000"/>
              </a:lnSpc>
              <a:buFont typeface="Arial"/>
              <a:buChar char="•"/>
            </a:pPr>
            <a:r>
              <a:rPr lang="tr-TR" sz="2800" strike="noStrike" spc="-1" dirty="0">
                <a:uFill>
                  <a:solidFill>
                    <a:srgbClr val="FFFFFF"/>
                  </a:solidFill>
                </a:uFill>
                <a:latin typeface="Calibri"/>
              </a:rPr>
              <a:t>            HANGİ SEBEPLERDEN DOLAYI TERCİH                              EDİLDİKLERİNİ</a:t>
            </a:r>
            <a:endParaRPr dirty="0"/>
          </a:p>
          <a:p>
            <a:pPr marL="343080" indent="-342720">
              <a:lnSpc>
                <a:spcPct val="100000"/>
              </a:lnSpc>
              <a:buFont typeface="Arial"/>
              <a:buChar char="•"/>
            </a:pPr>
            <a:r>
              <a:rPr lang="tr-TR" sz="2800" strike="noStrike" spc="-1" dirty="0">
                <a:uFill>
                  <a:solidFill>
                    <a:srgbClr val="FFFFFF"/>
                  </a:solidFill>
                </a:uFill>
                <a:latin typeface="Calibri"/>
              </a:rPr>
              <a:t>            VARLIKLARININ GEREKÇESİNİ</a:t>
            </a:r>
            <a:endParaRPr dirty="0"/>
          </a:p>
          <a:p>
            <a:pPr marL="343080" indent="-342720">
              <a:lnSpc>
                <a:spcPct val="100000"/>
              </a:lnSpc>
              <a:buFont typeface="Arial"/>
              <a:buChar char="•"/>
            </a:pPr>
            <a:r>
              <a:rPr lang="tr-TR" sz="2800" strike="noStrike" spc="-1" dirty="0">
                <a:uFill>
                  <a:solidFill>
                    <a:srgbClr val="FFFFFF"/>
                  </a:solidFill>
                </a:uFill>
                <a:latin typeface="Calibri"/>
              </a:rPr>
              <a:t>            TEDAVİ OLANLARIN MEMNUNİYET DERECESİNİ</a:t>
            </a:r>
            <a:endParaRPr dirty="0"/>
          </a:p>
          <a:p>
            <a:pPr marL="343080" indent="-342720">
              <a:lnSpc>
                <a:spcPct val="100000"/>
              </a:lnSpc>
              <a:buFont typeface="Arial"/>
              <a:buChar char="•"/>
            </a:pPr>
            <a:r>
              <a:rPr lang="tr-TR" sz="2800" strike="noStrike" spc="-1" dirty="0">
                <a:uFill>
                  <a:solidFill>
                    <a:srgbClr val="FFFFFF"/>
                  </a:solidFill>
                </a:uFill>
                <a:latin typeface="Calibri"/>
              </a:rPr>
              <a:t>            NEDEN MODERN TIBBIN YERİNE TERCİH                         EDİLDİKLERİNİ  </a:t>
            </a:r>
            <a:endParaRPr dirty="0"/>
          </a:p>
          <a:p>
            <a:pPr marL="343080" indent="-342720">
              <a:lnSpc>
                <a:spcPct val="100000"/>
              </a:lnSpc>
            </a:pPr>
            <a:r>
              <a:rPr lang="tr-TR" sz="2800" strike="noStrike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	ARAŞTIRMAKTI</a:t>
            </a:r>
            <a:endParaRPr dirty="0"/>
          </a:p>
          <a:p>
            <a:pPr marL="343080" indent="-342720">
              <a:lnSpc>
                <a:spcPct val="100000"/>
              </a:lnSpc>
            </a:pPr>
            <a:r>
              <a:rPr lang="tr-TR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</a:t>
            </a:r>
            <a:endParaRPr dirty="0"/>
          </a:p>
          <a:p>
            <a:pPr marL="343080" indent="-342720"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tr-TR" sz="4400" strike="noStrike" spc="-1" dirty="0">
                <a:uFill>
                  <a:solidFill>
                    <a:srgbClr val="FFFFFF"/>
                  </a:solidFill>
                </a:uFill>
                <a:latin typeface="Calibri"/>
              </a:rPr>
              <a:t>BU SORULARA CEVAP BULABİLMEK İÇİN NELER YAPTIK ? </a:t>
            </a:r>
            <a:endParaRPr dirty="0"/>
          </a:p>
        </p:txBody>
      </p:sp>
      <p:sp>
        <p:nvSpPr>
          <p:cNvPr id="85" name="TextShape 2"/>
          <p:cNvSpPr txBox="1"/>
          <p:nvPr/>
        </p:nvSpPr>
        <p:spPr>
          <a:xfrm>
            <a:off x="35496" y="1772816"/>
            <a:ext cx="9217024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indent="19050">
              <a:lnSpc>
                <a:spcPct val="150000"/>
              </a:lnSpc>
              <a:buFont typeface="Wingdings" pitchFamily="2" charset="2"/>
              <a:buChar char="v"/>
            </a:pPr>
            <a:r>
              <a:rPr lang="tr-TR" sz="2800" strike="noStrike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ÖNCELİKLE </a:t>
            </a:r>
            <a:r>
              <a:rPr lang="tr-TR" sz="2800" strike="noStrike" spc="-1" dirty="0">
                <a:uFill>
                  <a:solidFill>
                    <a:srgbClr val="FFFFFF"/>
                  </a:solidFill>
                </a:uFill>
                <a:latin typeface="Calibri"/>
              </a:rPr>
              <a:t>TOPLUMUN GÖRÜŞLERİNİ </a:t>
            </a:r>
            <a:r>
              <a:rPr lang="tr-TR" sz="2800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ÖĞRENEBİLMEK İÇİN ÇEŞİTLİ YERLERDE</a:t>
            </a:r>
            <a:r>
              <a:rPr lang="tr-TR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tr-TR" sz="2800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ANKETLER  YAPTIK</a:t>
            </a:r>
            <a:endParaRPr lang="tr-TR" sz="2800" dirty="0"/>
          </a:p>
          <a:p>
            <a:pPr marL="343080" indent="-342720">
              <a:lnSpc>
                <a:spcPct val="150000"/>
              </a:lnSpc>
              <a:buFont typeface="Wingdings" pitchFamily="2" charset="2"/>
              <a:buChar char="v"/>
            </a:pPr>
            <a:r>
              <a:rPr lang="tr-TR" sz="2800" strike="noStrike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MEDYA </a:t>
            </a:r>
            <a:r>
              <a:rPr lang="tr-TR" sz="2800" strike="noStrike" spc="-1" dirty="0">
                <a:uFill>
                  <a:solidFill>
                    <a:srgbClr val="FFFFFF"/>
                  </a:solidFill>
                </a:uFill>
                <a:latin typeface="Calibri"/>
              </a:rPr>
              <a:t>KAYNAKLARINI ARAŞTIRDIK</a:t>
            </a:r>
            <a:endParaRPr dirty="0"/>
          </a:p>
          <a:p>
            <a:pPr indent="1588">
              <a:lnSpc>
                <a:spcPct val="150000"/>
              </a:lnSpc>
              <a:buFont typeface="Wingdings" pitchFamily="2" charset="2"/>
              <a:buChar char="v"/>
            </a:pPr>
            <a:r>
              <a:rPr lang="tr-TR" sz="2800" strike="noStrike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BU </a:t>
            </a:r>
            <a:r>
              <a:rPr lang="tr-TR" sz="2800" strike="noStrike" spc="-1" dirty="0">
                <a:uFill>
                  <a:solidFill>
                    <a:srgbClr val="FFFFFF"/>
                  </a:solidFill>
                </a:uFill>
                <a:latin typeface="Calibri"/>
              </a:rPr>
              <a:t>İŞİ YAPAN KİŞİLERLE ( KIRIKÇI ÇIKIKÇILAR VE </a:t>
            </a:r>
            <a:r>
              <a:rPr lang="tr-TR" sz="2800" strike="noStrike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BEL ÇEKENLERLE </a:t>
            </a:r>
            <a:r>
              <a:rPr lang="tr-TR" sz="2800" strike="noStrike" spc="-1" dirty="0">
                <a:uFill>
                  <a:solidFill>
                    <a:srgbClr val="FFFFFF"/>
                  </a:solidFill>
                </a:uFill>
                <a:latin typeface="Calibri"/>
              </a:rPr>
              <a:t>) BİZZAT GÖRÜŞTÜK </a:t>
            </a:r>
            <a:endParaRPr dirty="0"/>
          </a:p>
          <a:p>
            <a:pPr marL="343080" indent="-342720">
              <a:lnSpc>
                <a:spcPct val="150000"/>
              </a:lnSpc>
              <a:buFont typeface="Wingdings" pitchFamily="2" charset="2"/>
              <a:buChar char="v"/>
            </a:pPr>
            <a:r>
              <a:rPr lang="tr-TR" sz="2800" strike="noStrike" spc="-1" dirty="0"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tr-TR" sz="2800" strike="noStrike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TEDAVİ </a:t>
            </a:r>
            <a:r>
              <a:rPr lang="tr-TR" sz="2800" strike="noStrike" spc="-1" dirty="0">
                <a:uFill>
                  <a:solidFill>
                    <a:srgbClr val="FFFFFF"/>
                  </a:solidFill>
                </a:uFill>
                <a:latin typeface="Calibri"/>
              </a:rPr>
              <a:t>OLANLARLA GÖRÜŞTÜK</a:t>
            </a:r>
            <a:endParaRPr dirty="0"/>
          </a:p>
          <a:p>
            <a:pPr marL="343080" indent="-342720">
              <a:lnSpc>
                <a:spcPct val="150000"/>
              </a:lnSpc>
              <a:buFont typeface="Wingdings" pitchFamily="2" charset="2"/>
              <a:buChar char="v"/>
            </a:pPr>
            <a:r>
              <a:rPr lang="tr-TR" sz="2800" strike="noStrike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ANKETLERİ </a:t>
            </a:r>
            <a:r>
              <a:rPr lang="tr-TR" sz="2800" strike="noStrike" spc="-1" dirty="0">
                <a:uFill>
                  <a:solidFill>
                    <a:srgbClr val="FFFFFF"/>
                  </a:solidFill>
                </a:uFill>
                <a:latin typeface="Calibri"/>
              </a:rPr>
              <a:t>DEĞERLENDİRDİK </a:t>
            </a:r>
            <a:endParaRPr dirty="0"/>
          </a:p>
          <a:p>
            <a:pPr marL="343080" indent="-342720">
              <a:lnSpc>
                <a:spcPct val="100000"/>
              </a:lnSpc>
            </a:pPr>
            <a:r>
              <a:rPr lang="tr-TR" sz="2800" strike="noStrike" spc="-1" dirty="0">
                <a:uFill>
                  <a:solidFill>
                    <a:srgbClr val="FFFFFF"/>
                  </a:solidFill>
                </a:uFill>
                <a:latin typeface="Calibri"/>
              </a:rPr>
              <a:t>     </a:t>
            </a:r>
            <a:endParaRPr dirty="0"/>
          </a:p>
          <a:p>
            <a:pPr marL="343080" indent="-342720">
              <a:lnSpc>
                <a:spcPct val="100000"/>
              </a:lnSpc>
            </a:pPr>
            <a:r>
              <a:rPr lang="tr-TR" sz="2800" strike="noStrike" spc="-1" dirty="0">
                <a:uFill>
                  <a:solidFill>
                    <a:srgbClr val="FFFFFF"/>
                  </a:solidFill>
                </a:uFill>
                <a:latin typeface="Calibri"/>
              </a:rPr>
              <a:t>         </a:t>
            </a:r>
            <a:endParaRPr dirty="0"/>
          </a:p>
          <a:p>
            <a:pPr marL="343080" indent="-342720">
              <a:lnSpc>
                <a:spcPct val="100000"/>
              </a:lnSpc>
            </a:pPr>
            <a:r>
              <a:rPr lang="tr-TR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	</a:t>
            </a:r>
            <a:endParaRPr dirty="0"/>
          </a:p>
          <a:p>
            <a:pPr marL="343080" indent="-342720">
              <a:lnSpc>
                <a:spcPct val="100000"/>
              </a:lnSpc>
            </a:pPr>
            <a:r>
              <a:rPr lang="tr-TR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1187624" y="2420888"/>
            <a:ext cx="6768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dirty="0" smtClean="0"/>
              <a:t>BULGULAR</a:t>
            </a:r>
            <a:endParaRPr lang="tr-TR" sz="6000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tr-TR" sz="4400" strike="noStrike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ANKET YAPTIĞIMIZ KİŞİLERİN YAŞ </a:t>
            </a:r>
            <a:r>
              <a:rPr lang="tr-TR" sz="4400" strike="noStrike" spc="-1" dirty="0">
                <a:uFill>
                  <a:solidFill>
                    <a:srgbClr val="FFFFFF"/>
                  </a:solidFill>
                </a:uFill>
                <a:latin typeface="Calibri"/>
              </a:rPr>
              <a:t>ARALIĞI</a:t>
            </a:r>
            <a:endParaRPr dirty="0"/>
          </a:p>
        </p:txBody>
      </p:sp>
      <p:sp>
        <p:nvSpPr>
          <p:cNvPr id="9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graphicFrame>
        <p:nvGraphicFramePr>
          <p:cNvPr id="4" name="3 Grafik"/>
          <p:cNvGraphicFramePr/>
          <p:nvPr/>
        </p:nvGraphicFramePr>
        <p:xfrm>
          <a:off x="647056" y="937568"/>
          <a:ext cx="8496944" cy="5920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tr-TR" sz="4400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ANKET YAPTIĞIMIZ KİŞİLERİN</a:t>
            </a:r>
            <a:r>
              <a:rPr lang="tr-TR" sz="4400" strike="noStrike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tr-TR" sz="4400" strike="noStrike" spc="-1" dirty="0">
                <a:uFill>
                  <a:solidFill>
                    <a:srgbClr val="FFFFFF"/>
                  </a:solidFill>
                </a:uFill>
                <a:latin typeface="Calibri"/>
              </a:rPr>
              <a:t>EĞİTİM DURUMU</a:t>
            </a:r>
            <a:endParaRPr dirty="0"/>
          </a:p>
        </p:txBody>
      </p:sp>
      <p:sp>
        <p:nvSpPr>
          <p:cNvPr id="9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graphicFrame>
        <p:nvGraphicFramePr>
          <p:cNvPr id="4" name="3 Grafik"/>
          <p:cNvGraphicFramePr/>
          <p:nvPr/>
        </p:nvGraphicFramePr>
        <p:xfrm>
          <a:off x="899592" y="764704"/>
          <a:ext cx="8064896" cy="5488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611560" y="764704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tr-TR" sz="4400" strike="noStrike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ANKET YAPTIĞIMIZ KİŞİLERİN ORTALAMA </a:t>
            </a:r>
            <a:r>
              <a:rPr lang="tr-TR" sz="4400" strike="noStrike" spc="-1" dirty="0">
                <a:uFill>
                  <a:solidFill>
                    <a:srgbClr val="FFFFFF"/>
                  </a:solidFill>
                </a:uFill>
                <a:latin typeface="Calibri"/>
              </a:rPr>
              <a:t>GELİR ARALIĞI</a:t>
            </a:r>
            <a:endParaRPr dirty="0"/>
          </a:p>
        </p:txBody>
      </p:sp>
      <p:sp>
        <p:nvSpPr>
          <p:cNvPr id="9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graphicFrame>
        <p:nvGraphicFramePr>
          <p:cNvPr id="4" name="3 Grafik"/>
          <p:cNvGraphicFramePr/>
          <p:nvPr/>
        </p:nvGraphicFramePr>
        <p:xfrm>
          <a:off x="611560" y="1988840"/>
          <a:ext cx="853244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tr-TR" sz="4400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ANKET YAPTIĞIMIZ KİŞİLERİN</a:t>
            </a:r>
            <a:r>
              <a:rPr lang="tr-TR" sz="4400" strike="noStrike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 YAŞADIKLARI </a:t>
            </a:r>
            <a:r>
              <a:rPr lang="tr-TR" sz="4400" strike="noStrike" spc="-1" dirty="0">
                <a:uFill>
                  <a:solidFill>
                    <a:srgbClr val="FFFFFF"/>
                  </a:solidFill>
                </a:uFill>
                <a:latin typeface="Calibri"/>
              </a:rPr>
              <a:t>YER</a:t>
            </a:r>
            <a:endParaRPr dirty="0"/>
          </a:p>
        </p:txBody>
      </p:sp>
      <p:sp>
        <p:nvSpPr>
          <p:cNvPr id="9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graphicFrame>
        <p:nvGraphicFramePr>
          <p:cNvPr id="4" name="3 Grafik"/>
          <p:cNvGraphicFramePr/>
          <p:nvPr/>
        </p:nvGraphicFramePr>
        <p:xfrm>
          <a:off x="827584" y="908720"/>
          <a:ext cx="784887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226</Words>
  <Application>Microsoft Office PowerPoint</Application>
  <PresentationFormat>Ekran Gösterisi (4:3)</PresentationFormat>
  <Paragraphs>89</Paragraphs>
  <Slides>23</Slides>
  <Notes>0</Notes>
  <HiddenSlides>0</HiddenSlides>
  <MMClips>3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23</vt:i4>
      </vt:variant>
    </vt:vector>
  </HeadingPairs>
  <TitlesOfParts>
    <vt:vector size="25" baseType="lpstr">
      <vt:lpstr>Ofis Teması</vt:lpstr>
      <vt:lpstr>Metro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TEŞEKKÜRLER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GRUP  ORTAK AKIL TOPLUMSAL DUYARLILIK PROJESİ</dc:title>
  <dc:creator>potte_000</dc:creator>
  <cp:lastModifiedBy>potte_000</cp:lastModifiedBy>
  <cp:revision>28</cp:revision>
  <dcterms:created xsi:type="dcterms:W3CDTF">2015-12-29T08:56:23Z</dcterms:created>
  <dcterms:modified xsi:type="dcterms:W3CDTF">2016-01-12T10:33:41Z</dcterms:modified>
  <dc:language>tr-TR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1</vt:i4>
  </property>
  <property fmtid="{D5CDD505-2E9C-101B-9397-08002B2CF9AE}" pid="7" name="Notes">
    <vt:i4>0</vt:i4>
  </property>
  <property fmtid="{D5CDD505-2E9C-101B-9397-08002B2CF9AE}" pid="8" name="PresentationFormat">
    <vt:lpwstr>Ekran Gösterisi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17</vt:i4>
  </property>
</Properties>
</file>