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Default Extension="wdp" ContentType="image/vnd.ms-photo"/>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3"/>
  </p:notesMasterIdLst>
  <p:sldIdLst>
    <p:sldId id="262" r:id="rId2"/>
  </p:sldIdLst>
  <p:sldSz cx="25203150" cy="32404050"/>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1645920" algn="l" rtl="0" fontAlgn="base">
      <a:spcBef>
        <a:spcPct val="0"/>
      </a:spcBef>
      <a:spcAft>
        <a:spcPct val="0"/>
      </a:spcAft>
      <a:defRPr kern="1200">
        <a:solidFill>
          <a:schemeClr val="tx1"/>
        </a:solidFill>
        <a:latin typeface="Arial" charset="0"/>
        <a:ea typeface="+mn-ea"/>
        <a:cs typeface="Arial" charset="0"/>
      </a:defRPr>
    </a:lvl2pPr>
    <a:lvl3pPr marL="3291840" algn="l" rtl="0" fontAlgn="base">
      <a:spcBef>
        <a:spcPct val="0"/>
      </a:spcBef>
      <a:spcAft>
        <a:spcPct val="0"/>
      </a:spcAft>
      <a:defRPr kern="1200">
        <a:solidFill>
          <a:schemeClr val="tx1"/>
        </a:solidFill>
        <a:latin typeface="Arial" charset="0"/>
        <a:ea typeface="+mn-ea"/>
        <a:cs typeface="Arial" charset="0"/>
      </a:defRPr>
    </a:lvl3pPr>
    <a:lvl4pPr marL="4937760" algn="l" rtl="0" fontAlgn="base">
      <a:spcBef>
        <a:spcPct val="0"/>
      </a:spcBef>
      <a:spcAft>
        <a:spcPct val="0"/>
      </a:spcAft>
      <a:defRPr kern="1200">
        <a:solidFill>
          <a:schemeClr val="tx1"/>
        </a:solidFill>
        <a:latin typeface="Arial" charset="0"/>
        <a:ea typeface="+mn-ea"/>
        <a:cs typeface="Arial" charset="0"/>
      </a:defRPr>
    </a:lvl4pPr>
    <a:lvl5pPr marL="6583680" algn="l" rtl="0" fontAlgn="base">
      <a:spcBef>
        <a:spcPct val="0"/>
      </a:spcBef>
      <a:spcAft>
        <a:spcPct val="0"/>
      </a:spcAft>
      <a:defRPr kern="1200">
        <a:solidFill>
          <a:schemeClr val="tx1"/>
        </a:solidFill>
        <a:latin typeface="Arial" charset="0"/>
        <a:ea typeface="+mn-ea"/>
        <a:cs typeface="Arial" charset="0"/>
      </a:defRPr>
    </a:lvl5pPr>
    <a:lvl6pPr marL="8229600" algn="l" defTabSz="3291840" rtl="0" eaLnBrk="1" latinLnBrk="0" hangingPunct="1">
      <a:defRPr kern="1200">
        <a:solidFill>
          <a:schemeClr val="tx1"/>
        </a:solidFill>
        <a:latin typeface="Arial" charset="0"/>
        <a:ea typeface="+mn-ea"/>
        <a:cs typeface="Arial" charset="0"/>
      </a:defRPr>
    </a:lvl6pPr>
    <a:lvl7pPr marL="9875520" algn="l" defTabSz="3291840" rtl="0" eaLnBrk="1" latinLnBrk="0" hangingPunct="1">
      <a:defRPr kern="1200">
        <a:solidFill>
          <a:schemeClr val="tx1"/>
        </a:solidFill>
        <a:latin typeface="Arial" charset="0"/>
        <a:ea typeface="+mn-ea"/>
        <a:cs typeface="Arial" charset="0"/>
      </a:defRPr>
    </a:lvl7pPr>
    <a:lvl8pPr marL="11521440" algn="l" defTabSz="3291840" rtl="0" eaLnBrk="1" latinLnBrk="0" hangingPunct="1">
      <a:defRPr kern="1200">
        <a:solidFill>
          <a:schemeClr val="tx1"/>
        </a:solidFill>
        <a:latin typeface="Arial" charset="0"/>
        <a:ea typeface="+mn-ea"/>
        <a:cs typeface="Arial" charset="0"/>
      </a:defRPr>
    </a:lvl8pPr>
    <a:lvl9pPr marL="13167360" algn="l" defTabSz="329184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10206">
          <p15:clr>
            <a:srgbClr val="A4A3A4"/>
          </p15:clr>
        </p15:guide>
        <p15:guide id="4"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762" y="4422"/>
      </p:cViewPr>
      <p:guideLst>
        <p:guide orient="horz" pos="2160"/>
        <p:guide orient="horz" pos="10206"/>
        <p:guide pos="2880"/>
        <p:guide pos="79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G:\TODUP\VKI%20grafik.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al__ma_Sayfas_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_al__ma_Sayfas_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_al__ma_Sayfas_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_al__ma_Sayfas_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_al__ma_Sayfas_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_al__ma_Sayfas_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_al__ma_Sayfas_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_al__ma_Sayfas_8.xlsx"/></Relationships>
</file>

<file path=ppt/charts/chart1.xml><?xml version="1.0" encoding="utf-8"?>
<c:chartSpace xmlns:c="http://schemas.openxmlformats.org/drawingml/2006/chart" xmlns:a="http://schemas.openxmlformats.org/drawingml/2006/main" xmlns:r="http://schemas.openxmlformats.org/officeDocument/2006/relationships">
  <c:lang val="tr-TR"/>
  <c:style val="32"/>
  <c:chart>
    <c:plotArea>
      <c:layout/>
      <c:barChart>
        <c:barDir val="col"/>
        <c:grouping val="clustered"/>
        <c:ser>
          <c:idx val="0"/>
          <c:order val="0"/>
          <c:errBars>
            <c:errBarType val="both"/>
            <c:errValType val="cust"/>
            <c:plus>
              <c:numRef>
                <c:f>Sayfa1!$F$12:$F$13</c:f>
                <c:numCache>
                  <c:formatCode>General</c:formatCode>
                  <c:ptCount val="2"/>
                  <c:pt idx="0">
                    <c:v>0.22105301490365326</c:v>
                  </c:pt>
                  <c:pt idx="1">
                    <c:v>0.28084476755074689</c:v>
                  </c:pt>
                </c:numCache>
              </c:numRef>
            </c:plus>
            <c:minus>
              <c:numRef>
                <c:f>Sayfa1!$F$12:$F$13</c:f>
                <c:numCache>
                  <c:formatCode>General</c:formatCode>
                  <c:ptCount val="2"/>
                  <c:pt idx="0">
                    <c:v>0.22105301490365326</c:v>
                  </c:pt>
                  <c:pt idx="1">
                    <c:v>0.28084476755074689</c:v>
                  </c:pt>
                </c:numCache>
              </c:numRef>
            </c:minus>
          </c:errBars>
          <c:cat>
            <c:strRef>
              <c:f>Sayfa1!$D$20:$D$21</c:f>
              <c:strCache>
                <c:ptCount val="2"/>
                <c:pt idx="0">
                  <c:v>1.Sınıf</c:v>
                </c:pt>
                <c:pt idx="1">
                  <c:v>3.Sınıf</c:v>
                </c:pt>
              </c:strCache>
            </c:strRef>
          </c:cat>
          <c:val>
            <c:numRef>
              <c:f>Sayfa1!$E$20:$E$21</c:f>
              <c:numCache>
                <c:formatCode>###0.000</c:formatCode>
                <c:ptCount val="2"/>
                <c:pt idx="0">
                  <c:v>21.794082643290292</c:v>
                </c:pt>
                <c:pt idx="1">
                  <c:v>22.05427500587507</c:v>
                </c:pt>
              </c:numCache>
            </c:numRef>
          </c:val>
        </c:ser>
        <c:dLbls/>
        <c:axId val="89355392"/>
        <c:axId val="89356928"/>
      </c:barChart>
      <c:catAx>
        <c:axId val="89355392"/>
        <c:scaling>
          <c:orientation val="minMax"/>
        </c:scaling>
        <c:axPos val="b"/>
        <c:numFmt formatCode="General" sourceLinked="0"/>
        <c:tickLblPos val="nextTo"/>
        <c:crossAx val="89356928"/>
        <c:crosses val="autoZero"/>
        <c:auto val="1"/>
        <c:lblAlgn val="ctr"/>
        <c:lblOffset val="100"/>
      </c:catAx>
      <c:valAx>
        <c:axId val="89356928"/>
        <c:scaling>
          <c:orientation val="minMax"/>
        </c:scaling>
        <c:axPos val="l"/>
        <c:title>
          <c:tx>
            <c:rich>
              <a:bodyPr rot="-5400000" vert="horz"/>
              <a:lstStyle/>
              <a:p>
                <a:pPr>
                  <a:defRPr/>
                </a:pPr>
                <a:r>
                  <a:rPr lang="en-US"/>
                  <a:t>Vücut Kitle İndeksi</a:t>
                </a:r>
              </a:p>
            </c:rich>
          </c:tx>
          <c:layout/>
        </c:title>
        <c:numFmt formatCode="###0.0" sourceLinked="0"/>
        <c:tickLblPos val="nextTo"/>
        <c:crossAx val="89355392"/>
        <c:crosses val="autoZero"/>
        <c:crossBetween val="between"/>
      </c:valAx>
    </c:plotArea>
    <c:plotVisOnly val="1"/>
    <c:dispBlanksAs val="gap"/>
  </c:chart>
  <c:txPr>
    <a:bodyPr/>
    <a:lstStyle/>
    <a:p>
      <a:pPr>
        <a:defRPr sz="1800"/>
      </a:pPr>
      <a:endParaRPr lang="tr-T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bar3DChart>
        <c:barDir val="col"/>
        <c:grouping val="clustered"/>
        <c:ser>
          <c:idx val="0"/>
          <c:order val="0"/>
          <c:tx>
            <c:strRef>
              <c:f>Sayfa1!$B$1</c:f>
              <c:strCache>
                <c:ptCount val="1"/>
                <c:pt idx="0">
                  <c:v>1. Sınıf</c:v>
                </c:pt>
              </c:strCache>
            </c:strRef>
          </c:tx>
          <c:cat>
            <c:numRef>
              <c:f>Sayfa1!$A$2:$A$3</c:f>
              <c:numCache>
                <c:formatCode>General</c:formatCode>
                <c:ptCount val="2"/>
                <c:pt idx="0" formatCode="\1\-\2">
                  <c:v>42401</c:v>
                </c:pt>
                <c:pt idx="1">
                  <c:v>3</c:v>
                </c:pt>
              </c:numCache>
            </c:numRef>
          </c:cat>
          <c:val>
            <c:numRef>
              <c:f>Sayfa1!$B$2:$B$3</c:f>
              <c:numCache>
                <c:formatCode>General</c:formatCode>
                <c:ptCount val="2"/>
                <c:pt idx="0">
                  <c:v>71</c:v>
                </c:pt>
                <c:pt idx="1">
                  <c:v>116</c:v>
                </c:pt>
              </c:numCache>
            </c:numRef>
          </c:val>
        </c:ser>
        <c:ser>
          <c:idx val="1"/>
          <c:order val="1"/>
          <c:tx>
            <c:strRef>
              <c:f>Sayfa1!$C$1</c:f>
              <c:strCache>
                <c:ptCount val="1"/>
                <c:pt idx="0">
                  <c:v>3. Sınıf</c:v>
                </c:pt>
              </c:strCache>
            </c:strRef>
          </c:tx>
          <c:cat>
            <c:numRef>
              <c:f>Sayfa1!$A$2:$A$3</c:f>
              <c:numCache>
                <c:formatCode>General</c:formatCode>
                <c:ptCount val="2"/>
                <c:pt idx="0" formatCode="\1\-\2">
                  <c:v>42401</c:v>
                </c:pt>
                <c:pt idx="1">
                  <c:v>3</c:v>
                </c:pt>
              </c:numCache>
            </c:numRef>
          </c:cat>
          <c:val>
            <c:numRef>
              <c:f>Sayfa1!$C$2:$C$3</c:f>
              <c:numCache>
                <c:formatCode>General</c:formatCode>
                <c:ptCount val="2"/>
                <c:pt idx="0">
                  <c:v>63</c:v>
                </c:pt>
                <c:pt idx="1">
                  <c:v>61</c:v>
                </c:pt>
              </c:numCache>
            </c:numRef>
          </c:val>
        </c:ser>
        <c:dLbls/>
        <c:shape val="box"/>
        <c:axId val="109130880"/>
        <c:axId val="109132416"/>
        <c:axId val="0"/>
      </c:bar3DChart>
      <c:catAx>
        <c:axId val="109130880"/>
        <c:scaling>
          <c:orientation val="minMax"/>
        </c:scaling>
        <c:axPos val="b"/>
        <c:numFmt formatCode="\1\-\2" sourceLinked="1"/>
        <c:tickLblPos val="nextTo"/>
        <c:crossAx val="109132416"/>
        <c:crosses val="autoZero"/>
        <c:auto val="1"/>
        <c:lblAlgn val="ctr"/>
        <c:lblOffset val="100"/>
      </c:catAx>
      <c:valAx>
        <c:axId val="109132416"/>
        <c:scaling>
          <c:orientation val="minMax"/>
        </c:scaling>
        <c:axPos val="l"/>
        <c:majorGridlines/>
        <c:numFmt formatCode="General" sourceLinked="1"/>
        <c:tickLblPos val="nextTo"/>
        <c:crossAx val="109130880"/>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manualLayout>
          <c:layoutTarget val="inner"/>
          <c:xMode val="edge"/>
          <c:yMode val="edge"/>
          <c:x val="0.14543126598295417"/>
          <c:y val="0.13890756871154336"/>
          <c:w val="0.59207210782684538"/>
          <c:h val="0.63276547190987664"/>
        </c:manualLayout>
      </c:layout>
      <c:bar3DChart>
        <c:barDir val="col"/>
        <c:grouping val="clustered"/>
        <c:ser>
          <c:idx val="0"/>
          <c:order val="0"/>
          <c:tx>
            <c:strRef>
              <c:f>Sayfa1!$B$1</c:f>
              <c:strCache>
                <c:ptCount val="1"/>
                <c:pt idx="0">
                  <c:v>1. Sınıf</c:v>
                </c:pt>
              </c:strCache>
            </c:strRef>
          </c:tx>
          <c:cat>
            <c:strRef>
              <c:f>Sayfa1!$A$2:$A$3</c:f>
              <c:strCache>
                <c:ptCount val="2"/>
                <c:pt idx="0">
                  <c:v>0-1</c:v>
                </c:pt>
                <c:pt idx="1">
                  <c:v>2-3</c:v>
                </c:pt>
              </c:strCache>
            </c:strRef>
          </c:cat>
          <c:val>
            <c:numRef>
              <c:f>Sayfa1!$B$2:$B$3</c:f>
              <c:numCache>
                <c:formatCode>General</c:formatCode>
                <c:ptCount val="2"/>
                <c:pt idx="0">
                  <c:v>117</c:v>
                </c:pt>
                <c:pt idx="1">
                  <c:v>70</c:v>
                </c:pt>
              </c:numCache>
            </c:numRef>
          </c:val>
        </c:ser>
        <c:ser>
          <c:idx val="1"/>
          <c:order val="1"/>
          <c:tx>
            <c:strRef>
              <c:f>Sayfa1!$C$1</c:f>
              <c:strCache>
                <c:ptCount val="1"/>
                <c:pt idx="0">
                  <c:v>3. Sınıf</c:v>
                </c:pt>
              </c:strCache>
            </c:strRef>
          </c:tx>
          <c:cat>
            <c:strRef>
              <c:f>Sayfa1!$A$2:$A$3</c:f>
              <c:strCache>
                <c:ptCount val="2"/>
                <c:pt idx="0">
                  <c:v>0-1</c:v>
                </c:pt>
                <c:pt idx="1">
                  <c:v>2-3</c:v>
                </c:pt>
              </c:strCache>
            </c:strRef>
          </c:cat>
          <c:val>
            <c:numRef>
              <c:f>Sayfa1!$C$2:$C$3</c:f>
              <c:numCache>
                <c:formatCode>General</c:formatCode>
                <c:ptCount val="2"/>
                <c:pt idx="0">
                  <c:v>67</c:v>
                </c:pt>
                <c:pt idx="1">
                  <c:v>57</c:v>
                </c:pt>
              </c:numCache>
            </c:numRef>
          </c:val>
        </c:ser>
        <c:dLbls/>
        <c:shape val="box"/>
        <c:axId val="109249664"/>
        <c:axId val="109251200"/>
        <c:axId val="0"/>
      </c:bar3DChart>
      <c:catAx>
        <c:axId val="109249664"/>
        <c:scaling>
          <c:orientation val="minMax"/>
        </c:scaling>
        <c:axPos val="b"/>
        <c:numFmt formatCode="General" sourceLinked="0"/>
        <c:tickLblPos val="nextTo"/>
        <c:crossAx val="109251200"/>
        <c:crosses val="autoZero"/>
        <c:auto val="1"/>
        <c:lblAlgn val="ctr"/>
        <c:lblOffset val="100"/>
      </c:catAx>
      <c:valAx>
        <c:axId val="109251200"/>
        <c:scaling>
          <c:orientation val="minMax"/>
        </c:scaling>
        <c:axPos val="l"/>
        <c:majorGridlines/>
        <c:numFmt formatCode="General" sourceLinked="1"/>
        <c:tickLblPos val="nextTo"/>
        <c:crossAx val="109249664"/>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bar3DChart>
        <c:barDir val="col"/>
        <c:grouping val="clustered"/>
        <c:ser>
          <c:idx val="0"/>
          <c:order val="0"/>
          <c:tx>
            <c:strRef>
              <c:f>Sayfa1!$B$1</c:f>
              <c:strCache>
                <c:ptCount val="1"/>
                <c:pt idx="0">
                  <c:v>1. Sınıf</c:v>
                </c:pt>
              </c:strCache>
            </c:strRef>
          </c:tx>
          <c:cat>
            <c:strRef>
              <c:f>Sayfa1!$A$2:$A$3</c:f>
              <c:strCache>
                <c:ptCount val="2"/>
                <c:pt idx="0">
                  <c:v>Nadiren</c:v>
                </c:pt>
                <c:pt idx="1">
                  <c:v>Sıklıkla</c:v>
                </c:pt>
              </c:strCache>
            </c:strRef>
          </c:cat>
          <c:val>
            <c:numRef>
              <c:f>Sayfa1!$B$2:$B$3</c:f>
              <c:numCache>
                <c:formatCode>General</c:formatCode>
                <c:ptCount val="2"/>
                <c:pt idx="0">
                  <c:v>139</c:v>
                </c:pt>
                <c:pt idx="1">
                  <c:v>48</c:v>
                </c:pt>
              </c:numCache>
            </c:numRef>
          </c:val>
        </c:ser>
        <c:ser>
          <c:idx val="1"/>
          <c:order val="1"/>
          <c:tx>
            <c:strRef>
              <c:f>Sayfa1!$C$1</c:f>
              <c:strCache>
                <c:ptCount val="1"/>
                <c:pt idx="0">
                  <c:v>3. Sınıf</c:v>
                </c:pt>
              </c:strCache>
            </c:strRef>
          </c:tx>
          <c:cat>
            <c:strRef>
              <c:f>Sayfa1!$A$2:$A$3</c:f>
              <c:strCache>
                <c:ptCount val="2"/>
                <c:pt idx="0">
                  <c:v>Nadiren</c:v>
                </c:pt>
                <c:pt idx="1">
                  <c:v>Sıklıkla</c:v>
                </c:pt>
              </c:strCache>
            </c:strRef>
          </c:cat>
          <c:val>
            <c:numRef>
              <c:f>Sayfa1!$C$2:$C$3</c:f>
              <c:numCache>
                <c:formatCode>General</c:formatCode>
                <c:ptCount val="2"/>
                <c:pt idx="0">
                  <c:v>98</c:v>
                </c:pt>
                <c:pt idx="1">
                  <c:v>26</c:v>
                </c:pt>
              </c:numCache>
            </c:numRef>
          </c:val>
        </c:ser>
        <c:dLbls/>
        <c:shape val="box"/>
        <c:axId val="110338048"/>
        <c:axId val="110339584"/>
        <c:axId val="0"/>
      </c:bar3DChart>
      <c:catAx>
        <c:axId val="110338048"/>
        <c:scaling>
          <c:orientation val="minMax"/>
        </c:scaling>
        <c:axPos val="b"/>
        <c:numFmt formatCode="General" sourceLinked="0"/>
        <c:tickLblPos val="nextTo"/>
        <c:crossAx val="110339584"/>
        <c:crosses val="autoZero"/>
        <c:auto val="1"/>
        <c:lblAlgn val="ctr"/>
        <c:lblOffset val="100"/>
      </c:catAx>
      <c:valAx>
        <c:axId val="110339584"/>
        <c:scaling>
          <c:orientation val="minMax"/>
        </c:scaling>
        <c:axPos val="l"/>
        <c:majorGridlines/>
        <c:numFmt formatCode="General" sourceLinked="1"/>
        <c:tickLblPos val="nextTo"/>
        <c:crossAx val="110338048"/>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bar3DChart>
        <c:barDir val="col"/>
        <c:grouping val="clustered"/>
        <c:ser>
          <c:idx val="0"/>
          <c:order val="0"/>
          <c:tx>
            <c:strRef>
              <c:f>Sayfa1!$B$1</c:f>
              <c:strCache>
                <c:ptCount val="1"/>
                <c:pt idx="0">
                  <c:v>1. Sınıf</c:v>
                </c:pt>
              </c:strCache>
            </c:strRef>
          </c:tx>
          <c:cat>
            <c:strRef>
              <c:f>Sayfa1!$A$2:$A$3</c:f>
              <c:strCache>
                <c:ptCount val="2"/>
                <c:pt idx="0">
                  <c:v>Nadiren</c:v>
                </c:pt>
                <c:pt idx="1">
                  <c:v>Sıklıkla</c:v>
                </c:pt>
              </c:strCache>
            </c:strRef>
          </c:cat>
          <c:val>
            <c:numRef>
              <c:f>Sayfa1!$B$2:$B$3</c:f>
              <c:numCache>
                <c:formatCode>General</c:formatCode>
                <c:ptCount val="2"/>
                <c:pt idx="0">
                  <c:v>47</c:v>
                </c:pt>
                <c:pt idx="1">
                  <c:v>140</c:v>
                </c:pt>
              </c:numCache>
            </c:numRef>
          </c:val>
        </c:ser>
        <c:ser>
          <c:idx val="1"/>
          <c:order val="1"/>
          <c:tx>
            <c:strRef>
              <c:f>Sayfa1!$C$1</c:f>
              <c:strCache>
                <c:ptCount val="1"/>
                <c:pt idx="0">
                  <c:v>3. Sınıf</c:v>
                </c:pt>
              </c:strCache>
            </c:strRef>
          </c:tx>
          <c:cat>
            <c:strRef>
              <c:f>Sayfa1!$A$2:$A$3</c:f>
              <c:strCache>
                <c:ptCount val="2"/>
                <c:pt idx="0">
                  <c:v>Nadiren</c:v>
                </c:pt>
                <c:pt idx="1">
                  <c:v>Sıklıkla</c:v>
                </c:pt>
              </c:strCache>
            </c:strRef>
          </c:cat>
          <c:val>
            <c:numRef>
              <c:f>Sayfa1!$C$2:$C$3</c:f>
              <c:numCache>
                <c:formatCode>General</c:formatCode>
                <c:ptCount val="2"/>
                <c:pt idx="0">
                  <c:v>25</c:v>
                </c:pt>
                <c:pt idx="1">
                  <c:v>99</c:v>
                </c:pt>
              </c:numCache>
            </c:numRef>
          </c:val>
        </c:ser>
        <c:dLbls/>
        <c:shape val="box"/>
        <c:axId val="129786624"/>
        <c:axId val="129788160"/>
        <c:axId val="0"/>
      </c:bar3DChart>
      <c:catAx>
        <c:axId val="129786624"/>
        <c:scaling>
          <c:orientation val="minMax"/>
        </c:scaling>
        <c:axPos val="b"/>
        <c:numFmt formatCode="General" sourceLinked="0"/>
        <c:tickLblPos val="nextTo"/>
        <c:crossAx val="129788160"/>
        <c:crosses val="autoZero"/>
        <c:auto val="1"/>
        <c:lblAlgn val="ctr"/>
        <c:lblOffset val="100"/>
      </c:catAx>
      <c:valAx>
        <c:axId val="129788160"/>
        <c:scaling>
          <c:orientation val="minMax"/>
        </c:scaling>
        <c:axPos val="l"/>
        <c:majorGridlines/>
        <c:numFmt formatCode="General" sourceLinked="1"/>
        <c:tickLblPos val="nextTo"/>
        <c:crossAx val="129786624"/>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bar3DChart>
        <c:barDir val="col"/>
        <c:grouping val="clustered"/>
        <c:ser>
          <c:idx val="0"/>
          <c:order val="0"/>
          <c:tx>
            <c:strRef>
              <c:f>Sayfa1!$B$1</c:f>
              <c:strCache>
                <c:ptCount val="1"/>
                <c:pt idx="0">
                  <c:v>1. Sınıf</c:v>
                </c:pt>
              </c:strCache>
            </c:strRef>
          </c:tx>
          <c:cat>
            <c:strRef>
              <c:f>Sayfa1!$A$2:$A$3</c:f>
              <c:strCache>
                <c:ptCount val="2"/>
                <c:pt idx="0">
                  <c:v>Nadiren</c:v>
                </c:pt>
                <c:pt idx="1">
                  <c:v>Sıklıkla</c:v>
                </c:pt>
              </c:strCache>
            </c:strRef>
          </c:cat>
          <c:val>
            <c:numRef>
              <c:f>Sayfa1!$B$2:$B$3</c:f>
              <c:numCache>
                <c:formatCode>General</c:formatCode>
                <c:ptCount val="2"/>
                <c:pt idx="0">
                  <c:v>47</c:v>
                </c:pt>
                <c:pt idx="1">
                  <c:v>140</c:v>
                </c:pt>
              </c:numCache>
            </c:numRef>
          </c:val>
        </c:ser>
        <c:ser>
          <c:idx val="1"/>
          <c:order val="1"/>
          <c:tx>
            <c:strRef>
              <c:f>Sayfa1!$C$1</c:f>
              <c:strCache>
                <c:ptCount val="1"/>
                <c:pt idx="0">
                  <c:v>3. Sınıf</c:v>
                </c:pt>
              </c:strCache>
            </c:strRef>
          </c:tx>
          <c:cat>
            <c:strRef>
              <c:f>Sayfa1!$A$2:$A$3</c:f>
              <c:strCache>
                <c:ptCount val="2"/>
                <c:pt idx="0">
                  <c:v>Nadiren</c:v>
                </c:pt>
                <c:pt idx="1">
                  <c:v>Sıklıkla</c:v>
                </c:pt>
              </c:strCache>
            </c:strRef>
          </c:cat>
          <c:val>
            <c:numRef>
              <c:f>Sayfa1!$C$2:$C$3</c:f>
              <c:numCache>
                <c:formatCode>General</c:formatCode>
                <c:ptCount val="2"/>
                <c:pt idx="0">
                  <c:v>25</c:v>
                </c:pt>
                <c:pt idx="1">
                  <c:v>99</c:v>
                </c:pt>
              </c:numCache>
            </c:numRef>
          </c:val>
        </c:ser>
        <c:dLbls/>
        <c:shape val="box"/>
        <c:axId val="129885312"/>
        <c:axId val="129886848"/>
        <c:axId val="0"/>
      </c:bar3DChart>
      <c:catAx>
        <c:axId val="129885312"/>
        <c:scaling>
          <c:orientation val="minMax"/>
        </c:scaling>
        <c:axPos val="b"/>
        <c:numFmt formatCode="General" sourceLinked="0"/>
        <c:tickLblPos val="nextTo"/>
        <c:crossAx val="129886848"/>
        <c:crosses val="autoZero"/>
        <c:auto val="1"/>
        <c:lblAlgn val="ctr"/>
        <c:lblOffset val="100"/>
      </c:catAx>
      <c:valAx>
        <c:axId val="129886848"/>
        <c:scaling>
          <c:orientation val="minMax"/>
        </c:scaling>
        <c:axPos val="l"/>
        <c:majorGridlines/>
        <c:numFmt formatCode="General" sourceLinked="1"/>
        <c:tickLblPos val="nextTo"/>
        <c:crossAx val="129885312"/>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bar3DChart>
        <c:barDir val="col"/>
        <c:grouping val="clustered"/>
        <c:ser>
          <c:idx val="0"/>
          <c:order val="0"/>
          <c:tx>
            <c:strRef>
              <c:f>Sayfa1!$B$1</c:f>
              <c:strCache>
                <c:ptCount val="1"/>
                <c:pt idx="0">
                  <c:v>1. Sınıf</c:v>
                </c:pt>
              </c:strCache>
            </c:strRef>
          </c:tx>
          <c:cat>
            <c:strRef>
              <c:f>Sayfa1!$A$2:$A$3</c:f>
              <c:strCache>
                <c:ptCount val="2"/>
                <c:pt idx="0">
                  <c:v>Nadiren</c:v>
                </c:pt>
                <c:pt idx="1">
                  <c:v>Sıklıkla</c:v>
                </c:pt>
              </c:strCache>
            </c:strRef>
          </c:cat>
          <c:val>
            <c:numRef>
              <c:f>Sayfa1!$B$2:$B$3</c:f>
              <c:numCache>
                <c:formatCode>General</c:formatCode>
                <c:ptCount val="2"/>
                <c:pt idx="0">
                  <c:v>63</c:v>
                </c:pt>
                <c:pt idx="1">
                  <c:v>124</c:v>
                </c:pt>
              </c:numCache>
            </c:numRef>
          </c:val>
        </c:ser>
        <c:ser>
          <c:idx val="1"/>
          <c:order val="1"/>
          <c:tx>
            <c:strRef>
              <c:f>Sayfa1!$C$1</c:f>
              <c:strCache>
                <c:ptCount val="1"/>
                <c:pt idx="0">
                  <c:v>3. Sınıf</c:v>
                </c:pt>
              </c:strCache>
            </c:strRef>
          </c:tx>
          <c:cat>
            <c:strRef>
              <c:f>Sayfa1!$A$2:$A$3</c:f>
              <c:strCache>
                <c:ptCount val="2"/>
                <c:pt idx="0">
                  <c:v>Nadiren</c:v>
                </c:pt>
                <c:pt idx="1">
                  <c:v>Sıklıkla</c:v>
                </c:pt>
              </c:strCache>
            </c:strRef>
          </c:cat>
          <c:val>
            <c:numRef>
              <c:f>Sayfa1!$C$2:$C$3</c:f>
              <c:numCache>
                <c:formatCode>General</c:formatCode>
                <c:ptCount val="2"/>
                <c:pt idx="0">
                  <c:v>48</c:v>
                </c:pt>
                <c:pt idx="1">
                  <c:v>75</c:v>
                </c:pt>
              </c:numCache>
            </c:numRef>
          </c:val>
        </c:ser>
        <c:dLbls/>
        <c:shape val="box"/>
        <c:axId val="138483200"/>
        <c:axId val="138484736"/>
        <c:axId val="0"/>
      </c:bar3DChart>
      <c:catAx>
        <c:axId val="138483200"/>
        <c:scaling>
          <c:orientation val="minMax"/>
        </c:scaling>
        <c:axPos val="b"/>
        <c:numFmt formatCode="General" sourceLinked="0"/>
        <c:tickLblPos val="nextTo"/>
        <c:crossAx val="138484736"/>
        <c:crosses val="autoZero"/>
        <c:auto val="1"/>
        <c:lblAlgn val="ctr"/>
        <c:lblOffset val="100"/>
      </c:catAx>
      <c:valAx>
        <c:axId val="138484736"/>
        <c:scaling>
          <c:orientation val="minMax"/>
        </c:scaling>
        <c:axPos val="l"/>
        <c:majorGridlines/>
        <c:numFmt formatCode="General" sourceLinked="1"/>
        <c:tickLblPos val="nextTo"/>
        <c:crossAx val="138483200"/>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bar3DChart>
        <c:barDir val="col"/>
        <c:grouping val="clustered"/>
        <c:ser>
          <c:idx val="0"/>
          <c:order val="0"/>
          <c:tx>
            <c:strRef>
              <c:f>Sayfa1!$B$1</c:f>
              <c:strCache>
                <c:ptCount val="1"/>
                <c:pt idx="0">
                  <c:v>1. Sınıf</c:v>
                </c:pt>
              </c:strCache>
            </c:strRef>
          </c:tx>
          <c:cat>
            <c:strRef>
              <c:f>Sayfa1!$A$2:$A$3</c:f>
              <c:strCache>
                <c:ptCount val="2"/>
                <c:pt idx="0">
                  <c:v>Nadiren</c:v>
                </c:pt>
                <c:pt idx="1">
                  <c:v>Sıklıkla</c:v>
                </c:pt>
              </c:strCache>
            </c:strRef>
          </c:cat>
          <c:val>
            <c:numRef>
              <c:f>Sayfa1!$B$2:$B$3</c:f>
              <c:numCache>
                <c:formatCode>General</c:formatCode>
                <c:ptCount val="2"/>
                <c:pt idx="0">
                  <c:v>137</c:v>
                </c:pt>
                <c:pt idx="1">
                  <c:v>50</c:v>
                </c:pt>
              </c:numCache>
            </c:numRef>
          </c:val>
        </c:ser>
        <c:ser>
          <c:idx val="1"/>
          <c:order val="1"/>
          <c:tx>
            <c:strRef>
              <c:f>Sayfa1!$C$1</c:f>
              <c:strCache>
                <c:ptCount val="1"/>
                <c:pt idx="0">
                  <c:v>3. Sınıf</c:v>
                </c:pt>
              </c:strCache>
            </c:strRef>
          </c:tx>
          <c:cat>
            <c:strRef>
              <c:f>Sayfa1!$A$2:$A$3</c:f>
              <c:strCache>
                <c:ptCount val="2"/>
                <c:pt idx="0">
                  <c:v>Nadiren</c:v>
                </c:pt>
                <c:pt idx="1">
                  <c:v>Sıklıkla</c:v>
                </c:pt>
              </c:strCache>
            </c:strRef>
          </c:cat>
          <c:val>
            <c:numRef>
              <c:f>Sayfa1!$C$2:$C$3</c:f>
              <c:numCache>
                <c:formatCode>General</c:formatCode>
                <c:ptCount val="2"/>
                <c:pt idx="0">
                  <c:v>101</c:v>
                </c:pt>
                <c:pt idx="1">
                  <c:v>23</c:v>
                </c:pt>
              </c:numCache>
            </c:numRef>
          </c:val>
        </c:ser>
        <c:dLbls/>
        <c:shape val="box"/>
        <c:axId val="138590080"/>
        <c:axId val="138591616"/>
        <c:axId val="0"/>
      </c:bar3DChart>
      <c:catAx>
        <c:axId val="138590080"/>
        <c:scaling>
          <c:orientation val="minMax"/>
        </c:scaling>
        <c:axPos val="b"/>
        <c:numFmt formatCode="General" sourceLinked="0"/>
        <c:tickLblPos val="nextTo"/>
        <c:crossAx val="138591616"/>
        <c:crosses val="autoZero"/>
        <c:auto val="1"/>
        <c:lblAlgn val="ctr"/>
        <c:lblOffset val="100"/>
      </c:catAx>
      <c:valAx>
        <c:axId val="138591616"/>
        <c:scaling>
          <c:orientation val="minMax"/>
        </c:scaling>
        <c:axPos val="l"/>
        <c:majorGridlines/>
        <c:numFmt formatCode="General" sourceLinked="1"/>
        <c:tickLblPos val="nextTo"/>
        <c:crossAx val="138590080"/>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tr-TR"/>
  <c:style val="24"/>
  <c:chart>
    <c:view3D>
      <c:rAngAx val="1"/>
    </c:view3D>
    <c:plotArea>
      <c:layout/>
      <c:bar3DChart>
        <c:barDir val="col"/>
        <c:grouping val="clustered"/>
        <c:ser>
          <c:idx val="0"/>
          <c:order val="0"/>
          <c:tx>
            <c:strRef>
              <c:f>Sayfa1!$B$1</c:f>
              <c:strCache>
                <c:ptCount val="1"/>
                <c:pt idx="0">
                  <c:v>1. Sınıf</c:v>
                </c:pt>
              </c:strCache>
            </c:strRef>
          </c:tx>
          <c:cat>
            <c:strRef>
              <c:f>Sayfa1!$A$2:$A$3</c:f>
              <c:strCache>
                <c:ptCount val="2"/>
                <c:pt idx="0">
                  <c:v>Az Biliyorum</c:v>
                </c:pt>
                <c:pt idx="1">
                  <c:v>Çok Biliyorum</c:v>
                </c:pt>
              </c:strCache>
            </c:strRef>
          </c:cat>
          <c:val>
            <c:numRef>
              <c:f>Sayfa1!$B$2:$B$3</c:f>
              <c:numCache>
                <c:formatCode>General</c:formatCode>
                <c:ptCount val="2"/>
                <c:pt idx="0">
                  <c:v>85</c:v>
                </c:pt>
                <c:pt idx="1">
                  <c:v>102</c:v>
                </c:pt>
              </c:numCache>
            </c:numRef>
          </c:val>
        </c:ser>
        <c:ser>
          <c:idx val="1"/>
          <c:order val="1"/>
          <c:tx>
            <c:strRef>
              <c:f>Sayfa1!$C$1</c:f>
              <c:strCache>
                <c:ptCount val="1"/>
                <c:pt idx="0">
                  <c:v>3. Sınıf</c:v>
                </c:pt>
              </c:strCache>
            </c:strRef>
          </c:tx>
          <c:cat>
            <c:strRef>
              <c:f>Sayfa1!$A$2:$A$3</c:f>
              <c:strCache>
                <c:ptCount val="2"/>
                <c:pt idx="0">
                  <c:v>Az Biliyorum</c:v>
                </c:pt>
                <c:pt idx="1">
                  <c:v>Çok Biliyorum</c:v>
                </c:pt>
              </c:strCache>
            </c:strRef>
          </c:cat>
          <c:val>
            <c:numRef>
              <c:f>Sayfa1!$C$2:$C$3</c:f>
              <c:numCache>
                <c:formatCode>General</c:formatCode>
                <c:ptCount val="2"/>
                <c:pt idx="0">
                  <c:v>33</c:v>
                </c:pt>
                <c:pt idx="1">
                  <c:v>91</c:v>
                </c:pt>
              </c:numCache>
            </c:numRef>
          </c:val>
        </c:ser>
        <c:dLbls/>
        <c:shape val="box"/>
        <c:axId val="139136000"/>
        <c:axId val="139145984"/>
        <c:axId val="0"/>
      </c:bar3DChart>
      <c:catAx>
        <c:axId val="139136000"/>
        <c:scaling>
          <c:orientation val="minMax"/>
        </c:scaling>
        <c:axPos val="b"/>
        <c:numFmt formatCode="General" sourceLinked="0"/>
        <c:tickLblPos val="nextTo"/>
        <c:crossAx val="139145984"/>
        <c:crosses val="autoZero"/>
        <c:auto val="1"/>
        <c:lblAlgn val="ctr"/>
        <c:lblOffset val="100"/>
      </c:catAx>
      <c:valAx>
        <c:axId val="139145984"/>
        <c:scaling>
          <c:orientation val="minMax"/>
        </c:scaling>
        <c:axPos val="l"/>
        <c:majorGridlines/>
        <c:numFmt formatCode="General" sourceLinked="1"/>
        <c:tickLblPos val="nextTo"/>
        <c:crossAx val="139136000"/>
        <c:crosses val="autoZero"/>
        <c:crossBetween val="between"/>
      </c:valAx>
    </c:plotArea>
    <c:legend>
      <c:legendPos val="r"/>
      <c:layout/>
    </c:legend>
    <c:plotVisOnly val="1"/>
    <c:dispBlanksAs val="gap"/>
  </c:chart>
  <c:txPr>
    <a:bodyPr/>
    <a:lstStyle/>
    <a:p>
      <a:pPr>
        <a:defRPr sz="1800"/>
      </a:pPr>
      <a:endParaRPr lang="tr-TR"/>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B38C5488-A9CE-43F8-BDC9-6B8326D28DD9}" type="datetimeFigureOut">
              <a:rPr lang="tr-TR"/>
              <a:pPr>
                <a:defRPr/>
              </a:pPr>
              <a:t>11.01.2016</a:t>
            </a:fld>
            <a:endParaRPr lang="tr-TR"/>
          </a:p>
        </p:txBody>
      </p:sp>
      <p:sp>
        <p:nvSpPr>
          <p:cNvPr id="4" name="3 Slayt Görüntüsü Yer Tutucusu"/>
          <p:cNvSpPr>
            <a:spLocks noGrp="1" noRot="1" noChangeAspect="1"/>
          </p:cNvSpPr>
          <p:nvPr>
            <p:ph type="sldImg" idx="2"/>
          </p:nvPr>
        </p:nvSpPr>
        <p:spPr>
          <a:xfrm>
            <a:off x="2095500" y="685800"/>
            <a:ext cx="2667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510930C-BE17-4839-894D-6AAEA5EF789B}" type="slidenum">
              <a:rPr lang="tr-TR"/>
              <a:pPr>
                <a:defRPr/>
              </a:pPr>
              <a:t>‹#›</a:t>
            </a:fld>
            <a:endParaRPr lang="tr-TR"/>
          </a:p>
        </p:txBody>
      </p:sp>
    </p:spTree>
    <p:extLst>
      <p:ext uri="{BB962C8B-B14F-4D97-AF65-F5344CB8AC3E}">
        <p14:creationId xmlns:p14="http://schemas.microsoft.com/office/powerpoint/2010/main" xmlns="" val="31945833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4300" kern="1200">
        <a:solidFill>
          <a:schemeClr val="tx1"/>
        </a:solidFill>
        <a:latin typeface="+mn-lt"/>
        <a:ea typeface="+mn-ea"/>
        <a:cs typeface="+mn-cs"/>
      </a:defRPr>
    </a:lvl1pPr>
    <a:lvl2pPr marL="1645920" algn="l" rtl="0" fontAlgn="base">
      <a:spcBef>
        <a:spcPct val="30000"/>
      </a:spcBef>
      <a:spcAft>
        <a:spcPct val="0"/>
      </a:spcAft>
      <a:defRPr sz="4300" kern="1200">
        <a:solidFill>
          <a:schemeClr val="tx1"/>
        </a:solidFill>
        <a:latin typeface="+mn-lt"/>
        <a:ea typeface="+mn-ea"/>
        <a:cs typeface="+mn-cs"/>
      </a:defRPr>
    </a:lvl2pPr>
    <a:lvl3pPr marL="3291840" algn="l" rtl="0" fontAlgn="base">
      <a:spcBef>
        <a:spcPct val="30000"/>
      </a:spcBef>
      <a:spcAft>
        <a:spcPct val="0"/>
      </a:spcAft>
      <a:defRPr sz="4300" kern="1200">
        <a:solidFill>
          <a:schemeClr val="tx1"/>
        </a:solidFill>
        <a:latin typeface="+mn-lt"/>
        <a:ea typeface="+mn-ea"/>
        <a:cs typeface="+mn-cs"/>
      </a:defRPr>
    </a:lvl3pPr>
    <a:lvl4pPr marL="4937760" algn="l" rtl="0" fontAlgn="base">
      <a:spcBef>
        <a:spcPct val="30000"/>
      </a:spcBef>
      <a:spcAft>
        <a:spcPct val="0"/>
      </a:spcAft>
      <a:defRPr sz="4300" kern="1200">
        <a:solidFill>
          <a:schemeClr val="tx1"/>
        </a:solidFill>
        <a:latin typeface="+mn-lt"/>
        <a:ea typeface="+mn-ea"/>
        <a:cs typeface="+mn-cs"/>
      </a:defRPr>
    </a:lvl4pPr>
    <a:lvl5pPr marL="6583680" algn="l" rtl="0" fontAlgn="base">
      <a:spcBef>
        <a:spcPct val="30000"/>
      </a:spcBef>
      <a:spcAft>
        <a:spcPct val="0"/>
      </a:spcAft>
      <a:defRPr sz="4300" kern="1200">
        <a:solidFill>
          <a:schemeClr val="tx1"/>
        </a:solidFill>
        <a:latin typeface="+mn-lt"/>
        <a:ea typeface="+mn-ea"/>
        <a:cs typeface="+mn-cs"/>
      </a:defRPr>
    </a:lvl5pPr>
    <a:lvl6pPr marL="8229600" algn="l" defTabSz="3291840" rtl="0" eaLnBrk="1" latinLnBrk="0" hangingPunct="1">
      <a:defRPr sz="4300" kern="1200">
        <a:solidFill>
          <a:schemeClr val="tx1"/>
        </a:solidFill>
        <a:latin typeface="+mn-lt"/>
        <a:ea typeface="+mn-ea"/>
        <a:cs typeface="+mn-cs"/>
      </a:defRPr>
    </a:lvl6pPr>
    <a:lvl7pPr marL="9875520" algn="l" defTabSz="3291840" rtl="0" eaLnBrk="1" latinLnBrk="0" hangingPunct="1">
      <a:defRPr sz="4300" kern="1200">
        <a:solidFill>
          <a:schemeClr val="tx1"/>
        </a:solidFill>
        <a:latin typeface="+mn-lt"/>
        <a:ea typeface="+mn-ea"/>
        <a:cs typeface="+mn-cs"/>
      </a:defRPr>
    </a:lvl7pPr>
    <a:lvl8pPr marL="11521440" algn="l" defTabSz="3291840" rtl="0" eaLnBrk="1" latinLnBrk="0" hangingPunct="1">
      <a:defRPr sz="4300" kern="1200">
        <a:solidFill>
          <a:schemeClr val="tx1"/>
        </a:solidFill>
        <a:latin typeface="+mn-lt"/>
        <a:ea typeface="+mn-ea"/>
        <a:cs typeface="+mn-cs"/>
      </a:defRPr>
    </a:lvl8pPr>
    <a:lvl9pPr marL="13167360" algn="l" defTabSz="3291840" rtl="0" eaLnBrk="1" latinLnBrk="0" hangingPunct="1">
      <a:defRPr sz="4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2"/>
          <p:cNvSpPr txBox="1">
            <a:spLocks noGrp="1" noRot="1" noChangeAspect="1" noChangeArrowheads="1" noTextEdit="1"/>
          </p:cNvSpPr>
          <p:nvPr>
            <p:ph type="sldImg"/>
          </p:nvPr>
        </p:nvSpPr>
        <p:spPr bwMode="auto">
          <a:xfrm>
            <a:off x="2095500" y="695325"/>
            <a:ext cx="2665413" cy="3427413"/>
          </a:xfrm>
          <a:noFill/>
          <a:ln>
            <a:solidFill>
              <a:srgbClr val="000000"/>
            </a:solidFill>
            <a:miter lim="800000"/>
            <a:headEnd/>
            <a:tailEnd/>
          </a:ln>
        </p:spPr>
      </p:sp>
      <p:sp>
        <p:nvSpPr>
          <p:cNvPr id="34819" name="Rectangle 3"/>
          <p:cNvSpPr txBox="1">
            <a:spLocks noGrp="1" noChangeArrowheads="1"/>
          </p:cNvSpPr>
          <p:nvPr>
            <p:ph type="body" idx="1"/>
          </p:nvPr>
        </p:nvSpPr>
        <p:spPr bwMode="auto">
          <a:noFill/>
        </p:spPr>
        <p:txBody>
          <a:bodyPr wrap="none" numCol="1" anchor="ctr" anchorCtr="0" compatLnSpc="1">
            <a:prstTxWarp prst="textNoShape">
              <a:avLst/>
            </a:prstTxWarp>
          </a:bodyPr>
          <a:lstStyle/>
          <a:p>
            <a:endParaRPr lang="tr-TR" dirty="0" smtClean="0"/>
          </a:p>
        </p:txBody>
      </p:sp>
    </p:spTree>
    <p:extLst>
      <p:ext uri="{BB962C8B-B14F-4D97-AF65-F5344CB8AC3E}">
        <p14:creationId xmlns:p14="http://schemas.microsoft.com/office/powerpoint/2010/main" xmlns="" val="148467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3948493" y="1700518"/>
            <a:ext cx="20414552" cy="6956069"/>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3948493" y="8741552"/>
            <a:ext cx="20414552" cy="8281035"/>
          </a:xfrm>
        </p:spPr>
        <p:txBody>
          <a:bodyPr tIns="0"/>
          <a:lstStyle>
            <a:lvl1pPr marL="98755" indent="0" algn="l">
              <a:buNone/>
              <a:defRPr sz="9400">
                <a:solidFill>
                  <a:schemeClr val="tx2">
                    <a:shade val="30000"/>
                    <a:satMod val="150000"/>
                  </a:schemeClr>
                </a:solidFill>
              </a:defRPr>
            </a:lvl1pPr>
            <a:lvl2pPr marL="1645920" indent="0" algn="ctr">
              <a:buNone/>
            </a:lvl2pPr>
            <a:lvl3pPr marL="3291840" indent="0" algn="ctr">
              <a:buNone/>
            </a:lvl3pPr>
            <a:lvl4pPr marL="4937760" indent="0" algn="ctr">
              <a:buNone/>
            </a:lvl4pPr>
            <a:lvl5pPr marL="6583680" indent="0" algn="ctr">
              <a:buNone/>
            </a:lvl5pPr>
            <a:lvl6pPr marL="8229600" indent="0" algn="ctr">
              <a:buNone/>
            </a:lvl6pPr>
            <a:lvl7pPr marL="9875520" indent="0" algn="ctr">
              <a:buNone/>
            </a:lvl7pPr>
            <a:lvl8pPr marL="11521440" indent="0" algn="ctr">
              <a:buNone/>
            </a:lvl8pPr>
            <a:lvl9pPr marL="1316736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pPr>
              <a:defRPr/>
            </a:pPr>
            <a:fld id="{338FE24B-51DE-49B7-AF70-85B5831038E0}" type="datetimeFigureOut">
              <a:rPr lang="tr-TR" smtClean="0"/>
              <a:pPr>
                <a:defRPr/>
              </a:pPr>
              <a:t>11.01.2016</a:t>
            </a:fld>
            <a:endParaRPr lang="tr-TR"/>
          </a:p>
        </p:txBody>
      </p:sp>
      <p:sp>
        <p:nvSpPr>
          <p:cNvPr id="20" name="Altbilgi Yer Tutucusu 19"/>
          <p:cNvSpPr>
            <a:spLocks noGrp="1"/>
          </p:cNvSpPr>
          <p:nvPr>
            <p:ph type="ftr" sz="quarter" idx="11"/>
          </p:nvPr>
        </p:nvSpPr>
        <p:spPr/>
        <p:txBody>
          <a:bodyPr/>
          <a:lstStyle>
            <a:extLst/>
          </a:lstStyle>
          <a:p>
            <a:pPr>
              <a:defRPr/>
            </a:pPr>
            <a:endParaRPr lang="tr-TR"/>
          </a:p>
        </p:txBody>
      </p:sp>
      <p:sp>
        <p:nvSpPr>
          <p:cNvPr id="10" name="Slayt Numarası Yer Tutucusu 9"/>
          <p:cNvSpPr>
            <a:spLocks noGrp="1"/>
          </p:cNvSpPr>
          <p:nvPr>
            <p:ph type="sldNum" sz="quarter" idx="12"/>
          </p:nvPr>
        </p:nvSpPr>
        <p:spPr/>
        <p:txBody>
          <a:bodyPr/>
          <a:lstStyle>
            <a:extLst/>
          </a:lstStyle>
          <a:p>
            <a:pPr>
              <a:defRPr/>
            </a:pPr>
            <a:fld id="{9B0DC042-6354-4364-93D7-7E2670D20532}" type="slidenum">
              <a:rPr lang="tr-TR" smtClean="0"/>
              <a:pPr>
                <a:defRPr/>
              </a:pPr>
              <a:t>‹#›</a:t>
            </a:fld>
            <a:endParaRPr lang="tr-TR"/>
          </a:p>
        </p:txBody>
      </p:sp>
      <p:sp>
        <p:nvSpPr>
          <p:cNvPr id="8" name="Oval 7"/>
          <p:cNvSpPr/>
          <p:nvPr/>
        </p:nvSpPr>
        <p:spPr>
          <a:xfrm>
            <a:off x="2539700" y="6680215"/>
            <a:ext cx="579672" cy="99372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329184" tIns="164592" rIns="329184" bIns="164592" anchor="ctr"/>
          <a:lstStyle>
            <a:extLst/>
          </a:lstStyle>
          <a:p>
            <a:pPr algn="ctr" eaLnBrk="1" latinLnBrk="0" hangingPunct="1"/>
            <a:endParaRPr kumimoji="0" lang="en-US"/>
          </a:p>
        </p:txBody>
      </p:sp>
      <p:sp>
        <p:nvSpPr>
          <p:cNvPr id="9" name="Oval 8"/>
          <p:cNvSpPr/>
          <p:nvPr/>
        </p:nvSpPr>
        <p:spPr>
          <a:xfrm>
            <a:off x="3189466" y="6355201"/>
            <a:ext cx="176422" cy="30243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329184" tIns="164592" rIns="329184" bIns="164592"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fld id="{338FE24B-51DE-49B7-AF70-85B5831038E0}" type="datetimeFigureOut">
              <a:rPr lang="tr-TR" smtClean="0"/>
              <a:pPr>
                <a:defRPr/>
              </a:pPr>
              <a:t>11.01.2016</a:t>
            </a:fld>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9B0DC042-6354-4364-93D7-7E2670D20532}" type="slidenum">
              <a:rPr lang="tr-TR" smtClean="0"/>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18902363" y="1297671"/>
            <a:ext cx="5040630" cy="27648456"/>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3150394" y="1297676"/>
            <a:ext cx="15331916" cy="27648456"/>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fld id="{338FE24B-51DE-49B7-AF70-85B5831038E0}" type="datetimeFigureOut">
              <a:rPr lang="tr-TR" smtClean="0"/>
              <a:pPr>
                <a:defRPr/>
              </a:pPr>
              <a:t>11.01.2016</a:t>
            </a:fld>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9B0DC042-6354-4364-93D7-7E2670D20532}" type="slidenum">
              <a:rPr lang="tr-TR" smtClean="0"/>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pPr>
              <a:defRPr/>
            </a:pPr>
            <a:fld id="{338FE24B-51DE-49B7-AF70-85B5831038E0}" type="datetimeFigureOut">
              <a:rPr lang="tr-TR" smtClean="0"/>
              <a:pPr>
                <a:defRPr/>
              </a:pPr>
              <a:t>11.01.2016</a:t>
            </a:fld>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9B0DC042-6354-4364-93D7-7E2670D20532}" type="slidenum">
              <a:rPr lang="tr-TR" smtClean="0"/>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6292215" y="-255"/>
            <a:ext cx="18902363" cy="32404305"/>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2" name="Başlık 1"/>
          <p:cNvSpPr>
            <a:spLocks noGrp="1"/>
          </p:cNvSpPr>
          <p:nvPr>
            <p:ph type="title"/>
          </p:nvPr>
        </p:nvSpPr>
        <p:spPr>
          <a:xfrm>
            <a:off x="7106693" y="12286536"/>
            <a:ext cx="17642205" cy="10801350"/>
          </a:xfrm>
        </p:spPr>
        <p:txBody>
          <a:bodyPr anchor="t"/>
          <a:lstStyle>
            <a:lvl1pPr algn="l">
              <a:lnSpc>
                <a:spcPts val="16200"/>
              </a:lnSpc>
              <a:buNone/>
              <a:defRPr sz="144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7106693" y="5040630"/>
            <a:ext cx="17642205" cy="7133389"/>
          </a:xfrm>
        </p:spPr>
        <p:txBody>
          <a:bodyPr anchor="b"/>
          <a:lstStyle>
            <a:lvl1pPr marL="65837" indent="0">
              <a:lnSpc>
                <a:spcPts val="8280"/>
              </a:lnSpc>
              <a:spcBef>
                <a:spcPts val="0"/>
              </a:spcBef>
              <a:buNone/>
              <a:defRPr sz="7200">
                <a:solidFill>
                  <a:schemeClr val="tx2">
                    <a:shade val="30000"/>
                    <a:satMod val="150000"/>
                  </a:schemeClr>
                </a:solidFill>
              </a:defRPr>
            </a:lvl1pPr>
            <a:lvl2pPr>
              <a:buNone/>
              <a:defRPr sz="6500">
                <a:solidFill>
                  <a:schemeClr val="tx1">
                    <a:tint val="75000"/>
                  </a:schemeClr>
                </a:solidFill>
              </a:defRPr>
            </a:lvl2pPr>
            <a:lvl3pPr>
              <a:buNone/>
              <a:defRPr sz="5800">
                <a:solidFill>
                  <a:schemeClr val="tx1">
                    <a:tint val="75000"/>
                  </a:schemeClr>
                </a:solidFill>
              </a:defRPr>
            </a:lvl3pPr>
            <a:lvl4pPr>
              <a:buNone/>
              <a:defRPr sz="5000">
                <a:solidFill>
                  <a:schemeClr val="tx1">
                    <a:tint val="75000"/>
                  </a:schemeClr>
                </a:solidFill>
              </a:defRPr>
            </a:lvl4pPr>
            <a:lvl5pPr>
              <a:buNone/>
              <a:defRPr sz="50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pPr>
              <a:defRPr/>
            </a:pPr>
            <a:fld id="{8D8DCC2F-3EC2-4DEA-9453-E3DF789C4A6E}" type="datetimeFigureOut">
              <a:rPr lang="tr-TR" smtClean="0"/>
              <a:pPr>
                <a:defRPr/>
              </a:pPr>
              <a:t>11.01.2016</a:t>
            </a:fld>
            <a:endParaRPr lang="tr-TR"/>
          </a:p>
        </p:txBody>
      </p:sp>
      <p:sp>
        <p:nvSpPr>
          <p:cNvPr id="5" name="Altbilgi Yer Tutucusu 4"/>
          <p:cNvSpPr>
            <a:spLocks noGrp="1"/>
          </p:cNvSpPr>
          <p:nvPr>
            <p:ph type="ftr" sz="quarter" idx="11"/>
          </p:nvPr>
        </p:nvSpPr>
        <p:spPr/>
        <p:txBody>
          <a:bodyPr/>
          <a:lstStyle>
            <a:extLst/>
          </a:lstStyle>
          <a:p>
            <a:pPr>
              <a:defRPr/>
            </a:pPr>
            <a:endParaRPr lang="tr-TR"/>
          </a:p>
        </p:txBody>
      </p:sp>
      <p:sp>
        <p:nvSpPr>
          <p:cNvPr id="6" name="Slayt Numarası Yer Tutucusu 5"/>
          <p:cNvSpPr>
            <a:spLocks noGrp="1"/>
          </p:cNvSpPr>
          <p:nvPr>
            <p:ph type="sldNum" sz="quarter" idx="12"/>
          </p:nvPr>
        </p:nvSpPr>
        <p:spPr/>
        <p:txBody>
          <a:bodyPr/>
          <a:lstStyle>
            <a:extLst/>
          </a:lstStyle>
          <a:p>
            <a:pPr>
              <a:defRPr/>
            </a:pPr>
            <a:fld id="{4E3BF542-0CDD-4807-85BB-796A14622C90}" type="slidenum">
              <a:rPr lang="tr-TR" smtClean="0"/>
              <a:pPr>
                <a:defRPr/>
              </a:pPr>
              <a:t>‹#›</a:t>
            </a:fld>
            <a:endParaRPr lang="tr-TR"/>
          </a:p>
        </p:txBody>
      </p:sp>
      <p:sp>
        <p:nvSpPr>
          <p:cNvPr id="10" name="Dikdörtgen 9"/>
          <p:cNvSpPr/>
          <p:nvPr/>
        </p:nvSpPr>
        <p:spPr bwMode="invGray">
          <a:xfrm>
            <a:off x="6300788" y="0"/>
            <a:ext cx="210026" cy="32404305"/>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8" name="Oval 7"/>
          <p:cNvSpPr/>
          <p:nvPr/>
        </p:nvSpPr>
        <p:spPr>
          <a:xfrm>
            <a:off x="5987460" y="13299250"/>
            <a:ext cx="579672" cy="99372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329184" tIns="164592" rIns="329184" bIns="164592" anchor="ctr"/>
          <a:lstStyle>
            <a:extLst/>
          </a:lstStyle>
          <a:p>
            <a:pPr algn="ctr" eaLnBrk="1" latinLnBrk="0" hangingPunct="1"/>
            <a:endParaRPr kumimoji="0" lang="en-US"/>
          </a:p>
        </p:txBody>
      </p:sp>
      <p:sp>
        <p:nvSpPr>
          <p:cNvPr id="9" name="Oval 8"/>
          <p:cNvSpPr/>
          <p:nvPr/>
        </p:nvSpPr>
        <p:spPr>
          <a:xfrm>
            <a:off x="6637226" y="12974236"/>
            <a:ext cx="176422" cy="30243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lIns="329184" tIns="164592" rIns="329184" bIns="164592"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3956895" y="1296162"/>
            <a:ext cx="20666583" cy="5400675"/>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3956895" y="7200900"/>
            <a:ext cx="10081260" cy="22034754"/>
          </a:xfrm>
        </p:spPr>
        <p:txBody>
          <a:bodyPr/>
          <a:lstStyle>
            <a:lvl1pPr>
              <a:defRPr sz="10100"/>
            </a:lvl1pPr>
            <a:lvl2pPr>
              <a:defRPr sz="8600"/>
            </a:lvl2pPr>
            <a:lvl3pPr>
              <a:defRPr sz="7200"/>
            </a:lvl3pPr>
            <a:lvl4pPr>
              <a:defRPr sz="6500"/>
            </a:lvl4pPr>
            <a:lvl5pPr>
              <a:defRPr sz="65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14542218" y="7200900"/>
            <a:ext cx="10081260" cy="22034754"/>
          </a:xfrm>
        </p:spPr>
        <p:txBody>
          <a:bodyPr/>
          <a:lstStyle>
            <a:lvl1pPr>
              <a:defRPr sz="10100"/>
            </a:lvl1pPr>
            <a:lvl2pPr>
              <a:defRPr sz="8600"/>
            </a:lvl2pPr>
            <a:lvl3pPr>
              <a:defRPr sz="7200"/>
            </a:lvl3pPr>
            <a:lvl4pPr>
              <a:defRPr sz="6500"/>
            </a:lvl4pPr>
            <a:lvl5pPr>
              <a:defRPr sz="65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pPr>
              <a:defRPr/>
            </a:pPr>
            <a:fld id="{338FE24B-51DE-49B7-AF70-85B5831038E0}" type="datetimeFigureOut">
              <a:rPr lang="tr-TR" smtClean="0"/>
              <a:pPr>
                <a:defRPr/>
              </a:pPr>
              <a:t>11.01.2016</a:t>
            </a:fld>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9B0DC042-6354-4364-93D7-7E2670D20532}" type="slidenum">
              <a:rPr lang="tr-TR" smtClean="0"/>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260158" y="24382588"/>
            <a:ext cx="22682835" cy="5400675"/>
          </a:xfrm>
        </p:spPr>
        <p:txBody>
          <a:bodyPr anchor="ctr"/>
          <a:lstStyle>
            <a:lvl1pPr algn="ctr">
              <a:defRPr sz="162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260158" y="1551114"/>
            <a:ext cx="11089386" cy="3024378"/>
          </a:xfrm>
          <a:solidFill>
            <a:schemeClr val="bg1"/>
          </a:solidFill>
          <a:ln w="10795">
            <a:solidFill>
              <a:schemeClr val="bg1"/>
            </a:solidFill>
            <a:miter lim="800000"/>
          </a:ln>
        </p:spPr>
        <p:txBody>
          <a:bodyPr anchor="ctr"/>
          <a:lstStyle>
            <a:lvl1pPr marL="230429" indent="0" algn="l">
              <a:lnSpc>
                <a:spcPct val="100000"/>
              </a:lnSpc>
              <a:spcBef>
                <a:spcPts val="360"/>
              </a:spcBef>
              <a:buNone/>
              <a:defRPr sz="6800" b="0">
                <a:solidFill>
                  <a:schemeClr val="tx1"/>
                </a:solidFill>
              </a:defRPr>
            </a:lvl1pPr>
            <a:lvl2pPr>
              <a:buNone/>
              <a:defRPr sz="7200" b="1"/>
            </a:lvl2pPr>
            <a:lvl3pPr>
              <a:buNone/>
              <a:defRPr sz="6500" b="1"/>
            </a:lvl3pPr>
            <a:lvl4pPr>
              <a:buNone/>
              <a:defRPr sz="5800" b="1"/>
            </a:lvl4pPr>
            <a:lvl5pPr>
              <a:buNone/>
              <a:defRPr sz="58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12853607" y="1551114"/>
            <a:ext cx="11089386" cy="3024378"/>
          </a:xfrm>
          <a:solidFill>
            <a:schemeClr val="bg1"/>
          </a:solidFill>
          <a:ln w="10795">
            <a:solidFill>
              <a:schemeClr val="bg1"/>
            </a:solidFill>
            <a:miter lim="800000"/>
          </a:ln>
        </p:spPr>
        <p:txBody>
          <a:bodyPr anchor="ctr"/>
          <a:lstStyle>
            <a:lvl1pPr marL="230429" indent="0" algn="l">
              <a:lnSpc>
                <a:spcPct val="100000"/>
              </a:lnSpc>
              <a:spcBef>
                <a:spcPts val="360"/>
              </a:spcBef>
              <a:buNone/>
              <a:defRPr sz="6800" b="0">
                <a:solidFill>
                  <a:schemeClr val="tx1"/>
                </a:solidFill>
              </a:defRPr>
            </a:lvl1pPr>
            <a:lvl2pPr>
              <a:buNone/>
              <a:defRPr sz="7200" b="1"/>
            </a:lvl2pPr>
            <a:lvl3pPr>
              <a:buNone/>
              <a:defRPr sz="6500" b="1"/>
            </a:lvl3pPr>
            <a:lvl4pPr>
              <a:buNone/>
              <a:defRPr sz="5800" b="1"/>
            </a:lvl4pPr>
            <a:lvl5pPr>
              <a:buNone/>
              <a:defRPr sz="58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1260158" y="4580113"/>
            <a:ext cx="11089386" cy="19442430"/>
          </a:xfrm>
          <a:ln w="10795">
            <a:solidFill>
              <a:schemeClr val="bg1"/>
            </a:solidFill>
            <a:prstDash val="dash"/>
            <a:miter lim="800000"/>
          </a:ln>
        </p:spPr>
        <p:txBody>
          <a:bodyPr/>
          <a:lstStyle>
            <a:lvl1pPr marL="1415491" indent="-987552">
              <a:lnSpc>
                <a:spcPct val="100000"/>
              </a:lnSpc>
              <a:spcBef>
                <a:spcPts val="2520"/>
              </a:spcBef>
              <a:defRPr sz="8600"/>
            </a:lvl1pPr>
            <a:lvl2pPr>
              <a:lnSpc>
                <a:spcPct val="100000"/>
              </a:lnSpc>
              <a:spcBef>
                <a:spcPts val="2520"/>
              </a:spcBef>
              <a:defRPr sz="7200"/>
            </a:lvl2pPr>
            <a:lvl3pPr>
              <a:lnSpc>
                <a:spcPct val="100000"/>
              </a:lnSpc>
              <a:spcBef>
                <a:spcPts val="2520"/>
              </a:spcBef>
              <a:defRPr sz="6500"/>
            </a:lvl3pPr>
            <a:lvl4pPr>
              <a:lnSpc>
                <a:spcPct val="100000"/>
              </a:lnSpc>
              <a:spcBef>
                <a:spcPts val="2520"/>
              </a:spcBef>
              <a:defRPr sz="5800"/>
            </a:lvl4pPr>
            <a:lvl5pPr>
              <a:lnSpc>
                <a:spcPct val="100000"/>
              </a:lnSpc>
              <a:spcBef>
                <a:spcPts val="2520"/>
              </a:spcBef>
              <a:defRPr sz="5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12853607" y="4580113"/>
            <a:ext cx="11089386" cy="19442430"/>
          </a:xfrm>
          <a:ln w="10795">
            <a:solidFill>
              <a:schemeClr val="bg1"/>
            </a:solidFill>
            <a:prstDash val="dash"/>
            <a:miter lim="800000"/>
          </a:ln>
        </p:spPr>
        <p:txBody>
          <a:bodyPr/>
          <a:lstStyle>
            <a:lvl1pPr marL="1415491" indent="-987552">
              <a:lnSpc>
                <a:spcPct val="100000"/>
              </a:lnSpc>
              <a:spcBef>
                <a:spcPts val="2520"/>
              </a:spcBef>
              <a:defRPr sz="8600"/>
            </a:lvl1pPr>
            <a:lvl2pPr>
              <a:lnSpc>
                <a:spcPct val="100000"/>
              </a:lnSpc>
              <a:spcBef>
                <a:spcPts val="2520"/>
              </a:spcBef>
              <a:defRPr sz="7200"/>
            </a:lvl2pPr>
            <a:lvl3pPr>
              <a:lnSpc>
                <a:spcPct val="100000"/>
              </a:lnSpc>
              <a:spcBef>
                <a:spcPts val="2520"/>
              </a:spcBef>
              <a:defRPr sz="6500"/>
            </a:lvl3pPr>
            <a:lvl4pPr>
              <a:lnSpc>
                <a:spcPct val="100000"/>
              </a:lnSpc>
              <a:spcBef>
                <a:spcPts val="2520"/>
              </a:spcBef>
              <a:defRPr sz="5800"/>
            </a:lvl4pPr>
            <a:lvl5pPr>
              <a:lnSpc>
                <a:spcPct val="100000"/>
              </a:lnSpc>
              <a:spcBef>
                <a:spcPts val="2520"/>
              </a:spcBef>
              <a:defRPr sz="5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pPr>
              <a:defRPr/>
            </a:pPr>
            <a:fld id="{DBC5287C-68CD-46F7-8E69-3474C595173C}" type="datetimeFigureOut">
              <a:rPr lang="tr-TR" smtClean="0"/>
              <a:pPr>
                <a:defRPr/>
              </a:pPr>
              <a:t>11.01.2016</a:t>
            </a:fld>
            <a:endParaRPr lang="tr-TR"/>
          </a:p>
        </p:txBody>
      </p:sp>
      <p:sp>
        <p:nvSpPr>
          <p:cNvPr id="8" name="Altbilgi Yer Tutucusu 7"/>
          <p:cNvSpPr>
            <a:spLocks noGrp="1"/>
          </p:cNvSpPr>
          <p:nvPr>
            <p:ph type="ftr" sz="quarter" idx="11"/>
          </p:nvPr>
        </p:nvSpPr>
        <p:spPr/>
        <p:txBody>
          <a:bodyPr/>
          <a:lstStyle>
            <a:extLst/>
          </a:lstStyle>
          <a:p>
            <a:pPr>
              <a:defRPr/>
            </a:pPr>
            <a:endParaRPr lang="tr-TR"/>
          </a:p>
        </p:txBody>
      </p:sp>
      <p:sp>
        <p:nvSpPr>
          <p:cNvPr id="9" name="Slayt Numarası Yer Tutucusu 8"/>
          <p:cNvSpPr>
            <a:spLocks noGrp="1"/>
          </p:cNvSpPr>
          <p:nvPr>
            <p:ph type="sldNum" sz="quarter" idx="12"/>
          </p:nvPr>
        </p:nvSpPr>
        <p:spPr/>
        <p:txBody>
          <a:bodyPr/>
          <a:lstStyle>
            <a:extLst/>
          </a:lstStyle>
          <a:p>
            <a:pPr>
              <a:defRPr/>
            </a:pPr>
            <a:fld id="{B8C0B454-3211-45F6-888A-6B09B7B18E54}" type="slidenum">
              <a:rPr lang="tr-TR" smtClean="0"/>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3956895" y="1296162"/>
            <a:ext cx="20666583" cy="5400675"/>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pPr>
              <a:defRPr/>
            </a:pPr>
            <a:fld id="{338FE24B-51DE-49B7-AF70-85B5831038E0}" type="datetimeFigureOut">
              <a:rPr lang="tr-TR" smtClean="0"/>
              <a:pPr>
                <a:defRPr/>
              </a:pPr>
              <a:t>11.01.2016</a:t>
            </a:fld>
            <a:endParaRPr lang="tr-TR"/>
          </a:p>
        </p:txBody>
      </p:sp>
      <p:sp>
        <p:nvSpPr>
          <p:cNvPr id="4" name="Altbilgi Yer Tutucusu 3"/>
          <p:cNvSpPr>
            <a:spLocks noGrp="1"/>
          </p:cNvSpPr>
          <p:nvPr>
            <p:ph type="ftr" sz="quarter" idx="11"/>
          </p:nvPr>
        </p:nvSpPr>
        <p:spPr/>
        <p:txBody>
          <a:bodyPr/>
          <a:lstStyle>
            <a:extLst/>
          </a:lstStyle>
          <a:p>
            <a:pPr>
              <a:defRPr/>
            </a:pPr>
            <a:endParaRPr lang="tr-TR"/>
          </a:p>
        </p:txBody>
      </p:sp>
      <p:sp>
        <p:nvSpPr>
          <p:cNvPr id="5" name="Slayt Numarası Yer Tutucusu 4"/>
          <p:cNvSpPr>
            <a:spLocks noGrp="1"/>
          </p:cNvSpPr>
          <p:nvPr>
            <p:ph type="sldNum" sz="quarter" idx="12"/>
          </p:nvPr>
        </p:nvSpPr>
        <p:spPr/>
        <p:txBody>
          <a:bodyPr/>
          <a:lstStyle>
            <a:extLst/>
          </a:lstStyle>
          <a:p>
            <a:pPr>
              <a:defRPr/>
            </a:pPr>
            <a:fld id="{9B0DC042-6354-4364-93D7-7E2670D20532}" type="slidenum">
              <a:rPr lang="tr-TR" smtClean="0"/>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2797550" y="0"/>
            <a:ext cx="22405600" cy="3240405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pPr>
              <a:defRPr/>
            </a:pPr>
            <a:fld id="{F708897A-AE5A-406C-8F8A-ED969323B74F}" type="datetimeFigureOut">
              <a:rPr lang="tr-TR" smtClean="0"/>
              <a:pPr>
                <a:defRPr/>
              </a:pPr>
              <a:t>11.01.2016</a:t>
            </a:fld>
            <a:endParaRPr lang="tr-TR"/>
          </a:p>
        </p:txBody>
      </p:sp>
      <p:sp>
        <p:nvSpPr>
          <p:cNvPr id="3" name="Altbilgi Yer Tutucusu 2"/>
          <p:cNvSpPr>
            <a:spLocks noGrp="1"/>
          </p:cNvSpPr>
          <p:nvPr>
            <p:ph type="ftr" sz="quarter" idx="11"/>
          </p:nvPr>
        </p:nvSpPr>
        <p:spPr/>
        <p:txBody>
          <a:bodyPr/>
          <a:lstStyle>
            <a:extLst/>
          </a:lstStyle>
          <a:p>
            <a:pPr>
              <a:defRPr/>
            </a:pPr>
            <a:endParaRPr lang="tr-TR"/>
          </a:p>
        </p:txBody>
      </p:sp>
      <p:sp>
        <p:nvSpPr>
          <p:cNvPr id="4" name="Slayt Numarası Yer Tutucusu 3"/>
          <p:cNvSpPr>
            <a:spLocks noGrp="1"/>
          </p:cNvSpPr>
          <p:nvPr>
            <p:ph type="sldNum" sz="quarter" idx="12"/>
          </p:nvPr>
        </p:nvSpPr>
        <p:spPr/>
        <p:txBody>
          <a:bodyPr/>
          <a:lstStyle>
            <a:extLst/>
          </a:lstStyle>
          <a:p>
            <a:pPr>
              <a:defRPr/>
            </a:pPr>
            <a:fld id="{ACA5E84A-4E50-4E96-917E-501A2E82078A}" type="slidenum">
              <a:rPr lang="tr-TR" smtClean="0"/>
              <a:pPr>
                <a:defRPr/>
              </a:pPr>
              <a:t>‹#›</a:t>
            </a:fld>
            <a:endParaRPr lang="tr-TR"/>
          </a:p>
        </p:txBody>
      </p:sp>
      <p:sp>
        <p:nvSpPr>
          <p:cNvPr id="6" name="Dikdörtgen 5"/>
          <p:cNvSpPr/>
          <p:nvPr/>
        </p:nvSpPr>
        <p:spPr bwMode="invGray">
          <a:xfrm>
            <a:off x="2797550" y="-255"/>
            <a:ext cx="201625" cy="32404305"/>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260157" y="1024276"/>
            <a:ext cx="10501313" cy="5490686"/>
          </a:xfrm>
          <a:ln>
            <a:noFill/>
          </a:ln>
        </p:spPr>
        <p:txBody>
          <a:bodyPr anchor="b"/>
          <a:lstStyle>
            <a:lvl1pPr algn="l">
              <a:lnSpc>
                <a:spcPts val="7200"/>
              </a:lnSpc>
              <a:buNone/>
              <a:defRPr sz="79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1260157" y="6647905"/>
            <a:ext cx="10501313" cy="3300413"/>
          </a:xfrm>
        </p:spPr>
        <p:txBody>
          <a:bodyPr/>
          <a:lstStyle>
            <a:lvl1pPr marL="164592" indent="0">
              <a:lnSpc>
                <a:spcPct val="100000"/>
              </a:lnSpc>
              <a:spcBef>
                <a:spcPts val="0"/>
              </a:spcBef>
              <a:buNone/>
              <a:defRPr sz="5000"/>
            </a:lvl1pPr>
            <a:lvl2pPr>
              <a:buNone/>
              <a:defRPr sz="4300"/>
            </a:lvl2pPr>
            <a:lvl3pPr>
              <a:buNone/>
              <a:defRPr sz="3600"/>
            </a:lvl3pPr>
            <a:lvl4pPr>
              <a:buNone/>
              <a:defRPr sz="3200"/>
            </a:lvl4pPr>
            <a:lvl5pPr>
              <a:buNone/>
              <a:defRPr sz="32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1260157" y="10081262"/>
            <a:ext cx="22472809" cy="18864860"/>
          </a:xfrm>
        </p:spPr>
        <p:txBody>
          <a:bodyPr/>
          <a:lstStyle>
            <a:lvl1pPr>
              <a:defRPr sz="11500"/>
            </a:lvl1pPr>
            <a:lvl2pPr>
              <a:defRPr sz="10100"/>
            </a:lvl2pPr>
            <a:lvl3pPr>
              <a:defRPr sz="8600"/>
            </a:lvl3pPr>
            <a:lvl4pPr>
              <a:defRPr sz="7200"/>
            </a:lvl4pPr>
            <a:lvl5pPr>
              <a:defRPr sz="72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pPr>
              <a:defRPr/>
            </a:pPr>
            <a:fld id="{E1124E99-15A1-462A-A181-FCA88F40E072}" type="datetimeFigureOut">
              <a:rPr lang="tr-TR" smtClean="0"/>
              <a:pPr>
                <a:defRPr/>
              </a:pPr>
              <a:t>11.01.2016</a:t>
            </a:fld>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7CEDD458-D523-4510-8D96-E4EF7FC1BECD}" type="slidenum">
              <a:rPr lang="tr-TR" smtClean="0"/>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6225757" y="5040630"/>
            <a:ext cx="7560945" cy="9361170"/>
          </a:xfrm>
        </p:spPr>
        <p:txBody>
          <a:bodyPr anchor="b">
            <a:noAutofit/>
          </a:bodyPr>
          <a:lstStyle>
            <a:lvl1pPr algn="l">
              <a:buNone/>
              <a:defRPr sz="76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pPr>
              <a:defRPr/>
            </a:pPr>
            <a:fld id="{8C409E0D-829E-4686-8882-20EDBF18E8EF}" type="datetimeFigureOut">
              <a:rPr lang="tr-TR" smtClean="0"/>
              <a:pPr>
                <a:defRPr/>
              </a:pPr>
              <a:t>11.01.2016</a:t>
            </a:fld>
            <a:endParaRPr lang="tr-TR"/>
          </a:p>
        </p:txBody>
      </p:sp>
      <p:sp>
        <p:nvSpPr>
          <p:cNvPr id="6" name="Altbilgi Yer Tutucusu 5"/>
          <p:cNvSpPr>
            <a:spLocks noGrp="1"/>
          </p:cNvSpPr>
          <p:nvPr>
            <p:ph type="ftr" sz="quarter" idx="11"/>
          </p:nvPr>
        </p:nvSpPr>
        <p:spPr/>
        <p:txBody>
          <a:bodyPr/>
          <a:lstStyle>
            <a:extLst/>
          </a:lstStyle>
          <a:p>
            <a:pPr>
              <a:defRPr/>
            </a:pPr>
            <a:endParaRPr lang="tr-TR"/>
          </a:p>
        </p:txBody>
      </p:sp>
      <p:sp>
        <p:nvSpPr>
          <p:cNvPr id="7" name="Slayt Numarası Yer Tutucusu 6"/>
          <p:cNvSpPr>
            <a:spLocks noGrp="1"/>
          </p:cNvSpPr>
          <p:nvPr>
            <p:ph type="sldNum" sz="quarter" idx="12"/>
          </p:nvPr>
        </p:nvSpPr>
        <p:spPr/>
        <p:txBody>
          <a:bodyPr/>
          <a:lstStyle>
            <a:extLst/>
          </a:lstStyle>
          <a:p>
            <a:pPr>
              <a:defRPr/>
            </a:pPr>
            <a:fld id="{37D9946B-DEA4-47E3-88AD-C4770C7BAF29}" type="slidenum">
              <a:rPr lang="tr-TR" smtClean="0"/>
              <a:pPr>
                <a:defRPr/>
              </a:pPr>
              <a:t>‹#›</a:t>
            </a:fld>
            <a:endParaRPr lang="tr-TR"/>
          </a:p>
        </p:txBody>
      </p:sp>
      <p:sp>
        <p:nvSpPr>
          <p:cNvPr id="8" name="Dikdörtgen 7"/>
          <p:cNvSpPr/>
          <p:nvPr/>
        </p:nvSpPr>
        <p:spPr>
          <a:xfrm>
            <a:off x="2100262" y="5040630"/>
            <a:ext cx="12601575" cy="216027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329184" tIns="987552" rIns="329184" bIns="164592" rtlCol="0" anchor="t">
            <a:normAutofit/>
          </a:bodyPr>
          <a:lstStyle>
            <a:extLst/>
          </a:lstStyle>
          <a:p>
            <a:pPr marL="0" indent="-1020470" algn="l" rtl="0" eaLnBrk="1" latinLnBrk="0" hangingPunct="1">
              <a:lnSpc>
                <a:spcPts val="10800"/>
              </a:lnSpc>
              <a:spcBef>
                <a:spcPts val="2160"/>
              </a:spcBef>
              <a:buClr>
                <a:schemeClr val="accent1"/>
              </a:buClr>
              <a:buSzPct val="80000"/>
              <a:buFont typeface="Wingdings 2"/>
              <a:buNone/>
            </a:pPr>
            <a:endParaRPr kumimoji="0" lang="en-US" sz="11500" kern="1200">
              <a:solidFill>
                <a:schemeClr val="tx1"/>
              </a:solidFill>
              <a:latin typeface="+mn-lt"/>
              <a:ea typeface="+mn-ea"/>
              <a:cs typeface="+mn-cs"/>
            </a:endParaRPr>
          </a:p>
        </p:txBody>
      </p:sp>
      <p:sp>
        <p:nvSpPr>
          <p:cNvPr id="3" name="Resim Yer Tutucusu 2"/>
          <p:cNvSpPr>
            <a:spLocks noGrp="1"/>
          </p:cNvSpPr>
          <p:nvPr>
            <p:ph type="pic" idx="1"/>
          </p:nvPr>
        </p:nvSpPr>
        <p:spPr>
          <a:xfrm>
            <a:off x="2310288" y="5400692"/>
            <a:ext cx="12181523" cy="16606159"/>
          </a:xfrm>
          <a:prstGeom prst="roundRect">
            <a:avLst>
              <a:gd name="adj" fmla="val 783"/>
            </a:avLst>
          </a:prstGeom>
          <a:solidFill>
            <a:schemeClr val="bg2"/>
          </a:solidFill>
          <a:ln w="127000">
            <a:noFill/>
            <a:miter lim="800000"/>
          </a:ln>
          <a:effectLst/>
        </p:spPr>
        <p:txBody>
          <a:bodyPr lIns="329184" tIns="987552" anchor="t"/>
          <a:lstStyle>
            <a:lvl1pPr marL="0" indent="0" algn="l" eaLnBrk="1" latinLnBrk="0" hangingPunct="1">
              <a:buNone/>
              <a:defRPr sz="115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1093473" y="4509261"/>
            <a:ext cx="1890236" cy="965365"/>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10" name="Akış Çizelgesi: İşlem 9"/>
          <p:cNvSpPr/>
          <p:nvPr/>
        </p:nvSpPr>
        <p:spPr>
          <a:xfrm rot="2103354" flipH="1">
            <a:off x="13791357" y="4426314"/>
            <a:ext cx="1789424" cy="965365"/>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2310288" y="22682835"/>
            <a:ext cx="12181523" cy="3600450"/>
          </a:xfrm>
        </p:spPr>
        <p:txBody>
          <a:bodyPr anchor="ctr"/>
          <a:lstStyle>
            <a:lvl1pPr marL="0" indent="0" algn="l">
              <a:lnSpc>
                <a:spcPts val="5760"/>
              </a:lnSpc>
              <a:spcBef>
                <a:spcPts val="0"/>
              </a:spcBef>
              <a:buNone/>
              <a:defRPr sz="5000">
                <a:solidFill>
                  <a:srgbClr val="777777"/>
                </a:solidFill>
              </a:defRPr>
            </a:lvl1pPr>
            <a:lvl2pPr>
              <a:defRPr sz="4300"/>
            </a:lvl2pPr>
            <a:lvl3pPr>
              <a:defRPr sz="3600"/>
            </a:lvl3pPr>
            <a:lvl4pPr>
              <a:defRPr sz="3200"/>
            </a:lvl4pPr>
            <a:lvl5pPr>
              <a:defRPr sz="32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2248897" y="-3855229"/>
            <a:ext cx="4517182" cy="7743741"/>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8" name="Oval 7"/>
          <p:cNvSpPr/>
          <p:nvPr/>
        </p:nvSpPr>
        <p:spPr>
          <a:xfrm>
            <a:off x="465300" y="99710"/>
            <a:ext cx="4691664" cy="8042852"/>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11" name="Halka 10"/>
          <p:cNvSpPr/>
          <p:nvPr/>
        </p:nvSpPr>
        <p:spPr>
          <a:xfrm rot="2315675">
            <a:off x="504067" y="4985239"/>
            <a:ext cx="3102757" cy="520989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12" name="Dikdörtgen 11"/>
          <p:cNvSpPr/>
          <p:nvPr/>
        </p:nvSpPr>
        <p:spPr>
          <a:xfrm>
            <a:off x="2791732" y="-255"/>
            <a:ext cx="22411419" cy="32404305"/>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
        <p:nvSpPr>
          <p:cNvPr id="5" name="Başlık Yer Tutucusu 4"/>
          <p:cNvSpPr>
            <a:spLocks noGrp="1"/>
          </p:cNvSpPr>
          <p:nvPr>
            <p:ph type="title"/>
          </p:nvPr>
        </p:nvSpPr>
        <p:spPr>
          <a:xfrm>
            <a:off x="3956895" y="1297665"/>
            <a:ext cx="20666583" cy="5400675"/>
          </a:xfrm>
          <a:prstGeom prst="rect">
            <a:avLst/>
          </a:prstGeom>
        </p:spPr>
        <p:txBody>
          <a:bodyPr lIns="329184" tIns="164592" rIns="329184" bIns="164592"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3956895" y="6840855"/>
            <a:ext cx="20666583" cy="22682835"/>
          </a:xfrm>
          <a:prstGeom prst="rect">
            <a:avLst/>
          </a:prstGeom>
        </p:spPr>
        <p:txBody>
          <a:bodyPr lIns="329184" tIns="164592" rIns="329184" bIns="164592">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9871234" y="29793724"/>
            <a:ext cx="5880735" cy="2250281"/>
          </a:xfrm>
          <a:prstGeom prst="rect">
            <a:avLst/>
          </a:prstGeom>
        </p:spPr>
        <p:txBody>
          <a:bodyPr lIns="329184" tIns="164592" rIns="329184" bIns="164592" anchor="b"/>
          <a:lstStyle>
            <a:lvl1pPr algn="r" eaLnBrk="1" latinLnBrk="0" hangingPunct="1">
              <a:defRPr kumimoji="0" sz="4300">
                <a:solidFill>
                  <a:schemeClr val="bg2">
                    <a:shade val="50000"/>
                    <a:satMod val="200000"/>
                  </a:schemeClr>
                </a:solidFill>
              </a:defRPr>
            </a:lvl1pPr>
            <a:extLst/>
          </a:lstStyle>
          <a:p>
            <a:pPr>
              <a:defRPr/>
            </a:pPr>
            <a:fld id="{338FE24B-51DE-49B7-AF70-85B5831038E0}" type="datetimeFigureOut">
              <a:rPr lang="tr-TR" smtClean="0"/>
              <a:pPr>
                <a:defRPr/>
              </a:pPr>
              <a:t>11.01.2016</a:t>
            </a:fld>
            <a:endParaRPr lang="tr-TR"/>
          </a:p>
        </p:txBody>
      </p:sp>
      <p:sp>
        <p:nvSpPr>
          <p:cNvPr id="10" name="Altbilgi Yer Tutucusu 9"/>
          <p:cNvSpPr>
            <a:spLocks noGrp="1"/>
          </p:cNvSpPr>
          <p:nvPr>
            <p:ph type="ftr" sz="quarter" idx="3"/>
          </p:nvPr>
        </p:nvSpPr>
        <p:spPr>
          <a:xfrm>
            <a:off x="15751969" y="29793724"/>
            <a:ext cx="7980998" cy="2250281"/>
          </a:xfrm>
          <a:prstGeom prst="rect">
            <a:avLst/>
          </a:prstGeom>
        </p:spPr>
        <p:txBody>
          <a:bodyPr lIns="329184" tIns="164592" rIns="329184" bIns="164592" anchor="b"/>
          <a:lstStyle>
            <a:lvl1pPr eaLnBrk="1" latinLnBrk="0" hangingPunct="1">
              <a:defRPr kumimoji="0" sz="4300">
                <a:solidFill>
                  <a:schemeClr val="bg2">
                    <a:shade val="50000"/>
                    <a:satMod val="200000"/>
                  </a:schemeClr>
                </a:solidFill>
                <a:effectLst/>
              </a:defRPr>
            </a:lvl1pPr>
            <a:extLst/>
          </a:lstStyle>
          <a:p>
            <a:pPr>
              <a:defRPr/>
            </a:pPr>
            <a:endParaRPr lang="tr-TR"/>
          </a:p>
        </p:txBody>
      </p:sp>
      <p:sp>
        <p:nvSpPr>
          <p:cNvPr id="22" name="Slayt Numarası Yer Tutucusu 21"/>
          <p:cNvSpPr>
            <a:spLocks noGrp="1"/>
          </p:cNvSpPr>
          <p:nvPr>
            <p:ph type="sldNum" sz="quarter" idx="4"/>
          </p:nvPr>
        </p:nvSpPr>
        <p:spPr>
          <a:xfrm>
            <a:off x="23741367" y="29793724"/>
            <a:ext cx="1260158" cy="2250281"/>
          </a:xfrm>
          <a:prstGeom prst="rect">
            <a:avLst/>
          </a:prstGeom>
        </p:spPr>
        <p:txBody>
          <a:bodyPr lIns="329184" tIns="164592" rIns="329184" bIns="164592" anchor="b"/>
          <a:lstStyle>
            <a:lvl1pPr algn="ctr" eaLnBrk="1" latinLnBrk="0" hangingPunct="1">
              <a:defRPr kumimoji="0" sz="4300">
                <a:solidFill>
                  <a:schemeClr val="bg2">
                    <a:shade val="50000"/>
                    <a:satMod val="200000"/>
                  </a:schemeClr>
                </a:solidFill>
                <a:effectLst/>
              </a:defRPr>
            </a:lvl1pPr>
            <a:extLst/>
          </a:lstStyle>
          <a:p>
            <a:pPr>
              <a:defRPr/>
            </a:pPr>
            <a:fld id="{9B0DC042-6354-4364-93D7-7E2670D20532}" type="slidenum">
              <a:rPr lang="tr-TR" smtClean="0"/>
              <a:pPr>
                <a:defRPr/>
              </a:pPr>
              <a:t>‹#›</a:t>
            </a:fld>
            <a:endParaRPr lang="tr-TR"/>
          </a:p>
        </p:txBody>
      </p:sp>
      <p:sp>
        <p:nvSpPr>
          <p:cNvPr id="15" name="Dikdörtgen 14"/>
          <p:cNvSpPr/>
          <p:nvPr/>
        </p:nvSpPr>
        <p:spPr bwMode="invGray">
          <a:xfrm>
            <a:off x="2797550" y="-255"/>
            <a:ext cx="201625" cy="32404305"/>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lIns="329184" tIns="164592" rIns="329184" bIns="164592"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1" latinLnBrk="0" hangingPunct="1">
        <a:spcBef>
          <a:spcPct val="0"/>
        </a:spcBef>
        <a:buNone/>
        <a:defRPr kumimoji="0" sz="155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1316736" indent="-1020470" algn="l" rtl="0" eaLnBrk="1" latinLnBrk="0" hangingPunct="1">
        <a:lnSpc>
          <a:spcPct val="100000"/>
        </a:lnSpc>
        <a:spcBef>
          <a:spcPts val="2160"/>
        </a:spcBef>
        <a:buClr>
          <a:schemeClr val="accent1"/>
        </a:buClr>
        <a:buSzPct val="80000"/>
        <a:buFont typeface="Wingdings 2"/>
        <a:buChar char=""/>
        <a:defRPr kumimoji="0" sz="11500" kern="1200">
          <a:solidFill>
            <a:schemeClr val="tx1"/>
          </a:solidFill>
          <a:latin typeface="+mn-lt"/>
          <a:ea typeface="+mn-ea"/>
          <a:cs typeface="+mn-cs"/>
        </a:defRPr>
      </a:lvl1pPr>
      <a:lvl2pPr marL="2304288" indent="-855878" algn="l" rtl="0" eaLnBrk="1" latinLnBrk="0" hangingPunct="1">
        <a:lnSpc>
          <a:spcPct val="100000"/>
        </a:lnSpc>
        <a:spcBef>
          <a:spcPts val="1980"/>
        </a:spcBef>
        <a:buClr>
          <a:schemeClr val="accent1"/>
        </a:buClr>
        <a:buFont typeface="Verdana"/>
        <a:buChar char="◦"/>
        <a:defRPr kumimoji="0" sz="10100" kern="1200">
          <a:solidFill>
            <a:schemeClr val="tx1"/>
          </a:solidFill>
          <a:latin typeface="+mn-lt"/>
          <a:ea typeface="+mn-ea"/>
          <a:cs typeface="+mn-cs"/>
        </a:defRPr>
      </a:lvl2pPr>
      <a:lvl3pPr marL="3193085" indent="-822960" algn="l" rtl="0" eaLnBrk="1" latinLnBrk="0" hangingPunct="1">
        <a:lnSpc>
          <a:spcPct val="100000"/>
        </a:lnSpc>
        <a:spcBef>
          <a:spcPct val="20000"/>
        </a:spcBef>
        <a:buClr>
          <a:schemeClr val="accent2"/>
        </a:buClr>
        <a:buFont typeface="Wingdings 2"/>
        <a:buChar char=""/>
        <a:defRPr kumimoji="0" sz="8600" kern="1200">
          <a:solidFill>
            <a:schemeClr val="tx1"/>
          </a:solidFill>
          <a:latin typeface="+mn-lt"/>
          <a:ea typeface="+mn-ea"/>
          <a:cs typeface="+mn-cs"/>
        </a:defRPr>
      </a:lvl3pPr>
      <a:lvl4pPr marL="3950208" indent="-625450" algn="l" rtl="0" eaLnBrk="1" latinLnBrk="0" hangingPunct="1">
        <a:lnSpc>
          <a:spcPct val="100000"/>
        </a:lnSpc>
        <a:spcBef>
          <a:spcPct val="20000"/>
        </a:spcBef>
        <a:buClr>
          <a:schemeClr val="accent3"/>
        </a:buClr>
        <a:buFont typeface="Wingdings 2"/>
        <a:buChar char=""/>
        <a:defRPr kumimoji="0" sz="7200" kern="1200">
          <a:solidFill>
            <a:schemeClr val="tx1"/>
          </a:solidFill>
          <a:latin typeface="+mn-lt"/>
          <a:ea typeface="+mn-ea"/>
          <a:cs typeface="+mn-cs"/>
        </a:defRPr>
      </a:lvl4pPr>
      <a:lvl5pPr marL="4674413" indent="-658368" algn="l" rtl="0" eaLnBrk="1" latinLnBrk="0" hangingPunct="1">
        <a:lnSpc>
          <a:spcPct val="100000"/>
        </a:lnSpc>
        <a:spcBef>
          <a:spcPct val="20000"/>
        </a:spcBef>
        <a:buClr>
          <a:schemeClr val="accent4"/>
        </a:buClr>
        <a:buFont typeface="Wingdings 2"/>
        <a:buChar char=""/>
        <a:defRPr kumimoji="0" sz="7200" kern="1200">
          <a:solidFill>
            <a:schemeClr val="tx1"/>
          </a:solidFill>
          <a:latin typeface="+mn-lt"/>
          <a:ea typeface="+mn-ea"/>
          <a:cs typeface="+mn-cs"/>
        </a:defRPr>
      </a:lvl5pPr>
      <a:lvl6pPr marL="5431536" indent="-658368" algn="l" rtl="0" eaLnBrk="1" latinLnBrk="0" hangingPunct="1">
        <a:lnSpc>
          <a:spcPct val="100000"/>
        </a:lnSpc>
        <a:spcBef>
          <a:spcPct val="20000"/>
        </a:spcBef>
        <a:buClr>
          <a:schemeClr val="accent5"/>
        </a:buClr>
        <a:buFont typeface="Wingdings 2"/>
        <a:buChar char=""/>
        <a:defRPr kumimoji="0" sz="7200" kern="1200">
          <a:solidFill>
            <a:schemeClr val="tx1"/>
          </a:solidFill>
          <a:latin typeface="+mn-lt"/>
          <a:ea typeface="+mn-ea"/>
          <a:cs typeface="+mn-cs"/>
        </a:defRPr>
      </a:lvl6pPr>
      <a:lvl7pPr marL="6188659"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7pPr>
      <a:lvl8pPr marL="6912864"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8pPr>
      <a:lvl9pPr marL="7669987"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1645920" algn="l" rtl="0" eaLnBrk="1" latinLnBrk="0" hangingPunct="1">
        <a:defRPr kumimoji="0" kern="1200">
          <a:solidFill>
            <a:schemeClr val="tx1"/>
          </a:solidFill>
          <a:latin typeface="+mn-lt"/>
          <a:ea typeface="+mn-ea"/>
          <a:cs typeface="+mn-cs"/>
        </a:defRPr>
      </a:lvl2pPr>
      <a:lvl3pPr marL="3291840" algn="l" rtl="0" eaLnBrk="1" latinLnBrk="0" hangingPunct="1">
        <a:defRPr kumimoji="0" kern="1200">
          <a:solidFill>
            <a:schemeClr val="tx1"/>
          </a:solidFill>
          <a:latin typeface="+mn-lt"/>
          <a:ea typeface="+mn-ea"/>
          <a:cs typeface="+mn-cs"/>
        </a:defRPr>
      </a:lvl3pPr>
      <a:lvl4pPr marL="4937760" algn="l" rtl="0" eaLnBrk="1" latinLnBrk="0" hangingPunct="1">
        <a:defRPr kumimoji="0" kern="1200">
          <a:solidFill>
            <a:schemeClr val="tx1"/>
          </a:solidFill>
          <a:latin typeface="+mn-lt"/>
          <a:ea typeface="+mn-ea"/>
          <a:cs typeface="+mn-cs"/>
        </a:defRPr>
      </a:lvl4pPr>
      <a:lvl5pPr marL="6583680" algn="l" rtl="0" eaLnBrk="1" latinLnBrk="0" hangingPunct="1">
        <a:defRPr kumimoji="0" kern="1200">
          <a:solidFill>
            <a:schemeClr val="tx1"/>
          </a:solidFill>
          <a:latin typeface="+mn-lt"/>
          <a:ea typeface="+mn-ea"/>
          <a:cs typeface="+mn-cs"/>
        </a:defRPr>
      </a:lvl5pPr>
      <a:lvl6pPr marL="8229600" algn="l" rtl="0" eaLnBrk="1" latinLnBrk="0" hangingPunct="1">
        <a:defRPr kumimoji="0" kern="1200">
          <a:solidFill>
            <a:schemeClr val="tx1"/>
          </a:solidFill>
          <a:latin typeface="+mn-lt"/>
          <a:ea typeface="+mn-ea"/>
          <a:cs typeface="+mn-cs"/>
        </a:defRPr>
      </a:lvl6pPr>
      <a:lvl7pPr marL="9875520" algn="l" rtl="0" eaLnBrk="1" latinLnBrk="0" hangingPunct="1">
        <a:defRPr kumimoji="0" kern="1200">
          <a:solidFill>
            <a:schemeClr val="tx1"/>
          </a:solidFill>
          <a:latin typeface="+mn-lt"/>
          <a:ea typeface="+mn-ea"/>
          <a:cs typeface="+mn-cs"/>
        </a:defRPr>
      </a:lvl7pPr>
      <a:lvl8pPr marL="11521440" algn="l" rtl="0" eaLnBrk="1" latinLnBrk="0" hangingPunct="1">
        <a:defRPr kumimoji="0" kern="1200">
          <a:solidFill>
            <a:schemeClr val="tx1"/>
          </a:solidFill>
          <a:latin typeface="+mn-lt"/>
          <a:ea typeface="+mn-ea"/>
          <a:cs typeface="+mn-cs"/>
        </a:defRPr>
      </a:lvl8pPr>
      <a:lvl9pPr marL="1316736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chart" Target="../charts/chart6.xml"/><Relationship Id="rId3" Type="http://schemas.openxmlformats.org/officeDocument/2006/relationships/image" Target="../media/image2.jpeg"/><Relationship Id="rId7" Type="http://schemas.openxmlformats.org/officeDocument/2006/relationships/chart" Target="../charts/chart1.xml"/><Relationship Id="rId12" Type="http://schemas.openxmlformats.org/officeDocument/2006/relationships/chart" Target="../charts/chart5.xml"/><Relationship Id="rId2" Type="http://schemas.openxmlformats.org/officeDocument/2006/relationships/notesSlide" Target="../notesSlides/notesSlide1.xml"/><Relationship Id="rId16" Type="http://schemas.openxmlformats.org/officeDocument/2006/relationships/chart" Target="../charts/chart9.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chart" Target="../charts/chart4.xml"/><Relationship Id="rId5" Type="http://schemas.openxmlformats.org/officeDocument/2006/relationships/image" Target="../media/image3.png"/><Relationship Id="rId15" Type="http://schemas.openxmlformats.org/officeDocument/2006/relationships/chart" Target="../charts/chart8.xml"/><Relationship Id="rId10" Type="http://schemas.openxmlformats.org/officeDocument/2006/relationships/chart" Target="../charts/chart3.xml"/><Relationship Id="rId4" Type="http://schemas.microsoft.com/office/2007/relationships/hdphoto" Target="../media/hdphoto1.wdp"/><Relationship Id="rId9" Type="http://schemas.openxmlformats.org/officeDocument/2006/relationships/chart" Target="../charts/chart2.xml"/><Relationship Id="rId1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cstate="print">
            <a:duotone>
              <a:schemeClr val="bg2">
                <a:shade val="9000"/>
                <a:satMod val="300000"/>
              </a:schemeClr>
              <a:schemeClr val="bg2">
                <a:tint val="90000"/>
                <a:satMod val="225000"/>
              </a:schemeClr>
            </a:duotone>
            <a:extLst>
              <a:ext uri="{BEBA8EAE-BF5A-486C-A8C5-ECC9F3942E4B}">
                <a14:imgProps xmlns:a14="http://schemas.microsoft.com/office/drawing/2010/main" xmlns="">
                  <a14:imgLayer r:embed="rId4">
                    <a14:imgEffect>
                      <a14:colorTemperature colorTemp="11200"/>
                    </a14:imgEffect>
                  </a14:imgLayer>
                </a14:imgProps>
              </a:ext>
            </a:extLst>
          </a:blip>
          <a:tile tx="0" ty="0" sx="90000" sy="90000" flip="xy" algn="tl"/>
        </a:blipFill>
        <a:effectLst/>
      </p:bgPr>
    </p:bg>
    <p:spTree>
      <p:nvGrpSpPr>
        <p:cNvPr id="1" name=""/>
        <p:cNvGrpSpPr/>
        <p:nvPr/>
      </p:nvGrpSpPr>
      <p:grpSpPr>
        <a:xfrm>
          <a:off x="0" y="0"/>
          <a:ext cx="0" cy="0"/>
          <a:chOff x="0" y="0"/>
          <a:chExt cx="0" cy="0"/>
        </a:xfrm>
      </p:grpSpPr>
      <p:pic>
        <p:nvPicPr>
          <p:cNvPr id="8" name="Picture 1" descr="LogoSon.png"/>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822884" y="72233"/>
            <a:ext cx="3689802" cy="2566921"/>
          </a:xfrm>
          <a:prstGeom prst="rect">
            <a:avLst/>
          </a:prstGeom>
          <a:blipFill dpi="0" rotWithShape="1">
            <a:blip r:embed="rId6" cstate="print"/>
            <a:srcRect/>
            <a:tile tx="0" ty="0" sx="100000" sy="100000" flip="none" algn="tl"/>
          </a:blipFill>
          <a:ln>
            <a:noFill/>
          </a:ln>
          <a:extLst>
            <a:ext uri="{91240B29-F687-4F45-9708-019B960494DF}">
              <a14:hiddenLine xmlns:a14="http://schemas.microsoft.com/office/drawing/2010/main" xmlns="" w="9525">
                <a:solidFill>
                  <a:srgbClr val="000000"/>
                </a:solidFill>
                <a:miter lim="800000"/>
                <a:headEnd/>
                <a:tailEnd/>
              </a14:hiddenLine>
            </a:ext>
          </a:extLst>
        </p:spPr>
      </p:pic>
      <p:sp>
        <p:nvSpPr>
          <p:cNvPr id="9" name="Rectangle 2"/>
          <p:cNvSpPr txBox="1">
            <a:spLocks/>
          </p:cNvSpPr>
          <p:nvPr/>
        </p:nvSpPr>
        <p:spPr bwMode="auto">
          <a:xfrm>
            <a:off x="2676479" y="2622419"/>
            <a:ext cx="8100392" cy="1144588"/>
          </a:xfrm>
          <a:prstGeom prst="rect">
            <a:avLst/>
          </a:prstGeom>
          <a:noFill/>
        </p:spPr>
        <p:txBody>
          <a:bodyPr vert="horz" wrap="square" lIns="0" tIns="10138" rIns="0" bIns="0" numCol="1" anchor="ctr" anchorCtr="0" compatLnSpc="1">
            <a:prstTxWarp prst="textNoShape">
              <a:avLst/>
            </a:prstTxWarp>
            <a:normAutofit/>
          </a:bodyPr>
          <a:lstStyle>
            <a:lvl1pPr algn="l" rtl="0" eaLnBrk="1" latinLnBrk="0" hangingPunct="1">
              <a:spcBef>
                <a:spcPct val="0"/>
              </a:spcBef>
              <a:buNone/>
              <a:defRPr kumimoji="0" sz="155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defTabSz="449263" fontAlgn="auto">
              <a:lnSpc>
                <a:spcPct val="98000"/>
              </a:lnSpc>
              <a:spcAft>
                <a:spcPts val="0"/>
              </a:spcAft>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2400" b="1" dirty="0" smtClean="0">
                <a:solidFill>
                  <a:schemeClr val="tx1"/>
                </a:solidFill>
                <a:effectLst/>
                <a:latin typeface="Verdana" pitchFamily="34" charset="0"/>
                <a:ea typeface="Verdana" pitchFamily="34" charset="0"/>
                <a:cs typeface="Verdana" pitchFamily="34" charset="0"/>
              </a:rPr>
              <a:t>TODUP Grubumuz</a:t>
            </a:r>
          </a:p>
        </p:txBody>
      </p:sp>
      <p:sp>
        <p:nvSpPr>
          <p:cNvPr id="10" name="Rectangle 3"/>
          <p:cNvSpPr txBox="1">
            <a:spLocks/>
          </p:cNvSpPr>
          <p:nvPr/>
        </p:nvSpPr>
        <p:spPr>
          <a:xfrm>
            <a:off x="3142806" y="3352432"/>
            <a:ext cx="3465513" cy="4533900"/>
          </a:xfrm>
          <a:prstGeom prst="rect">
            <a:avLst/>
          </a:prstGeom>
        </p:spPr>
        <p:txBody>
          <a:bodyPr lIns="0" tIns="7373" rIns="0" bIns="0">
            <a:noAutofit/>
          </a:bodyPr>
          <a:lstStyle>
            <a:lvl1pPr marL="1316736" indent="-1020470" algn="l" rtl="0" eaLnBrk="1" latinLnBrk="0" hangingPunct="1">
              <a:lnSpc>
                <a:spcPct val="100000"/>
              </a:lnSpc>
              <a:spcBef>
                <a:spcPts val="2160"/>
              </a:spcBef>
              <a:buClr>
                <a:schemeClr val="accent1"/>
              </a:buClr>
              <a:buSzPct val="80000"/>
              <a:buFont typeface="Wingdings 2"/>
              <a:buChar char=""/>
              <a:defRPr kumimoji="0" sz="11500" kern="1200">
                <a:solidFill>
                  <a:schemeClr val="tx1"/>
                </a:solidFill>
                <a:latin typeface="+mn-lt"/>
                <a:ea typeface="+mn-ea"/>
                <a:cs typeface="+mn-cs"/>
              </a:defRPr>
            </a:lvl1pPr>
            <a:lvl2pPr marL="2304288" indent="-855878" algn="l" rtl="0" eaLnBrk="1" latinLnBrk="0" hangingPunct="1">
              <a:lnSpc>
                <a:spcPct val="100000"/>
              </a:lnSpc>
              <a:spcBef>
                <a:spcPts val="1980"/>
              </a:spcBef>
              <a:buClr>
                <a:schemeClr val="accent1"/>
              </a:buClr>
              <a:buFont typeface="Verdana"/>
              <a:buChar char="◦"/>
              <a:defRPr kumimoji="0" sz="10100" kern="1200">
                <a:solidFill>
                  <a:schemeClr val="tx1"/>
                </a:solidFill>
                <a:latin typeface="+mn-lt"/>
                <a:ea typeface="+mn-ea"/>
                <a:cs typeface="+mn-cs"/>
              </a:defRPr>
            </a:lvl2pPr>
            <a:lvl3pPr marL="3193085" indent="-822960" algn="l" rtl="0" eaLnBrk="1" latinLnBrk="0" hangingPunct="1">
              <a:lnSpc>
                <a:spcPct val="100000"/>
              </a:lnSpc>
              <a:spcBef>
                <a:spcPct val="20000"/>
              </a:spcBef>
              <a:buClr>
                <a:schemeClr val="accent2"/>
              </a:buClr>
              <a:buFont typeface="Wingdings 2"/>
              <a:buChar char=""/>
              <a:defRPr kumimoji="0" sz="8600" kern="1200">
                <a:solidFill>
                  <a:schemeClr val="tx1"/>
                </a:solidFill>
                <a:latin typeface="+mn-lt"/>
                <a:ea typeface="+mn-ea"/>
                <a:cs typeface="+mn-cs"/>
              </a:defRPr>
            </a:lvl3pPr>
            <a:lvl4pPr marL="3950208" indent="-625450" algn="l" rtl="0" eaLnBrk="1" latinLnBrk="0" hangingPunct="1">
              <a:lnSpc>
                <a:spcPct val="100000"/>
              </a:lnSpc>
              <a:spcBef>
                <a:spcPct val="20000"/>
              </a:spcBef>
              <a:buClr>
                <a:schemeClr val="accent3"/>
              </a:buClr>
              <a:buFont typeface="Wingdings 2"/>
              <a:buChar char=""/>
              <a:defRPr kumimoji="0" sz="7200" kern="1200">
                <a:solidFill>
                  <a:schemeClr val="tx1"/>
                </a:solidFill>
                <a:latin typeface="+mn-lt"/>
                <a:ea typeface="+mn-ea"/>
                <a:cs typeface="+mn-cs"/>
              </a:defRPr>
            </a:lvl4pPr>
            <a:lvl5pPr marL="4674413" indent="-658368" algn="l" rtl="0" eaLnBrk="1" latinLnBrk="0" hangingPunct="1">
              <a:lnSpc>
                <a:spcPct val="100000"/>
              </a:lnSpc>
              <a:spcBef>
                <a:spcPct val="20000"/>
              </a:spcBef>
              <a:buClr>
                <a:schemeClr val="accent4"/>
              </a:buClr>
              <a:buFont typeface="Wingdings 2"/>
              <a:buChar char=""/>
              <a:defRPr kumimoji="0" sz="7200" kern="1200">
                <a:solidFill>
                  <a:schemeClr val="tx1"/>
                </a:solidFill>
                <a:latin typeface="+mn-lt"/>
                <a:ea typeface="+mn-ea"/>
                <a:cs typeface="+mn-cs"/>
              </a:defRPr>
            </a:lvl5pPr>
            <a:lvl6pPr marL="5431536" indent="-658368" algn="l" rtl="0" eaLnBrk="1" latinLnBrk="0" hangingPunct="1">
              <a:lnSpc>
                <a:spcPct val="100000"/>
              </a:lnSpc>
              <a:spcBef>
                <a:spcPct val="20000"/>
              </a:spcBef>
              <a:buClr>
                <a:schemeClr val="accent5"/>
              </a:buClr>
              <a:buFont typeface="Wingdings 2"/>
              <a:buChar char=""/>
              <a:defRPr kumimoji="0" sz="7200" kern="1200">
                <a:solidFill>
                  <a:schemeClr val="tx1"/>
                </a:solidFill>
                <a:latin typeface="+mn-lt"/>
                <a:ea typeface="+mn-ea"/>
                <a:cs typeface="+mn-cs"/>
              </a:defRPr>
            </a:lvl6pPr>
            <a:lvl7pPr marL="6188659"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7pPr>
            <a:lvl8pPr marL="6912864"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8pPr>
            <a:lvl9pPr marL="7669987"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9pPr>
            <a:extLst/>
          </a:lstStyle>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Yunus Emre EK</a:t>
            </a:r>
          </a:p>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Mustafa SARUHAN</a:t>
            </a:r>
          </a:p>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Feyza Nur AK</a:t>
            </a:r>
          </a:p>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Saliha ÇAKIR</a:t>
            </a:r>
          </a:p>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Onur GÜNDOĞAN</a:t>
            </a:r>
          </a:p>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Özlem ÖZÜM</a:t>
            </a:r>
          </a:p>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Muhammed NAS</a:t>
            </a:r>
          </a:p>
          <a:p>
            <a:pPr marL="565150" indent="-457200" defTabSz="449263" fontAlgn="auto">
              <a:lnSpc>
                <a:spcPct val="98000"/>
              </a:lnSpc>
              <a:spcBef>
                <a:spcPts val="0"/>
              </a:spcBef>
              <a:spcAft>
                <a:spcPts val="0"/>
              </a:spcAft>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Tuğçe ERCAN</a:t>
            </a:r>
          </a:p>
          <a:p>
            <a:pPr marL="431800" indent="-323850" defTabSz="449263" fontAlgn="auto">
              <a:spcBef>
                <a:spcPts val="0"/>
              </a:spcBef>
              <a:spcAft>
                <a:spcPts val="0"/>
              </a:spcAft>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lang="tr-TR" sz="1800" dirty="0" smtClean="0">
              <a:latin typeface="Calibri" panose="020F0502020204030204" pitchFamily="34" charset="0"/>
              <a:ea typeface="Verdana" pitchFamily="34" charset="0"/>
              <a:cs typeface="Verdana" pitchFamily="34" charset="0"/>
            </a:endParaRPr>
          </a:p>
        </p:txBody>
      </p:sp>
      <p:sp>
        <p:nvSpPr>
          <p:cNvPr id="11" name="Rectangle 4"/>
          <p:cNvSpPr>
            <a:spLocks noChangeArrowheads="1"/>
          </p:cNvSpPr>
          <p:nvPr/>
        </p:nvSpPr>
        <p:spPr bwMode="auto">
          <a:xfrm>
            <a:off x="6887222" y="3280424"/>
            <a:ext cx="3325628" cy="3978275"/>
          </a:xfrm>
          <a:prstGeom prst="rect">
            <a:avLst/>
          </a:prstGeom>
          <a:noFill/>
          <a:ln w="9525">
            <a:noFill/>
            <a:round/>
            <a:headEnd/>
            <a:tailEnd/>
          </a:ln>
          <a:effectLst/>
        </p:spPr>
        <p:txBody>
          <a:bodyPr lIns="0" tIns="7373" rIns="0" bIns="0"/>
          <a:lstStyle/>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Servet YAZICI</a:t>
            </a: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Begüm Şevval </a:t>
            </a:r>
            <a:r>
              <a:rPr lang="tr-TR" dirty="0" smtClean="0">
                <a:latin typeface="Calibri" panose="020F0502020204030204" pitchFamily="34" charset="0"/>
                <a:ea typeface="Verdana" pitchFamily="34" charset="0"/>
                <a:cs typeface="Verdana" pitchFamily="34" charset="0"/>
              </a:rPr>
              <a:t>ALAN</a:t>
            </a:r>
            <a:endParaRPr lang="tr-TR" dirty="0">
              <a:latin typeface="Calibri" panose="020F0502020204030204" pitchFamily="34" charset="0"/>
              <a:ea typeface="Verdana" pitchFamily="34" charset="0"/>
              <a:cs typeface="Verdana" pitchFamily="34" charset="0"/>
            </a:endParaRP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Elif Nur URAL</a:t>
            </a: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Seda AYDIN</a:t>
            </a: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Serpil KAYA</a:t>
            </a: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Tuğçe Fulya DİNÇBAŞ</a:t>
            </a: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Ali ORHAN</a:t>
            </a: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Dilara Ceren BOZKIR</a:t>
            </a:r>
          </a:p>
          <a:p>
            <a:pPr marL="565150" indent="-457200" defTabSz="449263">
              <a:lnSpc>
                <a:spcPct val="98000"/>
              </a:lnSpc>
              <a:spcBef>
                <a:spcPts val="0"/>
              </a:spcBef>
              <a:buClr>
                <a:schemeClr val="accent1"/>
              </a:buClr>
              <a:buSzPct val="45000"/>
              <a:buFont typeface="Wingdings" pitchFamily="2" charset="2"/>
              <a:buChar char="v"/>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dirty="0">
                <a:latin typeface="Calibri" panose="020F0502020204030204" pitchFamily="34" charset="0"/>
                <a:ea typeface="Verdana" pitchFamily="34" charset="0"/>
                <a:cs typeface="Verdana" pitchFamily="34" charset="0"/>
              </a:rPr>
              <a:t>Akili MUNGA</a:t>
            </a:r>
          </a:p>
        </p:txBody>
      </p:sp>
      <p:sp>
        <p:nvSpPr>
          <p:cNvPr id="13" name="Rectangle 3"/>
          <p:cNvSpPr txBox="1">
            <a:spLocks/>
          </p:cNvSpPr>
          <p:nvPr/>
        </p:nvSpPr>
        <p:spPr>
          <a:xfrm>
            <a:off x="2796025" y="5728696"/>
            <a:ext cx="10873208" cy="4032673"/>
          </a:xfrm>
          <a:prstGeom prst="rect">
            <a:avLst/>
          </a:prstGeom>
        </p:spPr>
        <p:txBody>
          <a:bodyPr lIns="0" tIns="7373" rIns="0" bIns="0">
            <a:normAutofit/>
          </a:bodyPr>
          <a:lstStyle>
            <a:lvl1pPr marL="1316736" indent="-1020470" algn="l" rtl="0" eaLnBrk="1" latinLnBrk="0" hangingPunct="1">
              <a:lnSpc>
                <a:spcPct val="100000"/>
              </a:lnSpc>
              <a:spcBef>
                <a:spcPts val="2160"/>
              </a:spcBef>
              <a:buClr>
                <a:schemeClr val="accent1"/>
              </a:buClr>
              <a:buSzPct val="80000"/>
              <a:buFont typeface="Wingdings 2"/>
              <a:buChar char=""/>
              <a:defRPr kumimoji="0" sz="11500" kern="1200">
                <a:solidFill>
                  <a:schemeClr val="tx1"/>
                </a:solidFill>
                <a:latin typeface="+mn-lt"/>
                <a:ea typeface="+mn-ea"/>
                <a:cs typeface="+mn-cs"/>
              </a:defRPr>
            </a:lvl1pPr>
            <a:lvl2pPr marL="2304288" indent="-855878" algn="l" rtl="0" eaLnBrk="1" latinLnBrk="0" hangingPunct="1">
              <a:lnSpc>
                <a:spcPct val="100000"/>
              </a:lnSpc>
              <a:spcBef>
                <a:spcPts val="1980"/>
              </a:spcBef>
              <a:buClr>
                <a:schemeClr val="accent1"/>
              </a:buClr>
              <a:buFont typeface="Verdana"/>
              <a:buChar char="◦"/>
              <a:defRPr kumimoji="0" sz="10100" kern="1200">
                <a:solidFill>
                  <a:schemeClr val="tx1"/>
                </a:solidFill>
                <a:latin typeface="+mn-lt"/>
                <a:ea typeface="+mn-ea"/>
                <a:cs typeface="+mn-cs"/>
              </a:defRPr>
            </a:lvl2pPr>
            <a:lvl3pPr marL="3193085" indent="-822960" algn="l" rtl="0" eaLnBrk="1" latinLnBrk="0" hangingPunct="1">
              <a:lnSpc>
                <a:spcPct val="100000"/>
              </a:lnSpc>
              <a:spcBef>
                <a:spcPct val="20000"/>
              </a:spcBef>
              <a:buClr>
                <a:schemeClr val="accent2"/>
              </a:buClr>
              <a:buFont typeface="Wingdings 2"/>
              <a:buChar char=""/>
              <a:defRPr kumimoji="0" sz="8600" kern="1200">
                <a:solidFill>
                  <a:schemeClr val="tx1"/>
                </a:solidFill>
                <a:latin typeface="+mn-lt"/>
                <a:ea typeface="+mn-ea"/>
                <a:cs typeface="+mn-cs"/>
              </a:defRPr>
            </a:lvl3pPr>
            <a:lvl4pPr marL="3950208" indent="-625450" algn="l" rtl="0" eaLnBrk="1" latinLnBrk="0" hangingPunct="1">
              <a:lnSpc>
                <a:spcPct val="100000"/>
              </a:lnSpc>
              <a:spcBef>
                <a:spcPct val="20000"/>
              </a:spcBef>
              <a:buClr>
                <a:schemeClr val="accent3"/>
              </a:buClr>
              <a:buFont typeface="Wingdings 2"/>
              <a:buChar char=""/>
              <a:defRPr kumimoji="0" sz="7200" kern="1200">
                <a:solidFill>
                  <a:schemeClr val="tx1"/>
                </a:solidFill>
                <a:latin typeface="+mn-lt"/>
                <a:ea typeface="+mn-ea"/>
                <a:cs typeface="+mn-cs"/>
              </a:defRPr>
            </a:lvl4pPr>
            <a:lvl5pPr marL="4674413" indent="-658368" algn="l" rtl="0" eaLnBrk="1" latinLnBrk="0" hangingPunct="1">
              <a:lnSpc>
                <a:spcPct val="100000"/>
              </a:lnSpc>
              <a:spcBef>
                <a:spcPct val="20000"/>
              </a:spcBef>
              <a:buClr>
                <a:schemeClr val="accent4"/>
              </a:buClr>
              <a:buFont typeface="Wingdings 2"/>
              <a:buChar char=""/>
              <a:defRPr kumimoji="0" sz="7200" kern="1200">
                <a:solidFill>
                  <a:schemeClr val="tx1"/>
                </a:solidFill>
                <a:latin typeface="+mn-lt"/>
                <a:ea typeface="+mn-ea"/>
                <a:cs typeface="+mn-cs"/>
              </a:defRPr>
            </a:lvl5pPr>
            <a:lvl6pPr marL="5431536" indent="-658368" algn="l" rtl="0" eaLnBrk="1" latinLnBrk="0" hangingPunct="1">
              <a:lnSpc>
                <a:spcPct val="100000"/>
              </a:lnSpc>
              <a:spcBef>
                <a:spcPct val="20000"/>
              </a:spcBef>
              <a:buClr>
                <a:schemeClr val="accent5"/>
              </a:buClr>
              <a:buFont typeface="Wingdings 2"/>
              <a:buChar char=""/>
              <a:defRPr kumimoji="0" sz="7200" kern="1200">
                <a:solidFill>
                  <a:schemeClr val="tx1"/>
                </a:solidFill>
                <a:latin typeface="+mn-lt"/>
                <a:ea typeface="+mn-ea"/>
                <a:cs typeface="+mn-cs"/>
              </a:defRPr>
            </a:lvl6pPr>
            <a:lvl7pPr marL="6188659"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7pPr>
            <a:lvl8pPr marL="6912864"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8pPr>
            <a:lvl9pPr marL="7669987"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9pPr>
            <a:extLst/>
          </a:lstStyle>
          <a:p>
            <a:pPr marL="431800" indent="0" algn="just" defTabSz="449263" fontAlgn="auto">
              <a:spcBef>
                <a:spcPts val="0"/>
              </a:spcBef>
              <a:spcAft>
                <a:spcPts val="0"/>
              </a:spcAft>
              <a:buSzPct val="45000"/>
              <a:buFont typeface="Wingdings 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2000" b="1" dirty="0" smtClean="0">
                <a:latin typeface="Calibri" panose="020F0502020204030204" pitchFamily="34" charset="0"/>
                <a:ea typeface="Verdana" panose="020B0604030504040204" pitchFamily="34" charset="0"/>
                <a:cs typeface="Verdana" panose="020B0604030504040204" pitchFamily="34" charset="0"/>
              </a:rPr>
              <a:t>GİRİŞ</a:t>
            </a:r>
          </a:p>
          <a:p>
            <a:pPr marL="431800" indent="0" algn="just" defTabSz="449263" fontAlgn="auto">
              <a:spcBef>
                <a:spcPts val="0"/>
              </a:spcBef>
              <a:spcAft>
                <a:spcPts val="0"/>
              </a:spcAft>
              <a:buSzPct val="45000"/>
              <a:buFont typeface="Wingdings 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anose="020B0604030504040204" pitchFamily="34" charset="0"/>
                <a:cs typeface="Verdana" panose="020B0604030504040204" pitchFamily="34" charset="0"/>
              </a:rPr>
              <a:t>Üniversite öğrencisi olmak bir anlamda erişkin bir birey olmanın ilk dönemleridir. Üniversite eğitiminin başlaması ile birlikte bazı öğrencilerin o zamana kadar alıştıkları aile ortamları içerisinden ayrılmaları, dış etkilere daha açık hale gelmeleri ve kendi özgür seçimlerini daha belirgin şekilde yapmaya başlarlar. Böylece beslenmelerinde yeni bir dönem başlar. Bu dönemin belirleyici özellikleri; ekonomik problemler ve yeni kurulacak bir düzene uyum sağlama çabalarıdır. Beslenme alışkanlıklarında ortaya çıkabilecek yeni formlar üniversite öğrenimi sonrasına da taşınacağından bu dönemdeki beslenme oldukça önemlidir. </a:t>
            </a:r>
          </a:p>
          <a:p>
            <a:pPr marL="431800" indent="0" algn="just" defTabSz="449263" fontAlgn="auto">
              <a:spcBef>
                <a:spcPts val="0"/>
              </a:spcBef>
              <a:spcAft>
                <a:spcPts val="0"/>
              </a:spcAft>
              <a:buSzPct val="45000"/>
              <a:buFont typeface="Wingdings 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b="1" dirty="0" smtClean="0">
                <a:latin typeface="Calibri" panose="020F0502020204030204" pitchFamily="34" charset="0"/>
                <a:ea typeface="Verdana" panose="020B0604030504040204" pitchFamily="34" charset="0"/>
                <a:cs typeface="Verdana" panose="020B0604030504040204" pitchFamily="34" charset="0"/>
              </a:rPr>
              <a:t>Projenin Amacı</a:t>
            </a:r>
          </a:p>
          <a:p>
            <a:pPr marL="431800" indent="0" algn="just" defTabSz="449263" fontAlgn="auto">
              <a:spcBef>
                <a:spcPts val="0"/>
              </a:spcBef>
              <a:spcAft>
                <a:spcPts val="0"/>
              </a:spcAft>
              <a:buSzPct val="4500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a:latin typeface="Calibri" panose="020F0502020204030204" pitchFamily="34" charset="0"/>
                <a:ea typeface="Verdana" pitchFamily="34" charset="0"/>
                <a:cs typeface="Verdana" pitchFamily="34" charset="0"/>
              </a:rPr>
              <a:t>Tıp eğitimi alan öğrencilerin derslerde sağlık alanında  edindikleri bilgileri günlük hayatta ne kadar uyguladıklarını araştırmak amacıyla bu proje hazırlanmıştır</a:t>
            </a:r>
            <a:r>
              <a:rPr lang="tr-TR" sz="1800" dirty="0" smtClean="0">
                <a:latin typeface="Calibri" panose="020F0502020204030204" pitchFamily="34" charset="0"/>
                <a:ea typeface="Verdana" pitchFamily="34" charset="0"/>
                <a:cs typeface="Verdana" pitchFamily="34" charset="0"/>
              </a:rPr>
              <a:t>.</a:t>
            </a:r>
          </a:p>
          <a:p>
            <a:pPr marL="360000" indent="0" algn="just" defTabSz="449263">
              <a:spcBef>
                <a:spcPts val="0"/>
              </a:spcBef>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a:latin typeface="Calibri" panose="020F0502020204030204" pitchFamily="34" charset="0"/>
                <a:ea typeface="Verdana" pitchFamily="34" charset="0"/>
                <a:cs typeface="Verdana" pitchFamily="34" charset="0"/>
              </a:rPr>
              <a:t>Tıp Fakültesini kazanarak 1. sınıfa başlayan öğrencilerin ilk yıllarda ailelerinin verdikleri eğitim ile beslenme alışkanlıklarının 3. sınıfa geldiklerinde aldıkları sağlık eğitimi ile değişim araştırılmıştır</a:t>
            </a:r>
            <a:r>
              <a:rPr lang="tr-TR" sz="1800" dirty="0" smtClean="0">
                <a:latin typeface="Calibri" panose="020F0502020204030204" pitchFamily="34" charset="0"/>
                <a:ea typeface="Verdana" pitchFamily="34" charset="0"/>
                <a:cs typeface="Verdana" pitchFamily="34" charset="0"/>
              </a:rPr>
              <a:t>.</a:t>
            </a:r>
          </a:p>
          <a:p>
            <a:pPr marL="360000" indent="0" algn="just" defTabSz="449263">
              <a:spcBef>
                <a:spcPts val="0"/>
              </a:spcBef>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r>
              <a:rPr lang="tr-TR" sz="1800" dirty="0" smtClean="0">
                <a:latin typeface="Calibri" panose="020F0502020204030204" pitchFamily="34" charset="0"/>
                <a:ea typeface="Verdana" pitchFamily="34" charset="0"/>
                <a:cs typeface="Verdana" pitchFamily="34" charset="0"/>
              </a:rPr>
              <a:t>Bu </a:t>
            </a:r>
            <a:r>
              <a:rPr lang="tr-TR" sz="1800" dirty="0">
                <a:latin typeface="Calibri" panose="020F0502020204030204" pitchFamily="34" charset="0"/>
                <a:ea typeface="Verdana" pitchFamily="34" charset="0"/>
                <a:cs typeface="Verdana" pitchFamily="34" charset="0"/>
              </a:rPr>
              <a:t>amaçla bir anket hazırlanarak 1. ve 3. sınıflara ayrı ayrı uygulanmıştır. Öğrencilerin yaşam tarzları, alışkanlıkları ve beslenme düzenleri ankette sorgulanmıştır</a:t>
            </a:r>
            <a:r>
              <a:rPr lang="tr-TR" sz="1800" dirty="0" smtClean="0">
                <a:latin typeface="Calibri" panose="020F0502020204030204" pitchFamily="34" charset="0"/>
                <a:ea typeface="Verdana" pitchFamily="34" charset="0"/>
                <a:cs typeface="Verdana" pitchFamily="34" charset="0"/>
              </a:rPr>
              <a:t>.</a:t>
            </a:r>
          </a:p>
          <a:p>
            <a:pPr marL="360000" indent="0" algn="just" defTabSz="449263">
              <a:spcBef>
                <a:spcPts val="0"/>
              </a:spcBef>
              <a:buSzPct val="45000"/>
              <a:buFont typeface="Wingdings" pitchFamily="2" charset="2"/>
              <a:buChar cha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lang="tr-TR" sz="2000" dirty="0">
              <a:latin typeface="Calibri" panose="020F0502020204030204" pitchFamily="34" charset="0"/>
              <a:ea typeface="Verdana" pitchFamily="34" charset="0"/>
              <a:cs typeface="Verdana" pitchFamily="34" charset="0"/>
            </a:endParaRPr>
          </a:p>
          <a:p>
            <a:pPr marL="431800" indent="0" algn="just" defTabSz="449263" fontAlgn="auto">
              <a:spcBef>
                <a:spcPts val="0"/>
              </a:spcBef>
              <a:spcAft>
                <a:spcPts val="0"/>
              </a:spcAft>
              <a:buSzPct val="4500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lang="tr-TR" sz="2000" dirty="0">
              <a:latin typeface="Calibri" panose="020F0502020204030204" pitchFamily="34" charset="0"/>
              <a:ea typeface="Verdana" pitchFamily="34" charset="0"/>
              <a:cs typeface="Verdana" pitchFamily="34" charset="0"/>
            </a:endParaRPr>
          </a:p>
          <a:p>
            <a:pPr marL="431800" indent="0" algn="just" defTabSz="449263" fontAlgn="auto">
              <a:spcBef>
                <a:spcPts val="0"/>
              </a:spcBef>
              <a:spcAft>
                <a:spcPts val="0"/>
              </a:spcAft>
              <a:buSzPct val="45000"/>
              <a:buFont typeface="Wingdings 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lang="tr-TR" sz="2000" dirty="0" smtClean="0">
              <a:latin typeface="Calibri" panose="020F0502020204030204" pitchFamily="34" charset="0"/>
              <a:ea typeface="Verdana" panose="020B0604030504040204" pitchFamily="34" charset="0"/>
              <a:cs typeface="Verdana" panose="020B0604030504040204" pitchFamily="34" charset="0"/>
            </a:endParaRPr>
          </a:p>
          <a:p>
            <a:pPr marL="107950" indent="0" algn="just" defTabSz="449263" fontAlgn="auto">
              <a:spcBef>
                <a:spcPts val="0"/>
              </a:spcBef>
              <a:spcAft>
                <a:spcPts val="0"/>
              </a:spcAft>
              <a:buSzPct val="45000"/>
              <a:buFont typeface="Wingdings 2"/>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lang="tr-TR" sz="2000" dirty="0" smtClean="0">
              <a:latin typeface="Calibri" panose="020F0502020204030204" pitchFamily="34" charset="0"/>
              <a:ea typeface="Verdana" panose="020B0604030504040204" pitchFamily="34" charset="0"/>
              <a:cs typeface="Verdana" panose="020B0604030504040204" pitchFamily="34" charset="0"/>
            </a:endParaRPr>
          </a:p>
        </p:txBody>
      </p:sp>
      <p:graphicFrame>
        <p:nvGraphicFramePr>
          <p:cNvPr id="16" name="Group 32"/>
          <p:cNvGraphicFramePr>
            <a:graphicFrameLocks noGrp="1"/>
          </p:cNvGraphicFramePr>
          <p:nvPr>
            <p:extLst>
              <p:ext uri="{D42A27DB-BD31-4B8C-83A1-F6EECF244321}">
                <p14:modId xmlns:p14="http://schemas.microsoft.com/office/powerpoint/2010/main" xmlns="" val="1457705408"/>
              </p:ext>
            </p:extLst>
          </p:nvPr>
        </p:nvGraphicFramePr>
        <p:xfrm>
          <a:off x="3055988" y="10055419"/>
          <a:ext cx="4392802" cy="1468230"/>
        </p:xfrm>
        <a:graphic>
          <a:graphicData uri="http://schemas.openxmlformats.org/drawingml/2006/table">
            <a:tbl>
              <a:tblPr>
                <a:tableStyleId>{08FB837D-C827-4EFA-A057-4D05807E0F7C}</a:tableStyleId>
              </a:tblPr>
              <a:tblGrid>
                <a:gridCol w="1097707"/>
                <a:gridCol w="1097707"/>
                <a:gridCol w="1098694"/>
                <a:gridCol w="1098694"/>
              </a:tblGrid>
              <a:tr h="3709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Cinsiyet</a:t>
                      </a:r>
                      <a:endParaRPr kumimoji="0" lang="tr-TR" sz="1800" b="1"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Total</a:t>
                      </a:r>
                      <a:endParaRPr kumimoji="0" lang="tr-TR" sz="1800" b="1"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r>
              <a:tr h="3012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Kadın</a:t>
                      </a:r>
                      <a:endParaRPr kumimoji="0" lang="tr-TR" sz="1800" b="1"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104</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66</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170</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r>
              <a:tr h="3012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Erkek</a:t>
                      </a:r>
                      <a:endParaRPr kumimoji="0" lang="tr-TR" sz="1800" b="1"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smtClean="0">
                          <a:ln>
                            <a:noFill/>
                          </a:ln>
                          <a:effectLst/>
                          <a:latin typeface="Calibri" panose="020F0502020204030204" pitchFamily="34" charset="0"/>
                          <a:ea typeface="Verdana" pitchFamily="34" charset="0"/>
                          <a:cs typeface="Verdana" pitchFamily="34" charset="0"/>
                        </a:rPr>
                        <a:t>83</a:t>
                      </a:r>
                      <a:endParaRPr kumimoji="0" lang="tr-TR" sz="1800" b="0" i="0" u="none" strike="noStrike" cap="none" normalizeH="0" baseline="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58</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141</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tc>
              </a:tr>
              <a:tr h="30129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Total</a:t>
                      </a:r>
                      <a:endParaRPr kumimoji="0" lang="tr-TR" sz="1800" b="1"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187</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124</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311</a:t>
                      </a:r>
                      <a:endParaRPr kumimoji="0" lang="tr-TR" sz="1800" b="0" i="0" u="none" strike="noStrike" cap="none" normalizeH="0" baseline="0" dirty="0" smtClean="0">
                        <a:ln>
                          <a:noFill/>
                        </a:ln>
                        <a:solidFill>
                          <a:schemeClr val="bg1"/>
                        </a:solidFill>
                        <a:effectLst/>
                        <a:latin typeface="Calibri" panose="020F0502020204030204" pitchFamily="34" charset="0"/>
                        <a:ea typeface="Verdana" pitchFamily="34" charset="0"/>
                        <a:cs typeface="Verdana" pitchFamily="34" charset="0"/>
                      </a:endParaRPr>
                    </a:p>
                  </a:txBody>
                  <a:tcPr marL="91430" marR="91430" marT="45715" marB="45715" anchor="ctr" horzOverflow="overflow">
                    <a:solidFill>
                      <a:schemeClr val="accent6">
                        <a:lumMod val="60000"/>
                        <a:lumOff val="40000"/>
                      </a:schemeClr>
                    </a:solidFill>
                  </a:tcPr>
                </a:tc>
              </a:tr>
            </a:tbl>
          </a:graphicData>
        </a:graphic>
      </p:graphicFrame>
      <p:sp>
        <p:nvSpPr>
          <p:cNvPr id="17" name="1 Başlık"/>
          <p:cNvSpPr>
            <a:spLocks/>
          </p:cNvSpPr>
          <p:nvPr/>
        </p:nvSpPr>
        <p:spPr bwMode="auto">
          <a:xfrm>
            <a:off x="7603298" y="10193088"/>
            <a:ext cx="6048672" cy="892175"/>
          </a:xfrm>
          <a:prstGeom prst="rect">
            <a:avLst/>
          </a:prstGeom>
          <a:noFill/>
          <a:ln w="9525">
            <a:noFill/>
            <a:round/>
            <a:headEnd/>
            <a:tailEnd/>
          </a:ln>
          <a:effectLst/>
        </p:spPr>
        <p:txBody>
          <a:bodyPr lIns="0" tIns="0" rIns="0" bIns="0" anchor="b"/>
          <a:lstStyle/>
          <a:p>
            <a:pPr algn="just"/>
            <a:r>
              <a:rPr lang="tr-TR" dirty="0">
                <a:latin typeface="Calibri" panose="020F0502020204030204" pitchFamily="34" charset="0"/>
                <a:ea typeface="Verdana" pitchFamily="34" charset="0"/>
                <a:cs typeface="Verdana" pitchFamily="34" charset="0"/>
              </a:rPr>
              <a:t>Ankete katılmayı kabul eden 1. sınıflardan </a:t>
            </a:r>
            <a:r>
              <a:rPr lang="tr-TR" b="1" dirty="0">
                <a:latin typeface="Calibri" panose="020F0502020204030204" pitchFamily="34" charset="0"/>
                <a:ea typeface="Verdana" pitchFamily="34" charset="0"/>
                <a:cs typeface="Verdana" pitchFamily="34" charset="0"/>
              </a:rPr>
              <a:t>187 </a:t>
            </a:r>
            <a:r>
              <a:rPr lang="tr-TR" dirty="0">
                <a:latin typeface="Calibri" panose="020F0502020204030204" pitchFamily="34" charset="0"/>
                <a:ea typeface="Verdana" pitchFamily="34" charset="0"/>
                <a:cs typeface="Verdana" pitchFamily="34" charset="0"/>
              </a:rPr>
              <a:t>öğrenciye (104 kadın, 83 erkek), 3. sınıflardan </a:t>
            </a:r>
            <a:r>
              <a:rPr lang="tr-TR" b="1" dirty="0">
                <a:latin typeface="Calibri" panose="020F0502020204030204" pitchFamily="34" charset="0"/>
                <a:ea typeface="Verdana" pitchFamily="34" charset="0"/>
                <a:cs typeface="Verdana" pitchFamily="34" charset="0"/>
              </a:rPr>
              <a:t>124 </a:t>
            </a:r>
            <a:r>
              <a:rPr lang="tr-TR" dirty="0">
                <a:latin typeface="Calibri" panose="020F0502020204030204" pitchFamily="34" charset="0"/>
                <a:ea typeface="Verdana" pitchFamily="34" charset="0"/>
                <a:cs typeface="Verdana" pitchFamily="34" charset="0"/>
              </a:rPr>
              <a:t>öğrenciye (66 kadın, 58 erkek) anket uygulanmıştır.</a:t>
            </a:r>
          </a:p>
        </p:txBody>
      </p:sp>
      <p:sp>
        <p:nvSpPr>
          <p:cNvPr id="2" name="Metin kutusu 1"/>
          <p:cNvSpPr txBox="1"/>
          <p:nvPr/>
        </p:nvSpPr>
        <p:spPr>
          <a:xfrm>
            <a:off x="2971036" y="9623371"/>
            <a:ext cx="2703048" cy="400110"/>
          </a:xfrm>
          <a:prstGeom prst="rect">
            <a:avLst/>
          </a:prstGeom>
          <a:noFill/>
        </p:spPr>
        <p:txBody>
          <a:bodyPr wrap="none" rtlCol="0">
            <a:spAutoFit/>
          </a:bodyPr>
          <a:lstStyle/>
          <a:p>
            <a:r>
              <a:rPr lang="tr-TR" sz="2000" b="1" dirty="0" smtClean="0">
                <a:latin typeface="Calibri" panose="020F0502020204030204" pitchFamily="34" charset="0"/>
              </a:rPr>
              <a:t>Ankete Kaç Kişi Katıldı? </a:t>
            </a:r>
            <a:endParaRPr lang="tr-TR" sz="2000" b="1" dirty="0">
              <a:latin typeface="Calibri" panose="020F0502020204030204" pitchFamily="34" charset="0"/>
            </a:endParaRPr>
          </a:p>
        </p:txBody>
      </p:sp>
      <p:sp>
        <p:nvSpPr>
          <p:cNvPr id="18" name="2 İçerik Yer Tutucusu"/>
          <p:cNvSpPr txBox="1">
            <a:spLocks/>
          </p:cNvSpPr>
          <p:nvPr/>
        </p:nvSpPr>
        <p:spPr>
          <a:xfrm>
            <a:off x="2696263" y="11711603"/>
            <a:ext cx="3816423" cy="3672408"/>
          </a:xfrm>
          <a:prstGeom prst="rect">
            <a:avLst/>
          </a:prstGeom>
        </p:spPr>
        <p:txBody>
          <a:bodyPr lIns="329184" tIns="164592" rIns="329184" bIns="164592">
            <a:normAutofit/>
          </a:bodyPr>
          <a:lstStyle>
            <a:lvl1pPr marL="1316736" indent="-1020470" algn="l" rtl="0" eaLnBrk="1" latinLnBrk="0" hangingPunct="1">
              <a:lnSpc>
                <a:spcPct val="100000"/>
              </a:lnSpc>
              <a:spcBef>
                <a:spcPts val="2160"/>
              </a:spcBef>
              <a:buClr>
                <a:schemeClr val="accent1"/>
              </a:buClr>
              <a:buSzPct val="80000"/>
              <a:buFont typeface="Wingdings 2"/>
              <a:buChar char=""/>
              <a:defRPr kumimoji="0" sz="11500" kern="1200">
                <a:solidFill>
                  <a:schemeClr val="tx1"/>
                </a:solidFill>
                <a:latin typeface="+mn-lt"/>
                <a:ea typeface="+mn-ea"/>
                <a:cs typeface="+mn-cs"/>
              </a:defRPr>
            </a:lvl1pPr>
            <a:lvl2pPr marL="2304288" indent="-855878" algn="l" rtl="0" eaLnBrk="1" latinLnBrk="0" hangingPunct="1">
              <a:lnSpc>
                <a:spcPct val="100000"/>
              </a:lnSpc>
              <a:spcBef>
                <a:spcPts val="1980"/>
              </a:spcBef>
              <a:buClr>
                <a:schemeClr val="accent1"/>
              </a:buClr>
              <a:buFont typeface="Verdana"/>
              <a:buChar char="◦"/>
              <a:defRPr kumimoji="0" sz="10100" kern="1200">
                <a:solidFill>
                  <a:schemeClr val="tx1"/>
                </a:solidFill>
                <a:latin typeface="+mn-lt"/>
                <a:ea typeface="+mn-ea"/>
                <a:cs typeface="+mn-cs"/>
              </a:defRPr>
            </a:lvl2pPr>
            <a:lvl3pPr marL="3193085" indent="-822960" algn="l" rtl="0" eaLnBrk="1" latinLnBrk="0" hangingPunct="1">
              <a:lnSpc>
                <a:spcPct val="100000"/>
              </a:lnSpc>
              <a:spcBef>
                <a:spcPct val="20000"/>
              </a:spcBef>
              <a:buClr>
                <a:schemeClr val="accent2"/>
              </a:buClr>
              <a:buFont typeface="Wingdings 2"/>
              <a:buChar char=""/>
              <a:defRPr kumimoji="0" sz="8600" kern="1200">
                <a:solidFill>
                  <a:schemeClr val="tx1"/>
                </a:solidFill>
                <a:latin typeface="+mn-lt"/>
                <a:ea typeface="+mn-ea"/>
                <a:cs typeface="+mn-cs"/>
              </a:defRPr>
            </a:lvl3pPr>
            <a:lvl4pPr marL="3950208" indent="-625450" algn="l" rtl="0" eaLnBrk="1" latinLnBrk="0" hangingPunct="1">
              <a:lnSpc>
                <a:spcPct val="100000"/>
              </a:lnSpc>
              <a:spcBef>
                <a:spcPct val="20000"/>
              </a:spcBef>
              <a:buClr>
                <a:schemeClr val="accent3"/>
              </a:buClr>
              <a:buFont typeface="Wingdings 2"/>
              <a:buChar char=""/>
              <a:defRPr kumimoji="0" sz="7200" kern="1200">
                <a:solidFill>
                  <a:schemeClr val="tx1"/>
                </a:solidFill>
                <a:latin typeface="+mn-lt"/>
                <a:ea typeface="+mn-ea"/>
                <a:cs typeface="+mn-cs"/>
              </a:defRPr>
            </a:lvl4pPr>
            <a:lvl5pPr marL="4674413" indent="-658368" algn="l" rtl="0" eaLnBrk="1" latinLnBrk="0" hangingPunct="1">
              <a:lnSpc>
                <a:spcPct val="100000"/>
              </a:lnSpc>
              <a:spcBef>
                <a:spcPct val="20000"/>
              </a:spcBef>
              <a:buClr>
                <a:schemeClr val="accent4"/>
              </a:buClr>
              <a:buFont typeface="Wingdings 2"/>
              <a:buChar char=""/>
              <a:defRPr kumimoji="0" sz="7200" kern="1200">
                <a:solidFill>
                  <a:schemeClr val="tx1"/>
                </a:solidFill>
                <a:latin typeface="+mn-lt"/>
                <a:ea typeface="+mn-ea"/>
                <a:cs typeface="+mn-cs"/>
              </a:defRPr>
            </a:lvl5pPr>
            <a:lvl6pPr marL="5431536" indent="-658368" algn="l" rtl="0" eaLnBrk="1" latinLnBrk="0" hangingPunct="1">
              <a:lnSpc>
                <a:spcPct val="100000"/>
              </a:lnSpc>
              <a:spcBef>
                <a:spcPct val="20000"/>
              </a:spcBef>
              <a:buClr>
                <a:schemeClr val="accent5"/>
              </a:buClr>
              <a:buFont typeface="Wingdings 2"/>
              <a:buChar char=""/>
              <a:defRPr kumimoji="0" sz="7200" kern="1200">
                <a:solidFill>
                  <a:schemeClr val="tx1"/>
                </a:solidFill>
                <a:latin typeface="+mn-lt"/>
                <a:ea typeface="+mn-ea"/>
                <a:cs typeface="+mn-cs"/>
              </a:defRPr>
            </a:lvl6pPr>
            <a:lvl7pPr marL="6188659"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7pPr>
            <a:lvl8pPr marL="6912864"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8pPr>
            <a:lvl9pPr marL="7669987"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9pPr>
            <a:extLst/>
          </a:lstStyle>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Yaşadığı Yer </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Ana Öğün Sayısı </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Ara Öğün Sayısı</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Öğün Saat Farkı</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Aperatif </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Konserve Donmuş Gıda </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Su Tüketimi </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Düzenli Spor Yapma</a:t>
            </a:r>
          </a:p>
          <a:p>
            <a:pPr marL="3600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Sigara Kullanma </a:t>
            </a:r>
          </a:p>
          <a:p>
            <a:pPr marL="36000" indent="0" fontAlgn="auto">
              <a:spcBef>
                <a:spcPts val="0"/>
              </a:spcBef>
              <a:spcAft>
                <a:spcPts val="0"/>
              </a:spcAft>
              <a:buFont typeface="Wingdings" pitchFamily="2" charset="2"/>
              <a:buChar char="Ø"/>
            </a:pPr>
            <a:endParaRPr lang="tr-TR" sz="1800" dirty="0" smtClean="0">
              <a:latin typeface="Calibri" panose="020F0502020204030204" pitchFamily="34" charset="0"/>
              <a:ea typeface="Verdana" pitchFamily="34" charset="0"/>
              <a:cs typeface="Verdana" pitchFamily="34" charset="0"/>
            </a:endParaRPr>
          </a:p>
        </p:txBody>
      </p:sp>
      <p:sp>
        <p:nvSpPr>
          <p:cNvPr id="19" name="1 Başlık"/>
          <p:cNvSpPr txBox="1">
            <a:spLocks/>
          </p:cNvSpPr>
          <p:nvPr/>
        </p:nvSpPr>
        <p:spPr>
          <a:xfrm>
            <a:off x="2291172" y="11461857"/>
            <a:ext cx="5269843" cy="499492"/>
          </a:xfrm>
          <a:prstGeom prst="rect">
            <a:avLst/>
          </a:prstGeom>
        </p:spPr>
        <p:txBody>
          <a:bodyPr vert="horz" wrap="square" lIns="91440" tIns="45720" rIns="91440" bIns="45720" numCol="1" anchor="ctr" anchorCtr="0" compatLnSpc="1">
            <a:prstTxWarp prst="textNoShape">
              <a:avLst/>
            </a:prstTxWarp>
            <a:no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tr-TR" sz="2000" b="1" dirty="0" smtClean="0">
                <a:solidFill>
                  <a:schemeClr val="tx1"/>
                </a:solidFill>
                <a:effectLst/>
                <a:latin typeface="Calibri" panose="020F0502020204030204" pitchFamily="34" charset="0"/>
                <a:ea typeface="Verdana" pitchFamily="34" charset="0"/>
                <a:cs typeface="Verdana" pitchFamily="34" charset="0"/>
              </a:rPr>
              <a:t>Araştırmaya Yönelik Neler Soruldu?</a:t>
            </a:r>
          </a:p>
        </p:txBody>
      </p:sp>
      <p:sp>
        <p:nvSpPr>
          <p:cNvPr id="20" name="2 İçerik Yer Tutucusu"/>
          <p:cNvSpPr txBox="1">
            <a:spLocks/>
          </p:cNvSpPr>
          <p:nvPr/>
        </p:nvSpPr>
        <p:spPr>
          <a:xfrm>
            <a:off x="6592084" y="11711603"/>
            <a:ext cx="4695005" cy="4104357"/>
          </a:xfrm>
          <a:prstGeom prst="rect">
            <a:avLst/>
          </a:prstGeom>
        </p:spPr>
        <p:txBody>
          <a:bodyPr lIns="329184" tIns="164592" rIns="329184" bIns="164592">
            <a:noAutofit/>
          </a:bodyPr>
          <a:lstStyle>
            <a:lvl1pPr marL="1316736" indent="-1020470" algn="l" rtl="0" eaLnBrk="1" latinLnBrk="0" hangingPunct="1">
              <a:lnSpc>
                <a:spcPct val="100000"/>
              </a:lnSpc>
              <a:spcBef>
                <a:spcPts val="2160"/>
              </a:spcBef>
              <a:buClr>
                <a:schemeClr val="accent1"/>
              </a:buClr>
              <a:buSzPct val="80000"/>
              <a:buFont typeface="Wingdings 2"/>
              <a:buChar char=""/>
              <a:defRPr kumimoji="0" sz="11500" kern="1200">
                <a:solidFill>
                  <a:schemeClr val="tx1"/>
                </a:solidFill>
                <a:latin typeface="+mn-lt"/>
                <a:ea typeface="+mn-ea"/>
                <a:cs typeface="+mn-cs"/>
              </a:defRPr>
            </a:lvl1pPr>
            <a:lvl2pPr marL="2304288" indent="-855878" algn="l" rtl="0" eaLnBrk="1" latinLnBrk="0" hangingPunct="1">
              <a:lnSpc>
                <a:spcPct val="100000"/>
              </a:lnSpc>
              <a:spcBef>
                <a:spcPts val="1980"/>
              </a:spcBef>
              <a:buClr>
                <a:schemeClr val="accent1"/>
              </a:buClr>
              <a:buFont typeface="Verdana"/>
              <a:buChar char="◦"/>
              <a:defRPr kumimoji="0" sz="10100" kern="1200">
                <a:solidFill>
                  <a:schemeClr val="tx1"/>
                </a:solidFill>
                <a:latin typeface="+mn-lt"/>
                <a:ea typeface="+mn-ea"/>
                <a:cs typeface="+mn-cs"/>
              </a:defRPr>
            </a:lvl2pPr>
            <a:lvl3pPr marL="3193085" indent="-822960" algn="l" rtl="0" eaLnBrk="1" latinLnBrk="0" hangingPunct="1">
              <a:lnSpc>
                <a:spcPct val="100000"/>
              </a:lnSpc>
              <a:spcBef>
                <a:spcPct val="20000"/>
              </a:spcBef>
              <a:buClr>
                <a:schemeClr val="accent2"/>
              </a:buClr>
              <a:buFont typeface="Wingdings 2"/>
              <a:buChar char=""/>
              <a:defRPr kumimoji="0" sz="8600" kern="1200">
                <a:solidFill>
                  <a:schemeClr val="tx1"/>
                </a:solidFill>
                <a:latin typeface="+mn-lt"/>
                <a:ea typeface="+mn-ea"/>
                <a:cs typeface="+mn-cs"/>
              </a:defRPr>
            </a:lvl3pPr>
            <a:lvl4pPr marL="3950208" indent="-625450" algn="l" rtl="0" eaLnBrk="1" latinLnBrk="0" hangingPunct="1">
              <a:lnSpc>
                <a:spcPct val="100000"/>
              </a:lnSpc>
              <a:spcBef>
                <a:spcPct val="20000"/>
              </a:spcBef>
              <a:buClr>
                <a:schemeClr val="accent3"/>
              </a:buClr>
              <a:buFont typeface="Wingdings 2"/>
              <a:buChar char=""/>
              <a:defRPr kumimoji="0" sz="7200" kern="1200">
                <a:solidFill>
                  <a:schemeClr val="tx1"/>
                </a:solidFill>
                <a:latin typeface="+mn-lt"/>
                <a:ea typeface="+mn-ea"/>
                <a:cs typeface="+mn-cs"/>
              </a:defRPr>
            </a:lvl4pPr>
            <a:lvl5pPr marL="4674413" indent="-658368" algn="l" rtl="0" eaLnBrk="1" latinLnBrk="0" hangingPunct="1">
              <a:lnSpc>
                <a:spcPct val="100000"/>
              </a:lnSpc>
              <a:spcBef>
                <a:spcPct val="20000"/>
              </a:spcBef>
              <a:buClr>
                <a:schemeClr val="accent4"/>
              </a:buClr>
              <a:buFont typeface="Wingdings 2"/>
              <a:buChar char=""/>
              <a:defRPr kumimoji="0" sz="7200" kern="1200">
                <a:solidFill>
                  <a:schemeClr val="tx1"/>
                </a:solidFill>
                <a:latin typeface="+mn-lt"/>
                <a:ea typeface="+mn-ea"/>
                <a:cs typeface="+mn-cs"/>
              </a:defRPr>
            </a:lvl5pPr>
            <a:lvl6pPr marL="5431536" indent="-658368" algn="l" rtl="0" eaLnBrk="1" latinLnBrk="0" hangingPunct="1">
              <a:lnSpc>
                <a:spcPct val="100000"/>
              </a:lnSpc>
              <a:spcBef>
                <a:spcPct val="20000"/>
              </a:spcBef>
              <a:buClr>
                <a:schemeClr val="accent5"/>
              </a:buClr>
              <a:buFont typeface="Wingdings 2"/>
              <a:buChar char=""/>
              <a:defRPr kumimoji="0" sz="7200" kern="1200">
                <a:solidFill>
                  <a:schemeClr val="tx1"/>
                </a:solidFill>
                <a:latin typeface="+mn-lt"/>
                <a:ea typeface="+mn-ea"/>
                <a:cs typeface="+mn-cs"/>
              </a:defRPr>
            </a:lvl6pPr>
            <a:lvl7pPr marL="6188659"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7pPr>
            <a:lvl8pPr marL="6912864"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8pPr>
            <a:lvl9pPr marL="7669987" indent="-658368" algn="l" rtl="0" eaLnBrk="1" latinLnBrk="0" hangingPunct="1">
              <a:lnSpc>
                <a:spcPct val="100000"/>
              </a:lnSpc>
              <a:spcBef>
                <a:spcPct val="20000"/>
              </a:spcBef>
              <a:buClr>
                <a:schemeClr val="accent6"/>
              </a:buClr>
              <a:buFont typeface="Wingdings 2"/>
              <a:buChar char=""/>
              <a:defRPr kumimoji="0" sz="7200" kern="1200">
                <a:solidFill>
                  <a:schemeClr val="tx1"/>
                </a:solidFill>
                <a:latin typeface="+mn-lt"/>
                <a:ea typeface="+mn-ea"/>
                <a:cs typeface="+mn-cs"/>
              </a:defRPr>
            </a:lvl9pPr>
            <a:extLst/>
          </a:lstStyle>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Kilo Problemi Düşünme </a:t>
            </a:r>
          </a:p>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Beslenme Bilgi Düzeyi </a:t>
            </a:r>
          </a:p>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Bilgisayar ve Televizyonda Zaman Harcama </a:t>
            </a:r>
          </a:p>
          <a:p>
            <a:pPr marL="0" indent="0" fontAlgn="auto">
              <a:spcBef>
                <a:spcPts val="0"/>
              </a:spcBef>
              <a:spcAft>
                <a:spcPts val="0"/>
              </a:spcAft>
              <a:buFont typeface="Arial" panose="020B0604020202020204" pitchFamily="34" charset="0"/>
              <a:buChar char="•"/>
            </a:pPr>
            <a:r>
              <a:rPr lang="tr-TR" sz="1800" dirty="0" err="1" smtClean="0">
                <a:latin typeface="Calibri" panose="020F0502020204030204" pitchFamily="34" charset="0"/>
                <a:ea typeface="Verdana" pitchFamily="34" charset="0"/>
                <a:cs typeface="Verdana" pitchFamily="34" charset="0"/>
              </a:rPr>
              <a:t>Fast</a:t>
            </a:r>
            <a:r>
              <a:rPr lang="tr-TR" sz="1800" dirty="0" smtClean="0">
                <a:latin typeface="Calibri" panose="020F0502020204030204" pitchFamily="34" charset="0"/>
                <a:ea typeface="Verdana" pitchFamily="34" charset="0"/>
                <a:cs typeface="Verdana" pitchFamily="34" charset="0"/>
              </a:rPr>
              <a:t> - </a:t>
            </a:r>
            <a:r>
              <a:rPr lang="tr-TR" sz="1800" dirty="0" err="1" smtClean="0">
                <a:latin typeface="Calibri" panose="020F0502020204030204" pitchFamily="34" charset="0"/>
                <a:ea typeface="Verdana" pitchFamily="34" charset="0"/>
                <a:cs typeface="Verdana" pitchFamily="34" charset="0"/>
              </a:rPr>
              <a:t>Food</a:t>
            </a:r>
            <a:r>
              <a:rPr lang="tr-TR" sz="1800" dirty="0" smtClean="0">
                <a:latin typeface="Calibri" panose="020F0502020204030204" pitchFamily="34" charset="0"/>
                <a:ea typeface="Verdana" pitchFamily="34" charset="0"/>
                <a:cs typeface="Verdana" pitchFamily="34" charset="0"/>
              </a:rPr>
              <a:t> Tercihi </a:t>
            </a:r>
          </a:p>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Süt ve Süt Ürünleri Tercihi </a:t>
            </a:r>
          </a:p>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Et / Kurubaklagil / Yumurta Tercihi </a:t>
            </a:r>
          </a:p>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Ekmek Tahıl Tercihi</a:t>
            </a:r>
          </a:p>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Meyve Sebze Tercihi</a:t>
            </a:r>
          </a:p>
          <a:p>
            <a:pPr marL="0" indent="0" fontAlgn="auto">
              <a:spcBef>
                <a:spcPts val="0"/>
              </a:spcBef>
              <a:spcAft>
                <a:spcPts val="0"/>
              </a:spcAft>
              <a:buFont typeface="Arial" panose="020B0604020202020204" pitchFamily="34" charset="0"/>
              <a:buChar char="•"/>
            </a:pPr>
            <a:r>
              <a:rPr lang="tr-TR" sz="1800" dirty="0" smtClean="0">
                <a:latin typeface="Calibri" panose="020F0502020204030204" pitchFamily="34" charset="0"/>
                <a:ea typeface="Verdana" pitchFamily="34" charset="0"/>
                <a:cs typeface="Verdana" pitchFamily="34" charset="0"/>
              </a:rPr>
              <a:t>Yağlı Yemek Tercihi </a:t>
            </a:r>
          </a:p>
          <a:p>
            <a:pPr marL="0" indent="0" fontAlgn="auto">
              <a:spcBef>
                <a:spcPts val="0"/>
              </a:spcBef>
              <a:spcAft>
                <a:spcPts val="0"/>
              </a:spcAft>
              <a:buFont typeface="Arial" panose="020B0604020202020204" pitchFamily="34" charset="0"/>
              <a:buChar char="•"/>
            </a:pPr>
            <a:endParaRPr lang="tr-TR" sz="1800" dirty="0" smtClean="0">
              <a:latin typeface="Calibri" panose="020F0502020204030204" pitchFamily="34" charset="0"/>
              <a:ea typeface="Verdana" pitchFamily="34" charset="0"/>
              <a:cs typeface="Verdana" pitchFamily="34" charset="0"/>
            </a:endParaRPr>
          </a:p>
        </p:txBody>
      </p:sp>
      <p:graphicFrame>
        <p:nvGraphicFramePr>
          <p:cNvPr id="21" name="3 Grafik"/>
          <p:cNvGraphicFramePr>
            <a:graphicFrameLocks/>
          </p:cNvGraphicFramePr>
          <p:nvPr>
            <p:extLst>
              <p:ext uri="{D42A27DB-BD31-4B8C-83A1-F6EECF244321}">
                <p14:modId xmlns:p14="http://schemas.microsoft.com/office/powerpoint/2010/main" xmlns="" val="1714198372"/>
              </p:ext>
            </p:extLst>
          </p:nvPr>
        </p:nvGraphicFramePr>
        <p:xfrm>
          <a:off x="8731246" y="14896730"/>
          <a:ext cx="4694208" cy="2329677"/>
        </p:xfrm>
        <a:graphic>
          <a:graphicData uri="http://schemas.openxmlformats.org/drawingml/2006/chart">
            <c:chart xmlns:c="http://schemas.openxmlformats.org/drawingml/2006/chart" xmlns:r="http://schemas.openxmlformats.org/officeDocument/2006/relationships" r:id="rId7"/>
          </a:graphicData>
        </a:graphic>
      </p:graphicFrame>
      <p:pic>
        <p:nvPicPr>
          <p:cNvPr id="22" name="Resim 21"/>
          <p:cNvPicPr>
            <a:picLocks noChangeAspect="1"/>
          </p:cNvPicPr>
          <p:nvPr/>
        </p:nvPicPr>
        <p:blipFill>
          <a:blip r:embed="rId8" cstate="print"/>
          <a:stretch>
            <a:fillRect/>
          </a:stretch>
        </p:blipFill>
        <p:spPr>
          <a:xfrm>
            <a:off x="2768270" y="14879955"/>
            <a:ext cx="5517866" cy="1512168"/>
          </a:xfrm>
          <a:prstGeom prst="rect">
            <a:avLst/>
          </a:prstGeom>
        </p:spPr>
      </p:pic>
      <p:sp>
        <p:nvSpPr>
          <p:cNvPr id="23" name="Dikdörtgen 22"/>
          <p:cNvSpPr/>
          <p:nvPr/>
        </p:nvSpPr>
        <p:spPr>
          <a:xfrm>
            <a:off x="2971036" y="14375899"/>
            <a:ext cx="10585971" cy="677108"/>
          </a:xfrm>
          <a:prstGeom prst="rect">
            <a:avLst/>
          </a:prstGeom>
        </p:spPr>
        <p:txBody>
          <a:bodyPr wrap="square">
            <a:spAutoFit/>
          </a:bodyPr>
          <a:lstStyle/>
          <a:p>
            <a:r>
              <a:rPr lang="tr-TR" sz="2000" b="1" dirty="0" smtClean="0">
                <a:latin typeface="Calibri" panose="020F0502020204030204" pitchFamily="34" charset="0"/>
              </a:rPr>
              <a:t>Bulgular</a:t>
            </a:r>
          </a:p>
          <a:p>
            <a:r>
              <a:rPr lang="tr-TR" dirty="0" smtClean="0">
                <a:latin typeface="Calibri" panose="020F0502020204030204" pitchFamily="34" charset="0"/>
              </a:rPr>
              <a:t>Vücut Kitle İndekslerine göre 1. ve 3. sınıfların istatistikleri arasında fark yoktur. (t= -0.733 </a:t>
            </a:r>
            <a:r>
              <a:rPr lang="tr-TR" dirty="0" err="1" smtClean="0">
                <a:latin typeface="Calibri" panose="020F0502020204030204" pitchFamily="34" charset="0"/>
              </a:rPr>
              <a:t>sd</a:t>
            </a:r>
            <a:r>
              <a:rPr lang="tr-TR" dirty="0" smtClean="0">
                <a:latin typeface="Calibri" panose="020F0502020204030204" pitchFamily="34" charset="0"/>
              </a:rPr>
              <a:t>=309 p=0.464)</a:t>
            </a:r>
            <a:endParaRPr lang="tr-TR" dirty="0">
              <a:latin typeface="Calibri" panose="020F0502020204030204" pitchFamily="34" charset="0"/>
            </a:endParaRPr>
          </a:p>
        </p:txBody>
      </p:sp>
      <p:sp>
        <p:nvSpPr>
          <p:cNvPr id="24" name="Dikdörtgen 23"/>
          <p:cNvSpPr/>
          <p:nvPr/>
        </p:nvSpPr>
        <p:spPr>
          <a:xfrm>
            <a:off x="7478544" y="17040195"/>
            <a:ext cx="7675102" cy="369332"/>
          </a:xfrm>
          <a:prstGeom prst="rect">
            <a:avLst/>
          </a:prstGeom>
        </p:spPr>
        <p:txBody>
          <a:bodyPr wrap="square">
            <a:spAutoFit/>
          </a:bodyPr>
          <a:lstStyle/>
          <a:p>
            <a:r>
              <a:rPr lang="tr-TR" dirty="0" smtClean="0">
                <a:latin typeface="Calibri" panose="020F0502020204030204" pitchFamily="34" charset="0"/>
              </a:rPr>
              <a:t>Grafik 1. Vücut Kitle İndekslerine göre 1. ve 3. sınıfların istatistikleri</a:t>
            </a:r>
            <a:endParaRPr lang="tr-TR" dirty="0">
              <a:latin typeface="Calibri" panose="020F0502020204030204" pitchFamily="34" charset="0"/>
            </a:endParaRPr>
          </a:p>
        </p:txBody>
      </p:sp>
      <p:graphicFrame>
        <p:nvGraphicFramePr>
          <p:cNvPr id="25" name="Group 1535"/>
          <p:cNvGraphicFramePr>
            <a:graphicFrameLocks/>
          </p:cNvGraphicFramePr>
          <p:nvPr>
            <p:extLst>
              <p:ext uri="{D42A27DB-BD31-4B8C-83A1-F6EECF244321}">
                <p14:modId xmlns:p14="http://schemas.microsoft.com/office/powerpoint/2010/main" xmlns="" val="3310426645"/>
              </p:ext>
            </p:extLst>
          </p:nvPr>
        </p:nvGraphicFramePr>
        <p:xfrm>
          <a:off x="2757738" y="17437408"/>
          <a:ext cx="5978333" cy="1435233"/>
        </p:xfrm>
        <a:graphic>
          <a:graphicData uri="http://schemas.openxmlformats.org/drawingml/2006/table">
            <a:tbl>
              <a:tblPr>
                <a:tableStyleId>{08FB837D-C827-4EFA-A057-4D05807E0F7C}</a:tableStyleId>
              </a:tblPr>
              <a:tblGrid>
                <a:gridCol w="1369821"/>
                <a:gridCol w="1358822"/>
                <a:gridCol w="1083230"/>
                <a:gridCol w="1083230"/>
                <a:gridCol w="1083230"/>
              </a:tblGrid>
              <a:tr h="602664">
                <a:tc>
                  <a:txBody>
                    <a:bodyPr/>
                    <a:lstStyle/>
                    <a:p>
                      <a:pPr marL="365125" marR="0" lvl="0" indent="-282575" algn="l"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Ana Öğün Sayısı</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r>
              <a:tr h="344380">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1 - 2</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71(37,9)</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63(50,8)</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5,012</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0.025</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r>
              <a:tr h="429393">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116(62,1)</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61(49.2)</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vMerge="1">
                  <a:txBody>
                    <a:bodyPr/>
                    <a:lstStyle/>
                    <a:p>
                      <a:endParaRPr lang="tr-TR"/>
                    </a:p>
                  </a:txBody>
                  <a:tcPr/>
                </a:tc>
                <a:tc vMerge="1">
                  <a:txBody>
                    <a:bodyPr/>
                    <a:lstStyle/>
                    <a:p>
                      <a:endParaRPr lang="tr-TR" dirty="0"/>
                    </a:p>
                  </a:txBody>
                  <a:tcPr/>
                </a:tc>
              </a:tr>
            </a:tbl>
          </a:graphicData>
        </a:graphic>
      </p:graphicFrame>
      <p:sp>
        <p:nvSpPr>
          <p:cNvPr id="26" name="Metin kutusu 25"/>
          <p:cNvSpPr txBox="1"/>
          <p:nvPr/>
        </p:nvSpPr>
        <p:spPr>
          <a:xfrm>
            <a:off x="2861396" y="19422269"/>
            <a:ext cx="11373094" cy="1477328"/>
          </a:xfrm>
          <a:prstGeom prst="rect">
            <a:avLst/>
          </a:prstGeom>
          <a:noFill/>
        </p:spPr>
        <p:txBody>
          <a:bodyPr wrap="square" rtlCol="0">
            <a:spAutoFit/>
          </a:bodyPr>
          <a:lstStyle/>
          <a:p>
            <a:r>
              <a:rPr lang="tr-TR" dirty="0" smtClean="0">
                <a:latin typeface="Calibri" panose="020F0502020204030204" pitchFamily="34" charset="0"/>
              </a:rPr>
              <a:t>Yapılan ki-kare analizine göre sınıflar arasında ana öğün sayısı bakımından anlamlı bir fark bulunmaktadır.(</a:t>
            </a:r>
            <a:r>
              <a:rPr lang="tr-TR" b="1" dirty="0" smtClean="0">
                <a:latin typeface="Calibri" panose="020F0502020204030204" pitchFamily="34" charset="0"/>
                <a:sym typeface="Symbol"/>
              </a:rPr>
              <a:t></a:t>
            </a:r>
            <a:r>
              <a:rPr lang="tr-TR" b="1" baseline="30000" dirty="0" smtClean="0">
                <a:latin typeface="Calibri" panose="020F0502020204030204" pitchFamily="34" charset="0"/>
                <a:sym typeface="Symbol"/>
              </a:rPr>
              <a:t>2</a:t>
            </a:r>
            <a:r>
              <a:rPr lang="tr-TR" dirty="0" smtClean="0">
                <a:latin typeface="Calibri" panose="020F0502020204030204" pitchFamily="34" charset="0"/>
              </a:rPr>
              <a:t>=5,012  </a:t>
            </a:r>
            <a:r>
              <a:rPr lang="tr-TR" b="1" dirty="0" smtClean="0">
                <a:latin typeface="Calibri" panose="020F0502020204030204" pitchFamily="34" charset="0"/>
              </a:rPr>
              <a:t>p</a:t>
            </a:r>
            <a:r>
              <a:rPr lang="tr-TR" dirty="0" smtClean="0">
                <a:latin typeface="Calibri" panose="020F0502020204030204" pitchFamily="34" charset="0"/>
              </a:rPr>
              <a:t>=0,025&lt;0,05) 1.Sınıfların 3. sınıflara göre ana öğün sayıları daha fazladır (%62,1 ve %49,2).</a:t>
            </a: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p:txBody>
      </p:sp>
      <p:sp>
        <p:nvSpPr>
          <p:cNvPr id="27" name="Dikdörtgen 26"/>
          <p:cNvSpPr/>
          <p:nvPr/>
        </p:nvSpPr>
        <p:spPr>
          <a:xfrm>
            <a:off x="7808830" y="19056419"/>
            <a:ext cx="6480719" cy="369332"/>
          </a:xfrm>
          <a:prstGeom prst="rect">
            <a:avLst/>
          </a:prstGeom>
        </p:spPr>
        <p:txBody>
          <a:bodyPr wrap="square">
            <a:spAutoFit/>
          </a:bodyPr>
          <a:lstStyle/>
          <a:p>
            <a:r>
              <a:rPr lang="tr-TR" dirty="0" smtClean="0">
                <a:latin typeface="Calibri" panose="020F0502020204030204" pitchFamily="34" charset="0"/>
              </a:rPr>
              <a:t>Grafik 2. Ana öğün sayılarına göre 1. ve 3. sınıfların istatistikleri</a:t>
            </a:r>
            <a:endParaRPr lang="tr-TR" dirty="0">
              <a:latin typeface="Calibri" panose="020F0502020204030204" pitchFamily="34" charset="0"/>
            </a:endParaRPr>
          </a:p>
        </p:txBody>
      </p:sp>
      <p:graphicFrame>
        <p:nvGraphicFramePr>
          <p:cNvPr id="28" name="Grafik 27"/>
          <p:cNvGraphicFramePr/>
          <p:nvPr>
            <p:extLst>
              <p:ext uri="{D42A27DB-BD31-4B8C-83A1-F6EECF244321}">
                <p14:modId xmlns:p14="http://schemas.microsoft.com/office/powerpoint/2010/main" xmlns="" val="3474184560"/>
              </p:ext>
            </p:extLst>
          </p:nvPr>
        </p:nvGraphicFramePr>
        <p:xfrm>
          <a:off x="8936850" y="17224861"/>
          <a:ext cx="4200572" cy="204758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29" name="Group 1535"/>
          <p:cNvGraphicFramePr>
            <a:graphicFrameLocks/>
          </p:cNvGraphicFramePr>
          <p:nvPr>
            <p:extLst>
              <p:ext uri="{D42A27DB-BD31-4B8C-83A1-F6EECF244321}">
                <p14:modId xmlns:p14="http://schemas.microsoft.com/office/powerpoint/2010/main" xmlns="" val="3253402733"/>
              </p:ext>
            </p:extLst>
          </p:nvPr>
        </p:nvGraphicFramePr>
        <p:xfrm>
          <a:off x="2906168" y="20597083"/>
          <a:ext cx="6304497" cy="1371600"/>
        </p:xfrm>
        <a:graphic>
          <a:graphicData uri="http://schemas.openxmlformats.org/drawingml/2006/table">
            <a:tbl>
              <a:tblPr>
                <a:tableStyleId>{08FB837D-C827-4EFA-A057-4D05807E0F7C}</a:tableStyleId>
              </a:tblPr>
              <a:tblGrid>
                <a:gridCol w="1468126"/>
                <a:gridCol w="1368977"/>
                <a:gridCol w="1155798"/>
                <a:gridCol w="1375491"/>
                <a:gridCol w="936105"/>
              </a:tblGrid>
              <a:tr h="609518">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Ara Öğün Sayısı</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r>
              <a:tr h="348296">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0-1</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117(62.6)</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67(54)</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2.248</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0.134</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r>
              <a:tr h="348296">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2-3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70(37.4)</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57(46)</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vMerge="1">
                  <a:txBody>
                    <a:bodyPr/>
                    <a:lstStyle/>
                    <a:p>
                      <a:endParaRPr lang="tr-TR"/>
                    </a:p>
                  </a:txBody>
                  <a:tcPr/>
                </a:tc>
                <a:tc vMerge="1">
                  <a:txBody>
                    <a:bodyPr/>
                    <a:lstStyle/>
                    <a:p>
                      <a:endParaRPr lang="tr-TR"/>
                    </a:p>
                  </a:txBody>
                  <a:tcPr/>
                </a:tc>
              </a:tr>
            </a:tbl>
          </a:graphicData>
        </a:graphic>
      </p:graphicFrame>
      <p:sp>
        <p:nvSpPr>
          <p:cNvPr id="30" name="Metin kutusu 29"/>
          <p:cNvSpPr txBox="1"/>
          <p:nvPr/>
        </p:nvSpPr>
        <p:spPr>
          <a:xfrm>
            <a:off x="2859648" y="22909836"/>
            <a:ext cx="10801261" cy="3139321"/>
          </a:xfrm>
          <a:prstGeom prst="rect">
            <a:avLst/>
          </a:prstGeom>
          <a:noFill/>
        </p:spPr>
        <p:txBody>
          <a:bodyPr wrap="square" rtlCol="0">
            <a:spAutoFit/>
          </a:bodyPr>
          <a:lstStyle/>
          <a:p>
            <a:r>
              <a:rPr lang="tr-TR" dirty="0" smtClean="0">
                <a:latin typeface="Calibri" panose="020F0502020204030204" pitchFamily="34" charset="0"/>
              </a:rPr>
              <a:t>Ara öğün sayısı olarak 1. sınıflar ve 3.sınıfları ki-kare analizi ile karşılaştırdığımızda sınıflar arasında anlamlı bir fark bulunmamaktadır.  (</a:t>
            </a:r>
            <a:r>
              <a:rPr lang="tr-TR" b="1" dirty="0">
                <a:latin typeface="Calibri" panose="020F0502020204030204" pitchFamily="34" charset="0"/>
                <a:sym typeface="Symbol"/>
              </a:rPr>
              <a:t></a:t>
            </a:r>
            <a:r>
              <a:rPr lang="tr-TR" b="1" baseline="30000" dirty="0" smtClean="0">
                <a:latin typeface="Calibri" panose="020F0502020204030204" pitchFamily="34" charset="0"/>
                <a:sym typeface="Symbol"/>
              </a:rPr>
              <a:t>2</a:t>
            </a:r>
            <a:r>
              <a:rPr lang="tr-TR" dirty="0" smtClean="0">
                <a:latin typeface="Calibri" panose="020F0502020204030204" pitchFamily="34" charset="0"/>
              </a:rPr>
              <a:t>=2,248 p=0,134&gt;0,05)</a:t>
            </a:r>
            <a:endParaRPr lang="tr-TR" dirty="0">
              <a:latin typeface="Calibri" panose="020F0502020204030204" pitchFamily="34" charset="0"/>
            </a:endParaRPr>
          </a:p>
          <a:p>
            <a:r>
              <a:rPr lang="tr-TR" dirty="0" smtClean="0">
                <a:latin typeface="Calibri" panose="020F0502020204030204" pitchFamily="34" charset="0"/>
              </a:rPr>
              <a:t>3.Sınıfların 1. sınıflara göre ara öğün sayıları daha fazladır (%46 ve %37,4).</a:t>
            </a:r>
          </a:p>
          <a:p>
            <a:r>
              <a:rPr lang="tr-TR" dirty="0" smtClean="0">
                <a:latin typeface="Calibri" panose="020F0502020204030204" pitchFamily="34" charset="0"/>
              </a:rPr>
              <a:t>3.Sınıflarda </a:t>
            </a:r>
            <a:r>
              <a:rPr lang="tr-TR" u="sng" dirty="0" smtClean="0">
                <a:latin typeface="Calibri" panose="020F0502020204030204" pitchFamily="34" charset="0"/>
              </a:rPr>
              <a:t>ana öğün sayı azalmasıyla </a:t>
            </a:r>
            <a:r>
              <a:rPr lang="tr-TR" dirty="0" smtClean="0">
                <a:latin typeface="Calibri" panose="020F0502020204030204" pitchFamily="34" charset="0"/>
              </a:rPr>
              <a:t>birlikte 1.sınıftaki öğrencilerle kıyaslandığında </a:t>
            </a:r>
            <a:r>
              <a:rPr lang="tr-TR" u="sng" dirty="0" smtClean="0">
                <a:latin typeface="Calibri" panose="020F0502020204030204" pitchFamily="34" charset="0"/>
              </a:rPr>
              <a:t>ara öğün sayılarının daha fazla olduğu </a:t>
            </a:r>
            <a:r>
              <a:rPr lang="tr-TR" dirty="0" smtClean="0">
                <a:latin typeface="Calibri" panose="020F0502020204030204" pitchFamily="34" charset="0"/>
              </a:rPr>
              <a:t>gözlenmiştir.</a:t>
            </a: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p:txBody>
      </p:sp>
      <p:sp>
        <p:nvSpPr>
          <p:cNvPr id="31" name="Dikdörtgen 30"/>
          <p:cNvSpPr/>
          <p:nvPr/>
        </p:nvSpPr>
        <p:spPr>
          <a:xfrm>
            <a:off x="9383439" y="22289019"/>
            <a:ext cx="4703741" cy="646331"/>
          </a:xfrm>
          <a:prstGeom prst="rect">
            <a:avLst/>
          </a:prstGeom>
        </p:spPr>
        <p:txBody>
          <a:bodyPr wrap="square">
            <a:spAutoFit/>
          </a:bodyPr>
          <a:lstStyle/>
          <a:p>
            <a:r>
              <a:rPr lang="tr-TR" dirty="0" smtClean="0">
                <a:latin typeface="Calibri" panose="020F0502020204030204" pitchFamily="34" charset="0"/>
              </a:rPr>
              <a:t>Grafik 3. Ara öğün sayılarına göre 1. ve 3. sınıfların istatistikleri</a:t>
            </a:r>
            <a:endParaRPr lang="tr-TR" dirty="0">
              <a:latin typeface="Calibri" panose="020F0502020204030204" pitchFamily="34" charset="0"/>
            </a:endParaRPr>
          </a:p>
        </p:txBody>
      </p:sp>
      <p:graphicFrame>
        <p:nvGraphicFramePr>
          <p:cNvPr id="32" name="Grafik 31"/>
          <p:cNvGraphicFramePr/>
          <p:nvPr>
            <p:extLst>
              <p:ext uri="{D42A27DB-BD31-4B8C-83A1-F6EECF244321}">
                <p14:modId xmlns:p14="http://schemas.microsoft.com/office/powerpoint/2010/main" xmlns="" val="1866624151"/>
              </p:ext>
            </p:extLst>
          </p:nvPr>
        </p:nvGraphicFramePr>
        <p:xfrm>
          <a:off x="9396650" y="20046567"/>
          <a:ext cx="4323747" cy="2242452"/>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39" name="Group 1800"/>
          <p:cNvGraphicFramePr>
            <a:graphicFrameLocks/>
          </p:cNvGraphicFramePr>
          <p:nvPr>
            <p:extLst>
              <p:ext uri="{D42A27DB-BD31-4B8C-83A1-F6EECF244321}">
                <p14:modId xmlns:p14="http://schemas.microsoft.com/office/powerpoint/2010/main" xmlns="" val="588736115"/>
              </p:ext>
            </p:extLst>
          </p:nvPr>
        </p:nvGraphicFramePr>
        <p:xfrm>
          <a:off x="14184513" y="3352432"/>
          <a:ext cx="8708716" cy="1267745"/>
        </p:xfrm>
        <a:graphic>
          <a:graphicData uri="http://schemas.openxmlformats.org/drawingml/2006/table">
            <a:tbl>
              <a:tblPr>
                <a:tableStyleId>{08FB837D-C827-4EFA-A057-4D05807E0F7C}</a:tableStyleId>
              </a:tblPr>
              <a:tblGrid>
                <a:gridCol w="2419088"/>
                <a:gridCol w="1572407"/>
                <a:gridCol w="1572407"/>
                <a:gridCol w="1572407"/>
                <a:gridCol w="1572407"/>
              </a:tblGrid>
              <a:tr h="536225">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Sigara Kullanma</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r>
              <a:tr h="356722">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Evet</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20(10.7)</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30(24.2)</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9,093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0,003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r>
              <a:tr h="356722">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Hayır</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167(89,3)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94(75,8)</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vMerge="1">
                  <a:txBody>
                    <a:bodyPr/>
                    <a:lstStyle/>
                    <a:p>
                      <a:endParaRPr lang="tr-TR"/>
                    </a:p>
                  </a:txBody>
                  <a:tcPr/>
                </a:tc>
                <a:tc vMerge="1">
                  <a:txBody>
                    <a:bodyPr/>
                    <a:lstStyle/>
                    <a:p>
                      <a:endParaRPr lang="tr-TR"/>
                    </a:p>
                  </a:txBody>
                  <a:tcPr/>
                </a:tc>
              </a:tr>
            </a:tbl>
          </a:graphicData>
        </a:graphic>
      </p:graphicFrame>
      <p:sp>
        <p:nvSpPr>
          <p:cNvPr id="40" name="Metin kutusu 39"/>
          <p:cNvSpPr txBox="1"/>
          <p:nvPr/>
        </p:nvSpPr>
        <p:spPr>
          <a:xfrm>
            <a:off x="14703678" y="29386838"/>
            <a:ext cx="184731" cy="369332"/>
          </a:xfrm>
          <a:prstGeom prst="rect">
            <a:avLst/>
          </a:prstGeom>
          <a:noFill/>
        </p:spPr>
        <p:txBody>
          <a:bodyPr wrap="none" rtlCol="0">
            <a:spAutoFit/>
          </a:bodyPr>
          <a:lstStyle/>
          <a:p>
            <a:endParaRPr lang="tr-TR" dirty="0"/>
          </a:p>
        </p:txBody>
      </p:sp>
      <p:sp>
        <p:nvSpPr>
          <p:cNvPr id="41" name="Metin kutusu 40"/>
          <p:cNvSpPr txBox="1"/>
          <p:nvPr/>
        </p:nvSpPr>
        <p:spPr>
          <a:xfrm>
            <a:off x="14094526" y="4752753"/>
            <a:ext cx="10689454" cy="2585323"/>
          </a:xfrm>
          <a:prstGeom prst="rect">
            <a:avLst/>
          </a:prstGeom>
          <a:noFill/>
        </p:spPr>
        <p:txBody>
          <a:bodyPr wrap="square" rtlCol="0">
            <a:spAutoFit/>
          </a:bodyPr>
          <a:lstStyle/>
          <a:p>
            <a:r>
              <a:rPr lang="tr-TR" dirty="0" smtClean="0">
                <a:latin typeface="Calibri" panose="020F0502020204030204" pitchFamily="34" charset="0"/>
              </a:rPr>
              <a:t>Öğrencilerin sigara kullanma durumlarına bakıldığında 1. sınıflar ve 3.sınıflar arasında ki- kare analizine göre önemli bir fark bulunmaktadır. (</a:t>
            </a:r>
            <a:r>
              <a:rPr lang="tr-TR" b="1" dirty="0" smtClean="0">
                <a:latin typeface="Calibri" panose="020F0502020204030204" pitchFamily="34" charset="0"/>
                <a:sym typeface="Symbol"/>
              </a:rPr>
              <a:t></a:t>
            </a:r>
            <a:r>
              <a:rPr lang="tr-TR" b="1" baseline="30000" dirty="0">
                <a:latin typeface="Calibri" panose="020F0502020204030204" pitchFamily="34" charset="0"/>
                <a:sym typeface="Symbol"/>
              </a:rPr>
              <a:t>2</a:t>
            </a:r>
            <a:r>
              <a:rPr lang="tr-TR" dirty="0" smtClean="0">
                <a:latin typeface="Calibri" panose="020F0502020204030204" pitchFamily="34" charset="0"/>
              </a:rPr>
              <a:t> = 9,093   </a:t>
            </a:r>
            <a:r>
              <a:rPr lang="tr-TR" b="1" dirty="0" smtClean="0">
                <a:latin typeface="Calibri" panose="020F0502020204030204" pitchFamily="34" charset="0"/>
              </a:rPr>
              <a:t>p</a:t>
            </a:r>
            <a:r>
              <a:rPr lang="tr-TR" dirty="0" smtClean="0">
                <a:latin typeface="Calibri" panose="020F0502020204030204" pitchFamily="34" charset="0"/>
              </a:rPr>
              <a:t>=0,003 &lt;0,05)</a:t>
            </a:r>
            <a:endParaRPr lang="tr-TR" dirty="0">
              <a:latin typeface="Calibri" panose="020F0502020204030204" pitchFamily="34" charset="0"/>
            </a:endParaRPr>
          </a:p>
          <a:p>
            <a:r>
              <a:rPr lang="tr-TR" dirty="0">
                <a:latin typeface="Calibri" panose="020F0502020204030204" pitchFamily="34" charset="0"/>
              </a:rPr>
              <a:t>Sigara içme oranının 3. sınıflarda 1. sınıflardan fazla olmasının sebebi </a:t>
            </a:r>
            <a:r>
              <a:rPr lang="tr-TR" dirty="0" smtClean="0">
                <a:latin typeface="Calibri" panose="020F0502020204030204" pitchFamily="34" charset="0"/>
              </a:rPr>
              <a:t>yoğunlaşan </a:t>
            </a:r>
            <a:r>
              <a:rPr lang="tr-TR" dirty="0">
                <a:latin typeface="Calibri" panose="020F0502020204030204" pitchFamily="34" charset="0"/>
              </a:rPr>
              <a:t>ders </a:t>
            </a:r>
            <a:r>
              <a:rPr lang="tr-TR" dirty="0" smtClean="0">
                <a:latin typeface="Calibri" panose="020F0502020204030204" pitchFamily="34" charset="0"/>
              </a:rPr>
              <a:t>programı, arkadaş çevresi vb. olabilir.</a:t>
            </a:r>
            <a:endParaRPr lang="tr-TR" dirty="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p:txBody>
      </p:sp>
      <p:graphicFrame>
        <p:nvGraphicFramePr>
          <p:cNvPr id="42" name="Group 1411"/>
          <p:cNvGraphicFramePr>
            <a:graphicFrameLocks/>
          </p:cNvGraphicFramePr>
          <p:nvPr>
            <p:extLst>
              <p:ext uri="{D42A27DB-BD31-4B8C-83A1-F6EECF244321}">
                <p14:modId xmlns:p14="http://schemas.microsoft.com/office/powerpoint/2010/main" xmlns="" val="2035491856"/>
              </p:ext>
            </p:extLst>
          </p:nvPr>
        </p:nvGraphicFramePr>
        <p:xfrm>
          <a:off x="14211427" y="6048897"/>
          <a:ext cx="6383036" cy="1547210"/>
        </p:xfrm>
        <a:graphic>
          <a:graphicData uri="http://schemas.openxmlformats.org/drawingml/2006/table">
            <a:tbl>
              <a:tblPr>
                <a:tableStyleId>{08FB837D-C827-4EFA-A057-4D05807E0F7C}</a:tableStyleId>
              </a:tblPr>
              <a:tblGrid>
                <a:gridCol w="1639680"/>
                <a:gridCol w="1185839"/>
                <a:gridCol w="1185839"/>
                <a:gridCol w="1185839"/>
                <a:gridCol w="1185839"/>
              </a:tblGrid>
              <a:tr h="453565">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  </a:t>
                      </a:r>
                      <a:r>
                        <a:rPr kumimoji="0" lang="tr-TR" sz="1800" b="1" u="none" strike="noStrike" cap="none" normalizeH="0" baseline="0" dirty="0" err="1" smtClean="0">
                          <a:ln>
                            <a:noFill/>
                          </a:ln>
                          <a:effectLst/>
                          <a:latin typeface="Calibri" panose="020F0502020204030204" pitchFamily="34" charset="0"/>
                          <a:ea typeface="Verdana" pitchFamily="34" charset="0"/>
                          <a:cs typeface="Verdana" pitchFamily="34" charset="0"/>
                        </a:rPr>
                        <a:t>Fast-Food</a:t>
                      </a: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  Tercihi</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r>
              <a:tr h="453565">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Nadiren</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139(74.3)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98(79)</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0.909</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0.340</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r>
              <a:tr h="453565">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Sıklıkla</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48(25.7)</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26(21)</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vMerge="1">
                  <a:txBody>
                    <a:bodyPr/>
                    <a:lstStyle/>
                    <a:p>
                      <a:endParaRPr lang="tr-TR"/>
                    </a:p>
                  </a:txBody>
                  <a:tcPr/>
                </a:tc>
                <a:tc vMerge="1">
                  <a:txBody>
                    <a:bodyPr/>
                    <a:lstStyle/>
                    <a:p>
                      <a:endParaRPr lang="tr-TR"/>
                    </a:p>
                  </a:txBody>
                  <a:tcPr/>
                </a:tc>
              </a:tr>
            </a:tbl>
          </a:graphicData>
        </a:graphic>
      </p:graphicFrame>
      <p:sp>
        <p:nvSpPr>
          <p:cNvPr id="43" name="Metin kutusu 42"/>
          <p:cNvSpPr txBox="1"/>
          <p:nvPr/>
        </p:nvSpPr>
        <p:spPr>
          <a:xfrm>
            <a:off x="14001343" y="8806776"/>
            <a:ext cx="10778135" cy="2308324"/>
          </a:xfrm>
          <a:prstGeom prst="rect">
            <a:avLst/>
          </a:prstGeom>
          <a:noFill/>
        </p:spPr>
        <p:txBody>
          <a:bodyPr wrap="square" rtlCol="0">
            <a:spAutoFit/>
          </a:bodyPr>
          <a:lstStyle/>
          <a:p>
            <a:r>
              <a:rPr lang="tr-TR" dirty="0" smtClean="0">
                <a:latin typeface="Calibri" panose="020F0502020204030204" pitchFamily="34" charset="0"/>
              </a:rPr>
              <a:t>Öğrencilerin </a:t>
            </a:r>
            <a:r>
              <a:rPr lang="tr-TR" dirty="0" err="1" smtClean="0">
                <a:latin typeface="Calibri" panose="020F0502020204030204" pitchFamily="34" charset="0"/>
              </a:rPr>
              <a:t>Fast</a:t>
            </a:r>
            <a:r>
              <a:rPr lang="tr-TR" dirty="0" smtClean="0">
                <a:latin typeface="Calibri" panose="020F0502020204030204" pitchFamily="34" charset="0"/>
              </a:rPr>
              <a:t> – </a:t>
            </a:r>
            <a:r>
              <a:rPr lang="tr-TR" dirty="0" err="1" smtClean="0">
                <a:latin typeface="Calibri" panose="020F0502020204030204" pitchFamily="34" charset="0"/>
              </a:rPr>
              <a:t>Food</a:t>
            </a:r>
            <a:r>
              <a:rPr lang="tr-TR" dirty="0" smtClean="0">
                <a:latin typeface="Calibri" panose="020F0502020204030204" pitchFamily="34" charset="0"/>
              </a:rPr>
              <a:t> tercihlerine bakıldığında 1. sınıflar ve 3.sınıflar arasında ki- kare analizine göre önemli bir fark bulunmamaktadır. </a:t>
            </a:r>
            <a:r>
              <a:rPr lang="tr-TR" dirty="0" smtClean="0">
                <a:latin typeface="Calibri" panose="020F0502020204030204" pitchFamily="34" charset="0"/>
                <a:sym typeface="Symbol"/>
              </a:rPr>
              <a:t>(</a:t>
            </a:r>
            <a:r>
              <a:rPr lang="tr-TR" b="1" dirty="0" smtClean="0">
                <a:latin typeface="Calibri" panose="020F0502020204030204" pitchFamily="34" charset="0"/>
                <a:sym typeface="Symbol"/>
              </a:rPr>
              <a:t></a:t>
            </a:r>
            <a:r>
              <a:rPr lang="tr-TR" b="1" baseline="30000" dirty="0">
                <a:latin typeface="Calibri" panose="020F0502020204030204" pitchFamily="34" charset="0"/>
                <a:sym typeface="Symbol"/>
              </a:rPr>
              <a:t>2 </a:t>
            </a:r>
            <a:r>
              <a:rPr lang="tr-TR" dirty="0">
                <a:latin typeface="Calibri" panose="020F0502020204030204" pitchFamily="34" charset="0"/>
                <a:sym typeface="Symbol"/>
              </a:rPr>
              <a:t>=</a:t>
            </a:r>
            <a:r>
              <a:rPr lang="tr-TR" dirty="0" smtClean="0">
                <a:latin typeface="Calibri" panose="020F0502020204030204" pitchFamily="34" charset="0"/>
              </a:rPr>
              <a:t> 0,909  </a:t>
            </a:r>
            <a:r>
              <a:rPr lang="tr-TR" b="1" dirty="0" smtClean="0">
                <a:latin typeface="Calibri" panose="020F0502020204030204" pitchFamily="34" charset="0"/>
              </a:rPr>
              <a:t>p</a:t>
            </a:r>
            <a:r>
              <a:rPr lang="tr-TR" dirty="0" smtClean="0">
                <a:latin typeface="Calibri" panose="020F0502020204030204" pitchFamily="34" charset="0"/>
              </a:rPr>
              <a:t>=0,340 </a:t>
            </a:r>
            <a:r>
              <a:rPr lang="tr-TR" dirty="0">
                <a:latin typeface="Calibri" panose="020F0502020204030204" pitchFamily="34" charset="0"/>
              </a:rPr>
              <a:t>&gt;</a:t>
            </a:r>
            <a:r>
              <a:rPr lang="tr-TR" dirty="0" smtClean="0">
                <a:latin typeface="Calibri" panose="020F0502020204030204" pitchFamily="34" charset="0"/>
              </a:rPr>
              <a:t>0,05)</a:t>
            </a:r>
            <a:endParaRPr lang="tr-TR" dirty="0">
              <a:latin typeface="Calibri" panose="020F0502020204030204" pitchFamily="34" charset="0"/>
            </a:endParaRPr>
          </a:p>
          <a:p>
            <a:r>
              <a:rPr lang="tr-TR" dirty="0" err="1" smtClean="0">
                <a:latin typeface="Calibri" panose="020F0502020204030204" pitchFamily="34" charset="0"/>
              </a:rPr>
              <a:t>Fast</a:t>
            </a:r>
            <a:r>
              <a:rPr lang="tr-TR" dirty="0" smtClean="0">
                <a:latin typeface="Calibri" panose="020F0502020204030204" pitchFamily="34" charset="0"/>
              </a:rPr>
              <a:t> – </a:t>
            </a:r>
            <a:r>
              <a:rPr lang="tr-TR" dirty="0" err="1" smtClean="0">
                <a:latin typeface="Calibri" panose="020F0502020204030204" pitchFamily="34" charset="0"/>
              </a:rPr>
              <a:t>Food</a:t>
            </a:r>
            <a:r>
              <a:rPr lang="tr-TR" dirty="0" smtClean="0">
                <a:latin typeface="Calibri" panose="020F0502020204030204" pitchFamily="34" charset="0"/>
              </a:rPr>
              <a:t> tercihlerine bakıldığında 3. sınıfların %21’ i sıklıkla </a:t>
            </a:r>
            <a:r>
              <a:rPr lang="tr-TR" dirty="0" err="1" smtClean="0">
                <a:latin typeface="Calibri" panose="020F0502020204030204" pitchFamily="34" charset="0"/>
              </a:rPr>
              <a:t>Fast</a:t>
            </a:r>
            <a:r>
              <a:rPr lang="tr-TR" dirty="0" smtClean="0">
                <a:latin typeface="Calibri" panose="020F0502020204030204" pitchFamily="34" charset="0"/>
              </a:rPr>
              <a:t>- </a:t>
            </a:r>
            <a:r>
              <a:rPr lang="tr-TR" dirty="0" err="1" smtClean="0">
                <a:latin typeface="Calibri" panose="020F0502020204030204" pitchFamily="34" charset="0"/>
              </a:rPr>
              <a:t>Food</a:t>
            </a:r>
            <a:r>
              <a:rPr lang="tr-TR" dirty="0" smtClean="0">
                <a:latin typeface="Calibri" panose="020F0502020204030204" pitchFamily="34" charset="0"/>
              </a:rPr>
              <a:t> tercih ederken 1. sınıflarda bu oran %25,7 olduğu belirlenmiş ve 3 .sınıfların </a:t>
            </a:r>
            <a:r>
              <a:rPr lang="tr-TR" dirty="0" err="1" smtClean="0">
                <a:latin typeface="Calibri" panose="020F0502020204030204" pitchFamily="34" charset="0"/>
              </a:rPr>
              <a:t>Fast</a:t>
            </a:r>
            <a:r>
              <a:rPr lang="tr-TR" dirty="0" smtClean="0">
                <a:latin typeface="Calibri" panose="020F0502020204030204" pitchFamily="34" charset="0"/>
              </a:rPr>
              <a:t> – </a:t>
            </a:r>
            <a:r>
              <a:rPr lang="tr-TR" dirty="0" err="1" smtClean="0">
                <a:latin typeface="Calibri" panose="020F0502020204030204" pitchFamily="34" charset="0"/>
              </a:rPr>
              <a:t>Food</a:t>
            </a:r>
            <a:r>
              <a:rPr lang="tr-TR" dirty="0" smtClean="0">
                <a:latin typeface="Calibri" panose="020F0502020204030204" pitchFamily="34" charset="0"/>
              </a:rPr>
              <a:t> tercihlerinde bir azalma olduğu görülmüştür. Bu azalmanın sebebinin aldıkları tıp eğitimi olabileceği düşünülmektedir.</a:t>
            </a: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p:txBody>
      </p:sp>
      <p:graphicFrame>
        <p:nvGraphicFramePr>
          <p:cNvPr id="44" name="Grafik 43"/>
          <p:cNvGraphicFramePr/>
          <p:nvPr>
            <p:extLst>
              <p:ext uri="{D42A27DB-BD31-4B8C-83A1-F6EECF244321}">
                <p14:modId xmlns:p14="http://schemas.microsoft.com/office/powerpoint/2010/main" xmlns="" val="2920545886"/>
              </p:ext>
            </p:extLst>
          </p:nvPr>
        </p:nvGraphicFramePr>
        <p:xfrm>
          <a:off x="20529028" y="5794478"/>
          <a:ext cx="4392314" cy="2399807"/>
        </p:xfrm>
        <a:graphic>
          <a:graphicData uri="http://schemas.openxmlformats.org/drawingml/2006/chart">
            <c:chart xmlns:c="http://schemas.openxmlformats.org/drawingml/2006/chart" xmlns:r="http://schemas.openxmlformats.org/officeDocument/2006/relationships" r:id="rId11"/>
          </a:graphicData>
        </a:graphic>
      </p:graphicFrame>
      <p:sp>
        <p:nvSpPr>
          <p:cNvPr id="45" name="Dikdörtgen 44"/>
          <p:cNvSpPr/>
          <p:nvPr/>
        </p:nvSpPr>
        <p:spPr>
          <a:xfrm>
            <a:off x="20018399" y="8261696"/>
            <a:ext cx="5254411" cy="646331"/>
          </a:xfrm>
          <a:prstGeom prst="rect">
            <a:avLst/>
          </a:prstGeom>
        </p:spPr>
        <p:txBody>
          <a:bodyPr wrap="square">
            <a:spAutoFit/>
          </a:bodyPr>
          <a:lstStyle/>
          <a:p>
            <a:r>
              <a:rPr lang="tr-TR" dirty="0" smtClean="0">
                <a:latin typeface="Calibri" panose="020F0502020204030204" pitchFamily="34" charset="0"/>
              </a:rPr>
              <a:t>Grafik 5. </a:t>
            </a:r>
            <a:r>
              <a:rPr lang="tr-TR" dirty="0" err="1" smtClean="0">
                <a:latin typeface="Calibri" panose="020F0502020204030204" pitchFamily="34" charset="0"/>
              </a:rPr>
              <a:t>Fast-Food</a:t>
            </a:r>
            <a:r>
              <a:rPr lang="tr-TR" dirty="0" smtClean="0">
                <a:latin typeface="Calibri" panose="020F0502020204030204" pitchFamily="34" charset="0"/>
              </a:rPr>
              <a:t> Tercihlerine göre 1. ve 3. sınıfların istatistikleri</a:t>
            </a:r>
            <a:endParaRPr lang="tr-TR" dirty="0">
              <a:latin typeface="Calibri" panose="020F0502020204030204" pitchFamily="34" charset="0"/>
            </a:endParaRPr>
          </a:p>
        </p:txBody>
      </p:sp>
      <p:graphicFrame>
        <p:nvGraphicFramePr>
          <p:cNvPr id="46" name="Group 1411"/>
          <p:cNvGraphicFramePr>
            <a:graphicFrameLocks/>
          </p:cNvGraphicFramePr>
          <p:nvPr>
            <p:extLst>
              <p:ext uri="{D42A27DB-BD31-4B8C-83A1-F6EECF244321}">
                <p14:modId xmlns:p14="http://schemas.microsoft.com/office/powerpoint/2010/main" xmlns="" val="1852537336"/>
              </p:ext>
            </p:extLst>
          </p:nvPr>
        </p:nvGraphicFramePr>
        <p:xfrm>
          <a:off x="14257759" y="10369377"/>
          <a:ext cx="6992739" cy="1740386"/>
        </p:xfrm>
        <a:graphic>
          <a:graphicData uri="http://schemas.openxmlformats.org/drawingml/2006/table">
            <a:tbl>
              <a:tblPr>
                <a:tableStyleId>{08FB837D-C827-4EFA-A057-4D05807E0F7C}</a:tableStyleId>
              </a:tblPr>
              <a:tblGrid>
                <a:gridCol w="2052915"/>
                <a:gridCol w="1234956"/>
                <a:gridCol w="1234956"/>
                <a:gridCol w="1234956"/>
                <a:gridCol w="1234956"/>
              </a:tblGrid>
              <a:tr h="816916">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Et/Kurubaklagil/</a:t>
                      </a:r>
                    </a:p>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Yumurta Tercihi</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r>
              <a:tr h="461735">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Nadiren</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47(25.1)</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25(20.2)</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1.036</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0.309</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r>
              <a:tr h="461735">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Sıklıkla</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140(74.9)</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99(79.8)</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vMerge="1">
                  <a:txBody>
                    <a:bodyPr/>
                    <a:lstStyle/>
                    <a:p>
                      <a:endParaRPr lang="tr-TR"/>
                    </a:p>
                  </a:txBody>
                  <a:tcPr/>
                </a:tc>
                <a:tc vMerge="1">
                  <a:txBody>
                    <a:bodyPr/>
                    <a:lstStyle/>
                    <a:p>
                      <a:endParaRPr lang="tr-TR"/>
                    </a:p>
                  </a:txBody>
                  <a:tcPr/>
                </a:tc>
              </a:tr>
            </a:tbl>
          </a:graphicData>
        </a:graphic>
      </p:graphicFrame>
      <p:sp>
        <p:nvSpPr>
          <p:cNvPr id="47" name="Metin kutusu 46"/>
          <p:cNvSpPr txBox="1"/>
          <p:nvPr/>
        </p:nvSpPr>
        <p:spPr>
          <a:xfrm>
            <a:off x="14262477" y="13140521"/>
            <a:ext cx="10286363" cy="1477328"/>
          </a:xfrm>
          <a:prstGeom prst="rect">
            <a:avLst/>
          </a:prstGeom>
          <a:noFill/>
        </p:spPr>
        <p:txBody>
          <a:bodyPr wrap="square" rtlCol="0">
            <a:spAutoFit/>
          </a:bodyPr>
          <a:lstStyle/>
          <a:p>
            <a:r>
              <a:rPr lang="tr-TR" dirty="0" smtClean="0">
                <a:latin typeface="Calibri" panose="020F0502020204030204" pitchFamily="34" charset="0"/>
              </a:rPr>
              <a:t>Öğrencilerin et, kurubaklagil, yumurta  tercihlerine bakıldığında 1. sınıflar ve 3.sınıflar arasında ki- kare analizine göre önemli bir fark bulunmamaktadır. </a:t>
            </a:r>
            <a:r>
              <a:rPr lang="tr-TR" dirty="0" smtClean="0">
                <a:latin typeface="Calibri" panose="020F0502020204030204" pitchFamily="34" charset="0"/>
                <a:sym typeface="Symbol"/>
              </a:rPr>
              <a:t>(</a:t>
            </a:r>
            <a:r>
              <a:rPr lang="tr-TR" b="1" dirty="0" smtClean="0">
                <a:latin typeface="Calibri" panose="020F0502020204030204" pitchFamily="34" charset="0"/>
                <a:sym typeface="Symbol"/>
              </a:rPr>
              <a:t> </a:t>
            </a:r>
            <a:r>
              <a:rPr lang="tr-TR" b="1" baseline="30000" dirty="0">
                <a:latin typeface="Calibri" panose="020F0502020204030204" pitchFamily="34" charset="0"/>
                <a:sym typeface="Symbol"/>
              </a:rPr>
              <a:t>2 </a:t>
            </a:r>
            <a:r>
              <a:rPr lang="tr-TR" b="1" baseline="30000" dirty="0" smtClean="0">
                <a:latin typeface="Calibri" panose="020F0502020204030204" pitchFamily="34" charset="0"/>
                <a:sym typeface="Symbol"/>
              </a:rPr>
              <a:t>= </a:t>
            </a:r>
            <a:r>
              <a:rPr lang="tr-TR" dirty="0" smtClean="0">
                <a:latin typeface="Calibri" panose="020F0502020204030204" pitchFamily="34" charset="0"/>
              </a:rPr>
              <a:t>1,036  </a:t>
            </a:r>
            <a:r>
              <a:rPr lang="tr-TR" b="1" dirty="0" smtClean="0">
                <a:latin typeface="Calibri" panose="020F0502020204030204" pitchFamily="34" charset="0"/>
              </a:rPr>
              <a:t>p</a:t>
            </a:r>
            <a:r>
              <a:rPr lang="tr-TR" dirty="0" smtClean="0">
                <a:latin typeface="Calibri" panose="020F0502020204030204" pitchFamily="34" charset="0"/>
              </a:rPr>
              <a:t>=0,309 </a:t>
            </a:r>
            <a:r>
              <a:rPr lang="tr-TR" dirty="0">
                <a:latin typeface="Calibri" panose="020F0502020204030204" pitchFamily="34" charset="0"/>
              </a:rPr>
              <a:t>&gt;</a:t>
            </a:r>
            <a:r>
              <a:rPr lang="tr-TR" dirty="0" smtClean="0">
                <a:latin typeface="Calibri" panose="020F0502020204030204" pitchFamily="34" charset="0"/>
              </a:rPr>
              <a:t>0,05)</a:t>
            </a:r>
            <a:endParaRPr lang="tr-TR" dirty="0">
              <a:latin typeface="Calibri" panose="020F0502020204030204" pitchFamily="34" charset="0"/>
            </a:endParaRPr>
          </a:p>
          <a:p>
            <a:r>
              <a:rPr lang="tr-TR" dirty="0" smtClean="0">
                <a:latin typeface="Calibri" panose="020F0502020204030204" pitchFamily="34" charset="0"/>
              </a:rPr>
              <a:t>3. Sınıflarda et, kurubaklagil, yumurta tercihleri 1 .sınıflara göre daha fazladır.</a:t>
            </a:r>
          </a:p>
          <a:p>
            <a:endParaRPr lang="tr-TR" dirty="0" smtClean="0">
              <a:latin typeface="Calibri" panose="020F0502020204030204" pitchFamily="34" charset="0"/>
            </a:endParaRPr>
          </a:p>
          <a:p>
            <a:endParaRPr lang="tr-TR" dirty="0" smtClean="0">
              <a:latin typeface="Calibri" panose="020F0502020204030204" pitchFamily="34" charset="0"/>
            </a:endParaRPr>
          </a:p>
        </p:txBody>
      </p:sp>
      <p:graphicFrame>
        <p:nvGraphicFramePr>
          <p:cNvPr id="48" name="Grafik 47"/>
          <p:cNvGraphicFramePr/>
          <p:nvPr>
            <p:extLst>
              <p:ext uri="{D42A27DB-BD31-4B8C-83A1-F6EECF244321}">
                <p14:modId xmlns:p14="http://schemas.microsoft.com/office/powerpoint/2010/main" xmlns="" val="1245428970"/>
              </p:ext>
            </p:extLst>
          </p:nvPr>
        </p:nvGraphicFramePr>
        <p:xfrm>
          <a:off x="21327864" y="10235741"/>
          <a:ext cx="3836724" cy="2539755"/>
        </p:xfrm>
        <a:graphic>
          <a:graphicData uri="http://schemas.openxmlformats.org/drawingml/2006/chart">
            <c:chart xmlns:c="http://schemas.openxmlformats.org/drawingml/2006/chart" xmlns:r="http://schemas.openxmlformats.org/officeDocument/2006/relationships" r:id="rId12"/>
          </a:graphicData>
        </a:graphic>
      </p:graphicFrame>
      <p:sp>
        <p:nvSpPr>
          <p:cNvPr id="49" name="Dikdörtgen 48"/>
          <p:cNvSpPr/>
          <p:nvPr/>
        </p:nvSpPr>
        <p:spPr>
          <a:xfrm>
            <a:off x="18962983" y="12601625"/>
            <a:ext cx="6243189" cy="646331"/>
          </a:xfrm>
          <a:prstGeom prst="rect">
            <a:avLst/>
          </a:prstGeom>
        </p:spPr>
        <p:txBody>
          <a:bodyPr wrap="square">
            <a:spAutoFit/>
          </a:bodyPr>
          <a:lstStyle/>
          <a:p>
            <a:r>
              <a:rPr lang="tr-TR" dirty="0" smtClean="0">
                <a:latin typeface="Calibri" panose="020F0502020204030204" pitchFamily="34" charset="0"/>
              </a:rPr>
              <a:t>Grafik </a:t>
            </a:r>
            <a:r>
              <a:rPr lang="tr-TR" dirty="0">
                <a:latin typeface="Calibri" panose="020F0502020204030204" pitchFamily="34" charset="0"/>
              </a:rPr>
              <a:t>6. </a:t>
            </a:r>
            <a:r>
              <a:rPr lang="tr-TR" dirty="0" smtClean="0">
                <a:latin typeface="Calibri" panose="020F0502020204030204" pitchFamily="34" charset="0"/>
              </a:rPr>
              <a:t>Et, Kurubaklagil, Yumurta </a:t>
            </a:r>
            <a:r>
              <a:rPr lang="tr-TR" dirty="0">
                <a:latin typeface="Calibri" panose="020F0502020204030204" pitchFamily="34" charset="0"/>
              </a:rPr>
              <a:t>Tercihlerine </a:t>
            </a:r>
            <a:r>
              <a:rPr lang="tr-TR" dirty="0" smtClean="0">
                <a:latin typeface="Calibri" panose="020F0502020204030204" pitchFamily="34" charset="0"/>
              </a:rPr>
              <a:t>göre 1. ve 3. sınıfların istatistikleri</a:t>
            </a:r>
            <a:endParaRPr lang="tr-TR" dirty="0">
              <a:latin typeface="Calibri" panose="020F0502020204030204" pitchFamily="34" charset="0"/>
            </a:endParaRPr>
          </a:p>
        </p:txBody>
      </p:sp>
      <p:graphicFrame>
        <p:nvGraphicFramePr>
          <p:cNvPr id="50" name="Group 1411"/>
          <p:cNvGraphicFramePr>
            <a:graphicFrameLocks/>
          </p:cNvGraphicFramePr>
          <p:nvPr>
            <p:extLst>
              <p:ext uri="{D42A27DB-BD31-4B8C-83A1-F6EECF244321}">
                <p14:modId xmlns:p14="http://schemas.microsoft.com/office/powerpoint/2010/main" xmlns="" val="424082414"/>
              </p:ext>
            </p:extLst>
          </p:nvPr>
        </p:nvGraphicFramePr>
        <p:xfrm>
          <a:off x="14303205" y="14329817"/>
          <a:ext cx="6956687" cy="1408530"/>
        </p:xfrm>
        <a:graphic>
          <a:graphicData uri="http://schemas.openxmlformats.org/drawingml/2006/table">
            <a:tbl>
              <a:tblPr>
                <a:tableStyleId>{08FB837D-C827-4EFA-A057-4D05807E0F7C}</a:tableStyleId>
              </a:tblPr>
              <a:tblGrid>
                <a:gridCol w="2042331"/>
                <a:gridCol w="1228589"/>
                <a:gridCol w="1228589"/>
                <a:gridCol w="1228589"/>
                <a:gridCol w="1228589"/>
              </a:tblGrid>
              <a:tr h="270192">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Ekmek – Tahıl Tercihi</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r>
              <a:tr h="270192">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Nadiren</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58(45,3)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39(31,7)</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0,009</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0.923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r>
              <a:tr h="402690">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Sıklıkla</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128(54,7)</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84(68,3)</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vMerge="1">
                  <a:txBody>
                    <a:bodyPr/>
                    <a:lstStyle/>
                    <a:p>
                      <a:endParaRPr lang="tr-TR"/>
                    </a:p>
                  </a:txBody>
                  <a:tcPr/>
                </a:tc>
                <a:tc vMerge="1">
                  <a:txBody>
                    <a:bodyPr/>
                    <a:lstStyle/>
                    <a:p>
                      <a:endParaRPr lang="tr-TR"/>
                    </a:p>
                  </a:txBody>
                  <a:tcPr/>
                </a:tc>
              </a:tr>
            </a:tbl>
          </a:graphicData>
        </a:graphic>
      </p:graphicFrame>
      <p:sp>
        <p:nvSpPr>
          <p:cNvPr id="51" name="Metin kutusu 50"/>
          <p:cNvSpPr txBox="1"/>
          <p:nvPr/>
        </p:nvSpPr>
        <p:spPr>
          <a:xfrm>
            <a:off x="14375213" y="16634073"/>
            <a:ext cx="11039637" cy="2031325"/>
          </a:xfrm>
          <a:prstGeom prst="rect">
            <a:avLst/>
          </a:prstGeom>
          <a:noFill/>
        </p:spPr>
        <p:txBody>
          <a:bodyPr wrap="square" rtlCol="0">
            <a:spAutoFit/>
          </a:bodyPr>
          <a:lstStyle/>
          <a:p>
            <a:r>
              <a:rPr lang="tr-TR" dirty="0" smtClean="0">
                <a:latin typeface="Calibri" panose="020F0502020204030204" pitchFamily="34" charset="0"/>
              </a:rPr>
              <a:t>Öğrencilerin ekmek ve tahıl tercihlerine bakıldığında 1. sınıflar ve 3.sınıflar arasında </a:t>
            </a:r>
            <a:r>
              <a:rPr lang="tr-TR" dirty="0" err="1" smtClean="0">
                <a:latin typeface="Calibri" panose="020F0502020204030204" pitchFamily="34" charset="0"/>
              </a:rPr>
              <a:t>kikare</a:t>
            </a:r>
            <a:r>
              <a:rPr lang="tr-TR" dirty="0" smtClean="0">
                <a:latin typeface="Calibri" panose="020F0502020204030204" pitchFamily="34" charset="0"/>
              </a:rPr>
              <a:t> analizine göre önemli bir fark bulunmamaktadır. </a:t>
            </a:r>
            <a:r>
              <a:rPr lang="tr-TR" dirty="0" smtClean="0">
                <a:latin typeface="Calibri" panose="020F0502020204030204" pitchFamily="34" charset="0"/>
                <a:sym typeface="Symbol"/>
              </a:rPr>
              <a:t>(</a:t>
            </a:r>
            <a:r>
              <a:rPr lang="tr-TR" b="1" dirty="0" smtClean="0">
                <a:latin typeface="Calibri" panose="020F0502020204030204" pitchFamily="34" charset="0"/>
                <a:sym typeface="Symbol"/>
              </a:rPr>
              <a:t> </a:t>
            </a:r>
            <a:r>
              <a:rPr lang="tr-TR" b="1" baseline="30000" dirty="0">
                <a:latin typeface="Calibri" panose="020F0502020204030204" pitchFamily="34" charset="0"/>
                <a:sym typeface="Symbol"/>
              </a:rPr>
              <a:t>2 </a:t>
            </a:r>
            <a:r>
              <a:rPr lang="tr-TR" b="1" baseline="30000" dirty="0" smtClean="0">
                <a:latin typeface="Calibri" panose="020F0502020204030204" pitchFamily="34" charset="0"/>
                <a:sym typeface="Symbol"/>
              </a:rPr>
              <a:t>= </a:t>
            </a:r>
            <a:r>
              <a:rPr lang="tr-TR" dirty="0" smtClean="0">
                <a:latin typeface="Calibri" panose="020F0502020204030204" pitchFamily="34" charset="0"/>
              </a:rPr>
              <a:t>0,009  </a:t>
            </a:r>
            <a:r>
              <a:rPr lang="tr-TR" b="1" dirty="0" smtClean="0">
                <a:latin typeface="Calibri" panose="020F0502020204030204" pitchFamily="34" charset="0"/>
              </a:rPr>
              <a:t>p</a:t>
            </a:r>
            <a:r>
              <a:rPr lang="tr-TR" dirty="0" smtClean="0">
                <a:latin typeface="Calibri" panose="020F0502020204030204" pitchFamily="34" charset="0"/>
              </a:rPr>
              <a:t>=0,923 </a:t>
            </a:r>
            <a:r>
              <a:rPr lang="tr-TR" dirty="0">
                <a:latin typeface="Calibri" panose="020F0502020204030204" pitchFamily="34" charset="0"/>
              </a:rPr>
              <a:t>&gt;</a:t>
            </a:r>
            <a:r>
              <a:rPr lang="tr-TR" dirty="0" smtClean="0">
                <a:latin typeface="Calibri" panose="020F0502020204030204" pitchFamily="34" charset="0"/>
              </a:rPr>
              <a:t>0,05)</a:t>
            </a:r>
            <a:endParaRPr lang="tr-TR" dirty="0">
              <a:latin typeface="Calibri" panose="020F0502020204030204" pitchFamily="34" charset="0"/>
            </a:endParaRPr>
          </a:p>
          <a:p>
            <a:r>
              <a:rPr lang="tr-TR" dirty="0" smtClean="0">
                <a:latin typeface="Calibri" panose="020F0502020204030204" pitchFamily="34" charset="0"/>
              </a:rPr>
              <a:t>3. Sınıflarda ekmek tahıl tercihinin 1 .sınıflara göre daha fazla olmasının sebebi yemek çeşidinin ve öğünün değişmesiyle açıklanabilir.</a:t>
            </a: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p:txBody>
      </p:sp>
      <p:graphicFrame>
        <p:nvGraphicFramePr>
          <p:cNvPr id="52" name="Grafik 51"/>
          <p:cNvGraphicFramePr/>
          <p:nvPr>
            <p:extLst>
              <p:ext uri="{D42A27DB-BD31-4B8C-83A1-F6EECF244321}">
                <p14:modId xmlns:p14="http://schemas.microsoft.com/office/powerpoint/2010/main" xmlns="" val="801100613"/>
              </p:ext>
            </p:extLst>
          </p:nvPr>
        </p:nvGraphicFramePr>
        <p:xfrm>
          <a:off x="21392144" y="13853543"/>
          <a:ext cx="3747268" cy="2504734"/>
        </p:xfrm>
        <a:graphic>
          <a:graphicData uri="http://schemas.openxmlformats.org/drawingml/2006/chart">
            <c:chart xmlns:c="http://schemas.openxmlformats.org/drawingml/2006/chart" xmlns:r="http://schemas.openxmlformats.org/officeDocument/2006/relationships" r:id="rId13"/>
          </a:graphicData>
        </a:graphic>
      </p:graphicFrame>
      <p:sp>
        <p:nvSpPr>
          <p:cNvPr id="53" name="Dikdörtgen 52"/>
          <p:cNvSpPr/>
          <p:nvPr/>
        </p:nvSpPr>
        <p:spPr>
          <a:xfrm>
            <a:off x="18434223" y="16274033"/>
            <a:ext cx="8280920" cy="369332"/>
          </a:xfrm>
          <a:prstGeom prst="rect">
            <a:avLst/>
          </a:prstGeom>
        </p:spPr>
        <p:txBody>
          <a:bodyPr wrap="square">
            <a:spAutoFit/>
          </a:bodyPr>
          <a:lstStyle/>
          <a:p>
            <a:r>
              <a:rPr lang="tr-TR" dirty="0" smtClean="0">
                <a:latin typeface="Calibri" panose="020F0502020204030204" pitchFamily="34" charset="0"/>
              </a:rPr>
              <a:t>Grafik 7. Ekmek ve Tahıl Tercihlerine göre 1. ve 3. sınıfların istatistikleri</a:t>
            </a:r>
            <a:endParaRPr lang="tr-TR" dirty="0">
              <a:latin typeface="Calibri" panose="020F0502020204030204" pitchFamily="34" charset="0"/>
            </a:endParaRPr>
          </a:p>
        </p:txBody>
      </p:sp>
      <p:graphicFrame>
        <p:nvGraphicFramePr>
          <p:cNvPr id="54" name="Group 1411"/>
          <p:cNvGraphicFramePr>
            <a:graphicFrameLocks/>
          </p:cNvGraphicFramePr>
          <p:nvPr>
            <p:extLst>
              <p:ext uri="{D42A27DB-BD31-4B8C-83A1-F6EECF244321}">
                <p14:modId xmlns:p14="http://schemas.microsoft.com/office/powerpoint/2010/main" xmlns="" val="3158072702"/>
              </p:ext>
            </p:extLst>
          </p:nvPr>
        </p:nvGraphicFramePr>
        <p:xfrm>
          <a:off x="14094699" y="17930217"/>
          <a:ext cx="6931812" cy="1528812"/>
        </p:xfrm>
        <a:graphic>
          <a:graphicData uri="http://schemas.openxmlformats.org/drawingml/2006/table">
            <a:tbl>
              <a:tblPr>
                <a:tableStyleId>{08FB837D-C827-4EFA-A057-4D05807E0F7C}</a:tableStyleId>
              </a:tblPr>
              <a:tblGrid>
                <a:gridCol w="2035028"/>
                <a:gridCol w="1435625"/>
                <a:gridCol w="1224136"/>
                <a:gridCol w="1296144"/>
                <a:gridCol w="940879"/>
              </a:tblGrid>
              <a:tr h="596766">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Meyve – Sebze</a:t>
                      </a:r>
                    </a:p>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Tercihi</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r>
              <a:tr h="337303">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Nadiren</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63(33,7)</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48(39)</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0,919</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0,338</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r>
              <a:tr h="431532">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Sıklıkla</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124(66,3)</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75(61)</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vMerge="1">
                  <a:txBody>
                    <a:bodyPr/>
                    <a:lstStyle/>
                    <a:p>
                      <a:endParaRPr lang="tr-TR"/>
                    </a:p>
                  </a:txBody>
                  <a:tcPr/>
                </a:tc>
                <a:tc vMerge="1">
                  <a:txBody>
                    <a:bodyPr/>
                    <a:lstStyle/>
                    <a:p>
                      <a:endParaRPr lang="tr-TR"/>
                    </a:p>
                  </a:txBody>
                  <a:tcPr/>
                </a:tc>
              </a:tr>
            </a:tbl>
          </a:graphicData>
        </a:graphic>
      </p:graphicFrame>
      <p:sp>
        <p:nvSpPr>
          <p:cNvPr id="55" name="Metin kutusu 54"/>
          <p:cNvSpPr txBox="1"/>
          <p:nvPr/>
        </p:nvSpPr>
        <p:spPr>
          <a:xfrm>
            <a:off x="14118516" y="20450497"/>
            <a:ext cx="10798433" cy="1754326"/>
          </a:xfrm>
          <a:prstGeom prst="rect">
            <a:avLst/>
          </a:prstGeom>
          <a:noFill/>
        </p:spPr>
        <p:txBody>
          <a:bodyPr wrap="square" rtlCol="0">
            <a:spAutoFit/>
          </a:bodyPr>
          <a:lstStyle/>
          <a:p>
            <a:r>
              <a:rPr lang="tr-TR" dirty="0" smtClean="0">
                <a:latin typeface="Calibri" panose="020F0502020204030204" pitchFamily="34" charset="0"/>
              </a:rPr>
              <a:t>Öğrencilerin meyve sebze tercihlerine bakıldığında 1. sınıflar ve 3.sınıflar arasında ki- kare analizine göre önemli bir fark bulunmamaktadır. </a:t>
            </a:r>
            <a:r>
              <a:rPr lang="tr-TR" dirty="0" smtClean="0">
                <a:latin typeface="Calibri" panose="020F0502020204030204" pitchFamily="34" charset="0"/>
                <a:sym typeface="Symbol"/>
              </a:rPr>
              <a:t>(</a:t>
            </a:r>
            <a:r>
              <a:rPr lang="tr-TR" b="1" dirty="0" smtClean="0">
                <a:latin typeface="Calibri" panose="020F0502020204030204" pitchFamily="34" charset="0"/>
                <a:sym typeface="Symbol"/>
              </a:rPr>
              <a:t></a:t>
            </a:r>
            <a:r>
              <a:rPr lang="tr-TR" b="1" baseline="30000" dirty="0" smtClean="0">
                <a:latin typeface="Calibri" panose="020F0502020204030204" pitchFamily="34" charset="0"/>
                <a:sym typeface="Symbol"/>
              </a:rPr>
              <a:t>2=</a:t>
            </a:r>
            <a:r>
              <a:rPr lang="tr-TR" dirty="0" smtClean="0">
                <a:latin typeface="Calibri" panose="020F0502020204030204" pitchFamily="34" charset="0"/>
              </a:rPr>
              <a:t> 0,919  </a:t>
            </a:r>
            <a:r>
              <a:rPr lang="tr-TR" b="1" dirty="0" smtClean="0">
                <a:latin typeface="Calibri" panose="020F0502020204030204" pitchFamily="34" charset="0"/>
              </a:rPr>
              <a:t>p</a:t>
            </a:r>
            <a:r>
              <a:rPr lang="tr-TR" dirty="0" smtClean="0">
                <a:latin typeface="Calibri" panose="020F0502020204030204" pitchFamily="34" charset="0"/>
              </a:rPr>
              <a:t>=0,338 </a:t>
            </a:r>
            <a:r>
              <a:rPr lang="tr-TR" dirty="0">
                <a:latin typeface="Calibri" panose="020F0502020204030204" pitchFamily="34" charset="0"/>
              </a:rPr>
              <a:t>&gt;</a:t>
            </a:r>
            <a:r>
              <a:rPr lang="tr-TR" dirty="0" smtClean="0">
                <a:latin typeface="Calibri" panose="020F0502020204030204" pitchFamily="34" charset="0"/>
              </a:rPr>
              <a:t>0,05)</a:t>
            </a:r>
            <a:endParaRPr lang="tr-TR" dirty="0">
              <a:latin typeface="Calibri" panose="020F0502020204030204" pitchFamily="34" charset="0"/>
            </a:endParaRPr>
          </a:p>
          <a:p>
            <a:r>
              <a:rPr lang="tr-TR" dirty="0" smtClean="0">
                <a:latin typeface="Calibri" panose="020F0502020204030204" pitchFamily="34" charset="0"/>
              </a:rPr>
              <a:t>1. Sınıflar %66,3 oranında sıklıkla meyve ve sebze tercih ederken 3 .sınıflarda bu oran %61oldupu görülmektedir. Öğrencilerin meyve ve sebze tercihlerinde değişiklik olmadığı görülmüştür.</a:t>
            </a:r>
          </a:p>
          <a:p>
            <a:endParaRPr lang="tr-TR" dirty="0" smtClean="0">
              <a:latin typeface="Calibri" panose="020F0502020204030204" pitchFamily="34" charset="0"/>
            </a:endParaRPr>
          </a:p>
          <a:p>
            <a:endParaRPr lang="tr-TR" dirty="0" smtClean="0">
              <a:latin typeface="Calibri" panose="020F0502020204030204" pitchFamily="34" charset="0"/>
            </a:endParaRPr>
          </a:p>
        </p:txBody>
      </p:sp>
      <p:graphicFrame>
        <p:nvGraphicFramePr>
          <p:cNvPr id="56" name="Grafik 55"/>
          <p:cNvGraphicFramePr/>
          <p:nvPr>
            <p:extLst>
              <p:ext uri="{D42A27DB-BD31-4B8C-83A1-F6EECF244321}">
                <p14:modId xmlns:p14="http://schemas.microsoft.com/office/powerpoint/2010/main" xmlns="" val="4084488014"/>
              </p:ext>
            </p:extLst>
          </p:nvPr>
        </p:nvGraphicFramePr>
        <p:xfrm>
          <a:off x="21087796" y="17643927"/>
          <a:ext cx="3866924" cy="2332090"/>
        </p:xfrm>
        <a:graphic>
          <a:graphicData uri="http://schemas.openxmlformats.org/drawingml/2006/chart">
            <c:chart xmlns:c="http://schemas.openxmlformats.org/drawingml/2006/chart" xmlns:r="http://schemas.openxmlformats.org/officeDocument/2006/relationships" r:id="rId14"/>
          </a:graphicData>
        </a:graphic>
      </p:graphicFrame>
      <p:sp>
        <p:nvSpPr>
          <p:cNvPr id="57" name="Dikdörtgen 56"/>
          <p:cNvSpPr/>
          <p:nvPr/>
        </p:nvSpPr>
        <p:spPr>
          <a:xfrm>
            <a:off x="20071512" y="19874433"/>
            <a:ext cx="5496277" cy="646331"/>
          </a:xfrm>
          <a:prstGeom prst="rect">
            <a:avLst/>
          </a:prstGeom>
        </p:spPr>
        <p:txBody>
          <a:bodyPr wrap="square">
            <a:spAutoFit/>
          </a:bodyPr>
          <a:lstStyle/>
          <a:p>
            <a:r>
              <a:rPr lang="tr-TR" dirty="0" smtClean="0">
                <a:latin typeface="Calibri" panose="020F0502020204030204" pitchFamily="34" charset="0"/>
              </a:rPr>
              <a:t>Grafik </a:t>
            </a:r>
            <a:r>
              <a:rPr lang="tr-TR" dirty="0">
                <a:latin typeface="Calibri" panose="020F0502020204030204" pitchFamily="34" charset="0"/>
              </a:rPr>
              <a:t>8</a:t>
            </a:r>
            <a:r>
              <a:rPr lang="tr-TR" dirty="0" smtClean="0">
                <a:latin typeface="Calibri" panose="020F0502020204030204" pitchFamily="34" charset="0"/>
              </a:rPr>
              <a:t>. Meyve ve Sebze Tercihlerine göre 1. ve 3. sınıfların istatistikleri</a:t>
            </a:r>
            <a:endParaRPr lang="tr-TR" dirty="0">
              <a:latin typeface="Calibri" panose="020F0502020204030204" pitchFamily="34" charset="0"/>
            </a:endParaRPr>
          </a:p>
        </p:txBody>
      </p:sp>
      <p:graphicFrame>
        <p:nvGraphicFramePr>
          <p:cNvPr id="58" name="Group 1411"/>
          <p:cNvGraphicFramePr>
            <a:graphicFrameLocks/>
          </p:cNvGraphicFramePr>
          <p:nvPr>
            <p:extLst>
              <p:ext uri="{D42A27DB-BD31-4B8C-83A1-F6EECF244321}">
                <p14:modId xmlns:p14="http://schemas.microsoft.com/office/powerpoint/2010/main" xmlns="" val="2188627204"/>
              </p:ext>
            </p:extLst>
          </p:nvPr>
        </p:nvGraphicFramePr>
        <p:xfrm>
          <a:off x="14087180" y="21818649"/>
          <a:ext cx="6867323" cy="1615371"/>
        </p:xfrm>
        <a:graphic>
          <a:graphicData uri="http://schemas.openxmlformats.org/drawingml/2006/table">
            <a:tbl>
              <a:tblPr>
                <a:tableStyleId>{08FB837D-C827-4EFA-A057-4D05807E0F7C}</a:tableStyleId>
              </a:tblPr>
              <a:tblGrid>
                <a:gridCol w="2016095"/>
                <a:gridCol w="1390068"/>
                <a:gridCol w="1296144"/>
                <a:gridCol w="1224136"/>
                <a:gridCol w="940880"/>
              </a:tblGrid>
              <a:tr h="559167">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Yağlı Yemek</a:t>
                      </a:r>
                    </a:p>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Tercihi</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20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r>
              <a:tr h="318606">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Nadiren</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137(73,2)</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101(81,4)</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2,784</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rowSpan="2">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0,095</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r>
              <a:tr h="518091">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Sıklıkla</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50(26,8)</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2000" u="none" strike="noStrike" cap="none" normalizeH="0" baseline="0" dirty="0" smtClean="0">
                          <a:ln>
                            <a:noFill/>
                          </a:ln>
                          <a:effectLst/>
                          <a:latin typeface="Calibri" panose="020F0502020204030204" pitchFamily="34" charset="0"/>
                          <a:ea typeface="Verdana" pitchFamily="34" charset="0"/>
                          <a:cs typeface="Verdana" pitchFamily="34" charset="0"/>
                        </a:rPr>
                        <a:t>23(18,6)</a:t>
                      </a:r>
                      <a:endParaRPr kumimoji="0" lang="tr-TR" sz="20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vMerge="1">
                  <a:txBody>
                    <a:bodyPr/>
                    <a:lstStyle/>
                    <a:p>
                      <a:endParaRPr lang="tr-TR"/>
                    </a:p>
                  </a:txBody>
                  <a:tcPr/>
                </a:tc>
                <a:tc vMerge="1">
                  <a:txBody>
                    <a:bodyPr/>
                    <a:lstStyle/>
                    <a:p>
                      <a:endParaRPr lang="tr-TR"/>
                    </a:p>
                  </a:txBody>
                  <a:tcPr/>
                </a:tc>
              </a:tr>
            </a:tbl>
          </a:graphicData>
        </a:graphic>
      </p:graphicFrame>
      <p:sp>
        <p:nvSpPr>
          <p:cNvPr id="59" name="Metin kutusu 58"/>
          <p:cNvSpPr txBox="1"/>
          <p:nvPr/>
        </p:nvSpPr>
        <p:spPr>
          <a:xfrm>
            <a:off x="14019947" y="24266921"/>
            <a:ext cx="10934773" cy="2031325"/>
          </a:xfrm>
          <a:prstGeom prst="rect">
            <a:avLst/>
          </a:prstGeom>
          <a:noFill/>
        </p:spPr>
        <p:txBody>
          <a:bodyPr wrap="square" rtlCol="0">
            <a:spAutoFit/>
          </a:bodyPr>
          <a:lstStyle/>
          <a:p>
            <a:r>
              <a:rPr lang="tr-TR" dirty="0" smtClean="0">
                <a:latin typeface="Calibri" panose="020F0502020204030204" pitchFamily="34" charset="0"/>
              </a:rPr>
              <a:t>Öğrencilerin yağlı yemek tercihlerine bakıldığında 1. sınıflar ve 3.sınıflar arasında ki- kare analizine göre önemli bir fark bulunmamaktadır. </a:t>
            </a:r>
            <a:r>
              <a:rPr lang="tr-TR" dirty="0" smtClean="0">
                <a:latin typeface="Calibri" panose="020F0502020204030204" pitchFamily="34" charset="0"/>
                <a:sym typeface="Symbol"/>
              </a:rPr>
              <a:t>(</a:t>
            </a:r>
            <a:r>
              <a:rPr lang="tr-TR" b="1" dirty="0" smtClean="0">
                <a:latin typeface="Calibri" panose="020F0502020204030204" pitchFamily="34" charset="0"/>
                <a:sym typeface="Symbol"/>
              </a:rPr>
              <a:t></a:t>
            </a:r>
            <a:r>
              <a:rPr lang="tr-TR" b="1" baseline="30000" dirty="0">
                <a:latin typeface="Calibri" panose="020F0502020204030204" pitchFamily="34" charset="0"/>
                <a:sym typeface="Symbol"/>
              </a:rPr>
              <a:t>2 </a:t>
            </a:r>
            <a:r>
              <a:rPr lang="tr-TR" b="1" baseline="30000" dirty="0" smtClean="0">
                <a:latin typeface="Calibri" panose="020F0502020204030204" pitchFamily="34" charset="0"/>
                <a:sym typeface="Symbol"/>
              </a:rPr>
              <a:t>=</a:t>
            </a:r>
            <a:r>
              <a:rPr lang="tr-TR" dirty="0" smtClean="0">
                <a:latin typeface="Calibri" panose="020F0502020204030204" pitchFamily="34" charset="0"/>
              </a:rPr>
              <a:t>2,784</a:t>
            </a:r>
            <a:r>
              <a:rPr lang="tr-TR" dirty="0">
                <a:latin typeface="Calibri" panose="020F0502020204030204" pitchFamily="34" charset="0"/>
              </a:rPr>
              <a:t> </a:t>
            </a:r>
            <a:r>
              <a:rPr lang="tr-TR" dirty="0" smtClean="0">
                <a:latin typeface="Calibri" panose="020F0502020204030204" pitchFamily="34" charset="0"/>
              </a:rPr>
              <a:t> </a:t>
            </a:r>
            <a:r>
              <a:rPr lang="tr-TR" b="1" dirty="0" smtClean="0">
                <a:latin typeface="Calibri" panose="020F0502020204030204" pitchFamily="34" charset="0"/>
              </a:rPr>
              <a:t>p</a:t>
            </a:r>
            <a:r>
              <a:rPr lang="tr-TR" dirty="0" smtClean="0">
                <a:latin typeface="Calibri" panose="020F0502020204030204" pitchFamily="34" charset="0"/>
              </a:rPr>
              <a:t>=0,095 </a:t>
            </a:r>
            <a:r>
              <a:rPr lang="tr-TR" dirty="0">
                <a:latin typeface="Calibri" panose="020F0502020204030204" pitchFamily="34" charset="0"/>
              </a:rPr>
              <a:t>&gt;</a:t>
            </a:r>
            <a:r>
              <a:rPr lang="tr-TR" dirty="0" smtClean="0">
                <a:latin typeface="Calibri" panose="020F0502020204030204" pitchFamily="34" charset="0"/>
              </a:rPr>
              <a:t>0,05)</a:t>
            </a:r>
            <a:endParaRPr lang="tr-TR" dirty="0">
              <a:latin typeface="Calibri" panose="020F0502020204030204" pitchFamily="34" charset="0"/>
            </a:endParaRPr>
          </a:p>
          <a:p>
            <a:r>
              <a:rPr lang="tr-TR" dirty="0" smtClean="0">
                <a:latin typeface="Calibri" panose="020F0502020204030204" pitchFamily="34" charset="0"/>
              </a:rPr>
              <a:t>3. Sınıflar %18.6 oranında yağlı yemekleri tercih ederken bu oran 1 .sınıflarda %26,8 olarak görülmüştür. Öğrencilerin üst sınıflara geçtiğinde yağlı </a:t>
            </a:r>
            <a:r>
              <a:rPr lang="tr-TR" dirty="0">
                <a:latin typeface="Calibri" panose="020F0502020204030204" pitchFamily="34" charset="0"/>
              </a:rPr>
              <a:t>yemek tercihlerinin beslenme bilgi düzeylerinin </a:t>
            </a:r>
            <a:r>
              <a:rPr lang="tr-TR" dirty="0" smtClean="0">
                <a:latin typeface="Calibri" panose="020F0502020204030204" pitchFamily="34" charset="0"/>
              </a:rPr>
              <a:t>artması ve </a:t>
            </a:r>
            <a:r>
              <a:rPr lang="tr-TR" dirty="0" err="1" smtClean="0">
                <a:latin typeface="Calibri" panose="020F0502020204030204" pitchFamily="34" charset="0"/>
              </a:rPr>
              <a:t>fast</a:t>
            </a:r>
            <a:r>
              <a:rPr lang="tr-TR" dirty="0" smtClean="0">
                <a:latin typeface="Calibri" panose="020F0502020204030204" pitchFamily="34" charset="0"/>
              </a:rPr>
              <a:t>- </a:t>
            </a:r>
            <a:r>
              <a:rPr lang="tr-TR" dirty="0" err="1">
                <a:latin typeface="Calibri" panose="020F0502020204030204" pitchFamily="34" charset="0"/>
              </a:rPr>
              <a:t>food</a:t>
            </a:r>
            <a:r>
              <a:rPr lang="tr-TR" dirty="0">
                <a:latin typeface="Calibri" panose="020F0502020204030204" pitchFamily="34" charset="0"/>
              </a:rPr>
              <a:t> tüketiminin </a:t>
            </a:r>
            <a:r>
              <a:rPr lang="tr-TR" dirty="0" smtClean="0">
                <a:latin typeface="Calibri" panose="020F0502020204030204" pitchFamily="34" charset="0"/>
              </a:rPr>
              <a:t>azalması olarak söylenebilir.</a:t>
            </a:r>
          </a:p>
          <a:p>
            <a:endParaRPr lang="tr-TR" dirty="0" smtClean="0">
              <a:latin typeface="Calibri" panose="020F0502020204030204" pitchFamily="34" charset="0"/>
            </a:endParaRPr>
          </a:p>
          <a:p>
            <a:endParaRPr lang="tr-TR" dirty="0" smtClean="0">
              <a:latin typeface="Calibri" panose="020F0502020204030204" pitchFamily="34" charset="0"/>
            </a:endParaRPr>
          </a:p>
        </p:txBody>
      </p:sp>
      <p:graphicFrame>
        <p:nvGraphicFramePr>
          <p:cNvPr id="60" name="Grafik 59"/>
          <p:cNvGraphicFramePr/>
          <p:nvPr>
            <p:extLst>
              <p:ext uri="{D42A27DB-BD31-4B8C-83A1-F6EECF244321}">
                <p14:modId xmlns:p14="http://schemas.microsoft.com/office/powerpoint/2010/main" xmlns="" val="2778581786"/>
              </p:ext>
            </p:extLst>
          </p:nvPr>
        </p:nvGraphicFramePr>
        <p:xfrm>
          <a:off x="21075718" y="21412034"/>
          <a:ext cx="3879002" cy="2307670"/>
        </p:xfrm>
        <a:graphic>
          <a:graphicData uri="http://schemas.openxmlformats.org/drawingml/2006/chart">
            <c:chart xmlns:c="http://schemas.openxmlformats.org/drawingml/2006/chart" xmlns:r="http://schemas.openxmlformats.org/officeDocument/2006/relationships" r:id="rId15"/>
          </a:graphicData>
        </a:graphic>
      </p:graphicFrame>
      <p:sp>
        <p:nvSpPr>
          <p:cNvPr id="61" name="Dikdörtgen 60"/>
          <p:cNvSpPr/>
          <p:nvPr/>
        </p:nvSpPr>
        <p:spPr>
          <a:xfrm>
            <a:off x="20239197" y="23690857"/>
            <a:ext cx="5184576" cy="646331"/>
          </a:xfrm>
          <a:prstGeom prst="rect">
            <a:avLst/>
          </a:prstGeom>
        </p:spPr>
        <p:txBody>
          <a:bodyPr wrap="square">
            <a:spAutoFit/>
          </a:bodyPr>
          <a:lstStyle/>
          <a:p>
            <a:r>
              <a:rPr lang="tr-TR" dirty="0" smtClean="0">
                <a:latin typeface="Calibri" panose="020F0502020204030204" pitchFamily="34" charset="0"/>
              </a:rPr>
              <a:t>Grafik 9. Yağlı Yemek Tercihlerine göre 1. ve 3. sınıfların istatistikleri</a:t>
            </a:r>
            <a:endParaRPr lang="tr-TR" dirty="0">
              <a:latin typeface="Calibri" panose="020F0502020204030204" pitchFamily="34" charset="0"/>
            </a:endParaRPr>
          </a:p>
        </p:txBody>
      </p:sp>
      <p:graphicFrame>
        <p:nvGraphicFramePr>
          <p:cNvPr id="74" name="Group 1535"/>
          <p:cNvGraphicFramePr>
            <a:graphicFrameLocks/>
          </p:cNvGraphicFramePr>
          <p:nvPr>
            <p:extLst>
              <p:ext uri="{D42A27DB-BD31-4B8C-83A1-F6EECF244321}">
                <p14:modId xmlns:p14="http://schemas.microsoft.com/office/powerpoint/2010/main" xmlns="" val="763170315"/>
              </p:ext>
            </p:extLst>
          </p:nvPr>
        </p:nvGraphicFramePr>
        <p:xfrm>
          <a:off x="2882774" y="24479497"/>
          <a:ext cx="6334854" cy="1371600"/>
        </p:xfrm>
        <a:graphic>
          <a:graphicData uri="http://schemas.openxmlformats.org/drawingml/2006/table">
            <a:tbl>
              <a:tblPr>
                <a:tableStyleId>{08FB837D-C827-4EFA-A057-4D05807E0F7C}</a:tableStyleId>
              </a:tblPr>
              <a:tblGrid>
                <a:gridCol w="1940406"/>
                <a:gridCol w="1370113"/>
                <a:gridCol w="1080120"/>
                <a:gridCol w="1080120"/>
                <a:gridCol w="864095"/>
              </a:tblGrid>
              <a:tr h="571368">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Konserve Donmuş Gıda </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r>
              <a:tr h="326496">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Evet</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82(43,8)</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65(52,4)</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2,197</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0.138</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r>
              <a:tr h="326496">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Hayır</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105(56,2)</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59(47.6)</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horzOverflow="overflow">
                    <a:solidFill>
                      <a:schemeClr val="accent6">
                        <a:lumMod val="60000"/>
                        <a:lumOff val="40000"/>
                      </a:schemeClr>
                    </a:solidFill>
                  </a:tcPr>
                </a:tc>
                <a:tc vMerge="1">
                  <a:txBody>
                    <a:bodyPr/>
                    <a:lstStyle/>
                    <a:p>
                      <a:endParaRPr lang="tr-TR"/>
                    </a:p>
                  </a:txBody>
                  <a:tcPr/>
                </a:tc>
                <a:tc vMerge="1">
                  <a:txBody>
                    <a:bodyPr/>
                    <a:lstStyle/>
                    <a:p>
                      <a:endParaRPr lang="tr-TR"/>
                    </a:p>
                  </a:txBody>
                  <a:tcPr/>
                </a:tc>
              </a:tr>
            </a:tbl>
          </a:graphicData>
        </a:graphic>
      </p:graphicFrame>
      <p:sp>
        <p:nvSpPr>
          <p:cNvPr id="75" name="Metin kutusu 74"/>
          <p:cNvSpPr txBox="1"/>
          <p:nvPr/>
        </p:nvSpPr>
        <p:spPr>
          <a:xfrm>
            <a:off x="2844805" y="25995113"/>
            <a:ext cx="10508821" cy="2585323"/>
          </a:xfrm>
          <a:prstGeom prst="rect">
            <a:avLst/>
          </a:prstGeom>
          <a:noFill/>
        </p:spPr>
        <p:txBody>
          <a:bodyPr wrap="square" rtlCol="0">
            <a:spAutoFit/>
          </a:bodyPr>
          <a:lstStyle/>
          <a:p>
            <a:r>
              <a:rPr lang="tr-TR" dirty="0" smtClean="0">
                <a:latin typeface="Calibri" panose="020F0502020204030204" pitchFamily="34" charset="0"/>
              </a:rPr>
              <a:t>Öğrencilerin Konserve ve Donmuş Gıda tercihlerine bakıldığında 1. sınıflar ve 3.sınıflar arasında anlamlı bir fark bulunmamaktadır (</a:t>
            </a:r>
            <a:r>
              <a:rPr lang="tr-TR" b="1" dirty="0">
                <a:latin typeface="Calibri" panose="020F0502020204030204" pitchFamily="34" charset="0"/>
                <a:sym typeface="Symbol"/>
              </a:rPr>
              <a:t></a:t>
            </a:r>
            <a:r>
              <a:rPr lang="tr-TR" b="1" baseline="30000" dirty="0" smtClean="0">
                <a:latin typeface="Calibri" panose="020F0502020204030204" pitchFamily="34" charset="0"/>
                <a:sym typeface="Symbol"/>
              </a:rPr>
              <a:t>2</a:t>
            </a:r>
            <a:r>
              <a:rPr lang="tr-TR" dirty="0" smtClean="0">
                <a:latin typeface="Calibri" panose="020F0502020204030204" pitchFamily="34" charset="0"/>
              </a:rPr>
              <a:t>=2,197 p=0,138&gt;0,05).</a:t>
            </a:r>
            <a:endParaRPr lang="tr-TR" dirty="0">
              <a:latin typeface="Calibri" panose="020F0502020204030204" pitchFamily="34" charset="0"/>
            </a:endParaRPr>
          </a:p>
          <a:p>
            <a:r>
              <a:rPr lang="tr-TR" dirty="0" smtClean="0">
                <a:latin typeface="Calibri" panose="020F0502020204030204" pitchFamily="34" charset="0"/>
              </a:rPr>
              <a:t>3.Sınıfların 1. sınıflara göre Konserve ve Donmuş Gıda tercihleri daha fazladır (%52,4 ve %43,8).</a:t>
            </a:r>
          </a:p>
          <a:p>
            <a:pPr eaLnBrk="1" hangingPunct="1">
              <a:buFontTx/>
              <a:buNone/>
            </a:pPr>
            <a:r>
              <a:rPr lang="tr-TR" dirty="0" smtClean="0">
                <a:latin typeface="Calibri" panose="020F0502020204030204" pitchFamily="34" charset="0"/>
              </a:rPr>
              <a:t>3. Sınıftaki öğrencilerin yurtlardan kendilerine ait evlere taşınma oranlarının artmasıyla beraber daha pratik olması sebebiyle hazır gıdalara yönelmiş olabilecekleri söylenebilir.</a:t>
            </a: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a:p>
            <a:endParaRPr lang="tr-TR" dirty="0" smtClean="0">
              <a:latin typeface="Calibri" panose="020F0502020204030204" pitchFamily="34" charset="0"/>
            </a:endParaRPr>
          </a:p>
        </p:txBody>
      </p:sp>
      <p:graphicFrame>
        <p:nvGraphicFramePr>
          <p:cNvPr id="76" name="Group 1800"/>
          <p:cNvGraphicFramePr>
            <a:graphicFrameLocks/>
          </p:cNvGraphicFramePr>
          <p:nvPr>
            <p:extLst>
              <p:ext uri="{D42A27DB-BD31-4B8C-83A1-F6EECF244321}">
                <p14:modId xmlns:p14="http://schemas.microsoft.com/office/powerpoint/2010/main" xmlns="" val="3872485579"/>
              </p:ext>
            </p:extLst>
          </p:nvPr>
        </p:nvGraphicFramePr>
        <p:xfrm>
          <a:off x="2885076" y="27909444"/>
          <a:ext cx="6435591" cy="1371600"/>
        </p:xfrm>
        <a:graphic>
          <a:graphicData uri="http://schemas.openxmlformats.org/drawingml/2006/table">
            <a:tbl>
              <a:tblPr>
                <a:tableStyleId>{08FB837D-C827-4EFA-A057-4D05807E0F7C}</a:tableStyleId>
              </a:tblPr>
              <a:tblGrid>
                <a:gridCol w="2026019"/>
                <a:gridCol w="1241218"/>
                <a:gridCol w="1152128"/>
                <a:gridCol w="1152128"/>
                <a:gridCol w="864098"/>
              </a:tblGrid>
              <a:tr h="472210">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Beslenme Bilgi Düzeyi</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1.sınıf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3.sınıf</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İstatistik</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b="1" u="none" strike="noStrike" cap="none" normalizeH="0" baseline="0" dirty="0" smtClean="0">
                          <a:ln>
                            <a:noFill/>
                          </a:ln>
                          <a:effectLst/>
                          <a:latin typeface="Calibri" panose="020F0502020204030204" pitchFamily="34" charset="0"/>
                          <a:ea typeface="Verdana" pitchFamily="34" charset="0"/>
                          <a:cs typeface="Verdana" pitchFamily="34" charset="0"/>
                        </a:rPr>
                        <a:t>p</a:t>
                      </a:r>
                      <a:endParaRPr kumimoji="0" lang="tr-TR" sz="1800" b="1"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r>
              <a:tr h="300603">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Az Biliyorum</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85(45.5)</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33(26.6)</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11.241</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rowSpan="2">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0.001</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r>
              <a:tr h="300603">
                <a:tc>
                  <a:txBody>
                    <a:bodyPr/>
                    <a:lstStyle/>
                    <a:p>
                      <a:pPr marL="365125" marR="0" lvl="0" indent="-282575"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Çok Biliyorum</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102(54.5)</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solidFill>
                      <a:schemeClr val="accent6">
                        <a:lumMod val="60000"/>
                        <a:lumOff val="40000"/>
                      </a:schemeClr>
                    </a:solidFill>
                  </a:tcPr>
                </a:tc>
                <a:tc>
                  <a:txBody>
                    <a:bodyPr/>
                    <a:lstStyle/>
                    <a:p>
                      <a:pPr marL="82550" marR="0" lvl="0" indent="0" algn="ctr" defTabSz="914400" rtl="0" eaLnBrk="1" fontAlgn="base" latinLnBrk="0" hangingPunct="1">
                        <a:lnSpc>
                          <a:spcPct val="100000"/>
                        </a:lnSpc>
                        <a:spcBef>
                          <a:spcPct val="0"/>
                        </a:spcBef>
                        <a:spcAft>
                          <a:spcPct val="0"/>
                        </a:spcAft>
                        <a:buClrTx/>
                        <a:buSzTx/>
                        <a:buFontTx/>
                        <a:buNone/>
                        <a:tabLst/>
                      </a:pPr>
                      <a:r>
                        <a:rPr kumimoji="0" lang="tr-TR" sz="1800" u="none" strike="noStrike" cap="none" normalizeH="0" baseline="0" dirty="0" smtClean="0">
                          <a:ln>
                            <a:noFill/>
                          </a:ln>
                          <a:effectLst/>
                          <a:latin typeface="Calibri" panose="020F0502020204030204" pitchFamily="34" charset="0"/>
                          <a:ea typeface="Verdana" pitchFamily="34" charset="0"/>
                          <a:cs typeface="Verdana" pitchFamily="34" charset="0"/>
                        </a:rPr>
                        <a:t>91(73.4)</a:t>
                      </a:r>
                      <a:endParaRPr kumimoji="0" lang="tr-TR" sz="1800" b="0" i="0" u="none" strike="noStrike" cap="none" normalizeH="0" baseline="0" dirty="0" smtClean="0">
                        <a:ln>
                          <a:noFill/>
                        </a:ln>
                        <a:solidFill>
                          <a:schemeClr val="tx1"/>
                        </a:solidFill>
                        <a:effectLst/>
                        <a:latin typeface="Calibri" panose="020F0502020204030204" pitchFamily="34" charset="0"/>
                        <a:ea typeface="Verdana" pitchFamily="34" charset="0"/>
                        <a:cs typeface="Verdana" pitchFamily="34" charset="0"/>
                      </a:endParaRPr>
                    </a:p>
                  </a:txBody>
                  <a:tcPr anchor="ctr" horzOverflow="overflow"/>
                </a:tc>
                <a:tc vMerge="1">
                  <a:txBody>
                    <a:bodyPr/>
                    <a:lstStyle/>
                    <a:p>
                      <a:endParaRPr lang="tr-TR"/>
                    </a:p>
                  </a:txBody>
                  <a:tcPr/>
                </a:tc>
                <a:tc vMerge="1">
                  <a:txBody>
                    <a:bodyPr/>
                    <a:lstStyle/>
                    <a:p>
                      <a:endParaRPr lang="tr-TR"/>
                    </a:p>
                  </a:txBody>
                  <a:tcPr/>
                </a:tc>
              </a:tr>
            </a:tbl>
          </a:graphicData>
        </a:graphic>
      </p:graphicFrame>
      <p:sp>
        <p:nvSpPr>
          <p:cNvPr id="77" name="Metin kutusu 76"/>
          <p:cNvSpPr txBox="1"/>
          <p:nvPr/>
        </p:nvSpPr>
        <p:spPr>
          <a:xfrm>
            <a:off x="2882774" y="30261997"/>
            <a:ext cx="10778135" cy="923330"/>
          </a:xfrm>
          <a:prstGeom prst="rect">
            <a:avLst/>
          </a:prstGeom>
          <a:noFill/>
        </p:spPr>
        <p:txBody>
          <a:bodyPr wrap="square" rtlCol="0">
            <a:spAutoFit/>
          </a:bodyPr>
          <a:lstStyle/>
          <a:p>
            <a:r>
              <a:rPr lang="tr-TR" dirty="0" smtClean="0">
                <a:latin typeface="Calibri" panose="020F0502020204030204" pitchFamily="34" charset="0"/>
              </a:rPr>
              <a:t>Öğrencilerin beslenme bilgi düzeylerine bakıldığında 1. sınıflar ve 3.sınıflar arasında önemli bir fark bulunmaktadır (</a:t>
            </a:r>
            <a:r>
              <a:rPr lang="tr-TR" b="1" dirty="0">
                <a:latin typeface="Calibri" panose="020F0502020204030204" pitchFamily="34" charset="0"/>
                <a:sym typeface="Symbol"/>
              </a:rPr>
              <a:t></a:t>
            </a:r>
            <a:r>
              <a:rPr lang="tr-TR" b="1" baseline="30000" dirty="0" smtClean="0">
                <a:latin typeface="Calibri" panose="020F0502020204030204" pitchFamily="34" charset="0"/>
                <a:sym typeface="Symbol"/>
              </a:rPr>
              <a:t>2</a:t>
            </a:r>
            <a:r>
              <a:rPr lang="tr-TR" dirty="0" smtClean="0">
                <a:latin typeface="Calibri" panose="020F0502020204030204" pitchFamily="34" charset="0"/>
              </a:rPr>
              <a:t>=11,241 p=0,001)</a:t>
            </a:r>
          </a:p>
          <a:p>
            <a:r>
              <a:rPr lang="tr-TR" dirty="0" smtClean="0">
                <a:latin typeface="Calibri" panose="020F0502020204030204" pitchFamily="34" charset="0"/>
              </a:rPr>
              <a:t>Öğrencilerin aldıkları tıp eğitimiyle beraber beslenme bilgi düzeylerinin arttığı gözlenmiştir.</a:t>
            </a:r>
          </a:p>
        </p:txBody>
      </p:sp>
      <p:sp>
        <p:nvSpPr>
          <p:cNvPr id="78" name="Dikdörtgen 77"/>
          <p:cNvSpPr/>
          <p:nvPr/>
        </p:nvSpPr>
        <p:spPr>
          <a:xfrm>
            <a:off x="7118023" y="29698997"/>
            <a:ext cx="6693977" cy="369332"/>
          </a:xfrm>
          <a:prstGeom prst="rect">
            <a:avLst/>
          </a:prstGeom>
        </p:spPr>
        <p:txBody>
          <a:bodyPr wrap="square">
            <a:spAutoFit/>
          </a:bodyPr>
          <a:lstStyle/>
          <a:p>
            <a:r>
              <a:rPr lang="tr-TR" dirty="0" smtClean="0">
                <a:latin typeface="Calibri" panose="020F0502020204030204" pitchFamily="34" charset="0"/>
              </a:rPr>
              <a:t>Grafik 4. Beslenme Bilgi Düzeylerine göre 1. ve 3. sınıfların istatistikleri</a:t>
            </a:r>
            <a:endParaRPr lang="tr-TR" dirty="0">
              <a:latin typeface="Calibri" panose="020F0502020204030204" pitchFamily="34" charset="0"/>
            </a:endParaRPr>
          </a:p>
        </p:txBody>
      </p:sp>
      <p:graphicFrame>
        <p:nvGraphicFramePr>
          <p:cNvPr id="79" name="Grafik 78"/>
          <p:cNvGraphicFramePr/>
          <p:nvPr>
            <p:extLst>
              <p:ext uri="{D42A27DB-BD31-4B8C-83A1-F6EECF244321}">
                <p14:modId xmlns:p14="http://schemas.microsoft.com/office/powerpoint/2010/main" xmlns="" val="635105172"/>
              </p:ext>
            </p:extLst>
          </p:nvPr>
        </p:nvGraphicFramePr>
        <p:xfrm>
          <a:off x="9320667" y="27291257"/>
          <a:ext cx="4364924" cy="2407740"/>
        </p:xfrm>
        <a:graphic>
          <a:graphicData uri="http://schemas.openxmlformats.org/drawingml/2006/chart">
            <c:chart xmlns:c="http://schemas.openxmlformats.org/drawingml/2006/chart" xmlns:r="http://schemas.openxmlformats.org/officeDocument/2006/relationships" r:id="rId16"/>
          </a:graphicData>
        </a:graphic>
      </p:graphicFrame>
      <p:sp>
        <p:nvSpPr>
          <p:cNvPr id="3" name="Dikdörtgen 2"/>
          <p:cNvSpPr/>
          <p:nvPr/>
        </p:nvSpPr>
        <p:spPr>
          <a:xfrm>
            <a:off x="13938410" y="25779089"/>
            <a:ext cx="10978540" cy="6832640"/>
          </a:xfrm>
          <a:prstGeom prst="rect">
            <a:avLst/>
          </a:prstGeom>
        </p:spPr>
        <p:txBody>
          <a:bodyPr wrap="square">
            <a:spAutoFit/>
          </a:bodyPr>
          <a:lstStyle/>
          <a:p>
            <a:r>
              <a:rPr lang="tr-TR" sz="2000" b="1" dirty="0" smtClean="0">
                <a:latin typeface="Calibri" panose="020F0502020204030204" pitchFamily="34" charset="0"/>
              </a:rPr>
              <a:t>Sonuçlar</a:t>
            </a:r>
          </a:p>
          <a:p>
            <a:r>
              <a:rPr lang="tr-TR" dirty="0" smtClean="0">
                <a:latin typeface="Calibri" panose="020F0502020204030204" pitchFamily="34" charset="0"/>
              </a:rPr>
              <a:t>Bu </a:t>
            </a:r>
            <a:r>
              <a:rPr lang="tr-TR" dirty="0">
                <a:latin typeface="Calibri" panose="020F0502020204030204" pitchFamily="34" charset="0"/>
              </a:rPr>
              <a:t>projede Tıp Fakültesi öğrencilerinin 1. Sınıf ve 3. Sınıf beslenme alışkanlıkları incelenmiştir. Aldıkları Tıp eğitiminin beslenme alışkanlıklarına etkisi araştırılmıştır.</a:t>
            </a:r>
          </a:p>
          <a:p>
            <a:endParaRPr lang="tr-TR" dirty="0">
              <a:latin typeface="Calibri" panose="020F0502020204030204" pitchFamily="34" charset="0"/>
            </a:endParaRPr>
          </a:p>
          <a:p>
            <a:pPr marL="285750" indent="-285750">
              <a:buFont typeface="Arial" panose="020B0604020202020204" pitchFamily="34" charset="0"/>
              <a:buChar char="•"/>
            </a:pPr>
            <a:r>
              <a:rPr lang="tr-TR" dirty="0">
                <a:latin typeface="Calibri" panose="020F0502020204030204" pitchFamily="34" charset="0"/>
              </a:rPr>
              <a:t>Öğrencilerin aldıkları tıp eğitimiyle beraber beslenme bilgi düzeylerinin değiştiği gözlenmiştir. Öğrencilerin beslenme bilgi düzeylerine bakıldığında 1. sınıflar ve 3.sınıflar arasında istatistiksel olarak önemli bir fark bulunmaktadır.</a:t>
            </a:r>
          </a:p>
          <a:p>
            <a:pPr marL="285750" indent="-285750">
              <a:buFont typeface="Arial" panose="020B0604020202020204" pitchFamily="34" charset="0"/>
              <a:buChar char="•"/>
            </a:pPr>
            <a:r>
              <a:rPr lang="tr-TR" dirty="0" err="1">
                <a:latin typeface="Calibri" panose="020F0502020204030204" pitchFamily="34" charset="0"/>
              </a:rPr>
              <a:t>Fast</a:t>
            </a:r>
            <a:r>
              <a:rPr lang="tr-TR" dirty="0">
                <a:latin typeface="Calibri" panose="020F0502020204030204" pitchFamily="34" charset="0"/>
              </a:rPr>
              <a:t> – </a:t>
            </a:r>
            <a:r>
              <a:rPr lang="tr-TR" dirty="0" err="1">
                <a:latin typeface="Calibri" panose="020F0502020204030204" pitchFamily="34" charset="0"/>
              </a:rPr>
              <a:t>Food</a:t>
            </a:r>
            <a:r>
              <a:rPr lang="tr-TR" dirty="0">
                <a:latin typeface="Calibri" panose="020F0502020204030204" pitchFamily="34" charset="0"/>
              </a:rPr>
              <a:t> tercihlerine bakıldığında 3. sınıfların </a:t>
            </a:r>
            <a:r>
              <a:rPr lang="tr-TR" dirty="0" err="1">
                <a:latin typeface="Calibri" panose="020F0502020204030204" pitchFamily="34" charset="0"/>
              </a:rPr>
              <a:t>Fast</a:t>
            </a:r>
            <a:r>
              <a:rPr lang="tr-TR" dirty="0">
                <a:latin typeface="Calibri" panose="020F0502020204030204" pitchFamily="34" charset="0"/>
              </a:rPr>
              <a:t>- </a:t>
            </a:r>
            <a:r>
              <a:rPr lang="tr-TR" dirty="0" err="1">
                <a:latin typeface="Calibri" panose="020F0502020204030204" pitchFamily="34" charset="0"/>
              </a:rPr>
              <a:t>Food</a:t>
            </a:r>
            <a:r>
              <a:rPr lang="tr-TR" dirty="0">
                <a:latin typeface="Calibri" panose="020F0502020204030204" pitchFamily="34" charset="0"/>
              </a:rPr>
              <a:t> tercihlerinde 1. sınıflara oranla azalma olduğu görülmektedir. </a:t>
            </a:r>
          </a:p>
          <a:p>
            <a:pPr marL="285750" indent="-285750">
              <a:buFont typeface="Arial" panose="020B0604020202020204" pitchFamily="34" charset="0"/>
              <a:buChar char="•"/>
            </a:pPr>
            <a:r>
              <a:rPr lang="tr-TR" dirty="0">
                <a:latin typeface="Calibri" panose="020F0502020204030204" pitchFamily="34" charset="0"/>
              </a:rPr>
              <a:t>Sağlıklı gıdalar açısından, öğrencilerin et, kurubaklagil, yumurta  tercihlerine bakıldığında 1. sınıflar ve 3.sınıflar arasında istatistiksel olarak önemli bir fark bulunmamasına rağmen 3. sınıfların 1 .sınıflara göre et, kurubaklagil, yumurta ürünlerini daha fazla tercih ettikleri belirlenmiştir.</a:t>
            </a:r>
          </a:p>
          <a:p>
            <a:pPr marL="285750" indent="-285750">
              <a:buFont typeface="Arial" panose="020B0604020202020204" pitchFamily="34" charset="0"/>
              <a:buChar char="•"/>
            </a:pPr>
            <a:r>
              <a:rPr lang="tr-TR" dirty="0">
                <a:latin typeface="Calibri" panose="020F0502020204030204" pitchFamily="34" charset="0"/>
              </a:rPr>
              <a:t>Un, ekmek ve tahıl ürünleri açısından 1. sınıf ve 3.sınıfların tercihleri benzerdir.</a:t>
            </a:r>
          </a:p>
          <a:p>
            <a:pPr marL="285750" indent="-285750">
              <a:buFont typeface="Arial" panose="020B0604020202020204" pitchFamily="34" charset="0"/>
              <a:buChar char="•"/>
            </a:pPr>
            <a:r>
              <a:rPr lang="tr-TR" dirty="0">
                <a:latin typeface="Calibri" panose="020F0502020204030204" pitchFamily="34" charset="0"/>
              </a:rPr>
              <a:t>Yaş meyve ve sebze tüketimi açısından öğrencilerin arasında önemli bir fark bulunmamaktadır.</a:t>
            </a:r>
          </a:p>
          <a:p>
            <a:pPr marL="285750" indent="-285750">
              <a:buFont typeface="Arial" panose="020B0604020202020204" pitchFamily="34" charset="0"/>
              <a:buChar char="•"/>
            </a:pPr>
            <a:r>
              <a:rPr lang="tr-TR" dirty="0">
                <a:latin typeface="Calibri" panose="020F0502020204030204" pitchFamily="34" charset="0"/>
              </a:rPr>
              <a:t>Yağlı yemek tercihleri açısından sınıflar arasında fark bulunmamasına rağmen öğrenciler üst sınıflara geçtiğinde beslenme bilgi düzeylerinin artması ile  </a:t>
            </a:r>
            <a:r>
              <a:rPr lang="tr-TR" dirty="0" err="1">
                <a:latin typeface="Calibri" panose="020F0502020204030204" pitchFamily="34" charset="0"/>
              </a:rPr>
              <a:t>fast</a:t>
            </a:r>
            <a:r>
              <a:rPr lang="tr-TR" dirty="0">
                <a:latin typeface="Calibri" panose="020F0502020204030204" pitchFamily="34" charset="0"/>
              </a:rPr>
              <a:t>- </a:t>
            </a:r>
            <a:r>
              <a:rPr lang="tr-TR" dirty="0" err="1">
                <a:latin typeface="Calibri" panose="020F0502020204030204" pitchFamily="34" charset="0"/>
              </a:rPr>
              <a:t>food</a:t>
            </a:r>
            <a:r>
              <a:rPr lang="tr-TR" dirty="0">
                <a:latin typeface="Calibri" panose="020F0502020204030204" pitchFamily="34" charset="0"/>
              </a:rPr>
              <a:t> ve yağlı yemek tüketiminin azaldığı gözlenmiştir.</a:t>
            </a:r>
          </a:p>
          <a:p>
            <a:r>
              <a:rPr lang="tr-TR" dirty="0">
                <a:latin typeface="Calibri" panose="020F0502020204030204" pitchFamily="34" charset="0"/>
              </a:rPr>
              <a:t>      </a:t>
            </a:r>
          </a:p>
          <a:p>
            <a:r>
              <a:rPr lang="tr-TR" dirty="0">
                <a:latin typeface="Calibri" panose="020F0502020204030204" pitchFamily="34" charset="0"/>
              </a:rPr>
              <a:t>     Sonuç olarak , Tıp Fakültesi öğrencilerinin 3.sınıfa geldiklerinde yemek tercihleri konusunda daha sağlıklı gıdalara yöneldikleri , tıp eğitiminin bilinçli beslenme konusunda etkisi olduğu görülmektedir. </a:t>
            </a:r>
          </a:p>
          <a:p>
            <a:pPr marL="285750" indent="-285750">
              <a:buFont typeface="Arial" panose="020B0604020202020204" pitchFamily="34" charset="0"/>
              <a:buChar char="•"/>
            </a:pPr>
            <a:endParaRPr lang="tr-TR" dirty="0" smtClean="0">
              <a:latin typeface="Calibri" panose="020F0502020204030204" pitchFamily="34" charset="0"/>
            </a:endParaRPr>
          </a:p>
          <a:p>
            <a:pPr marL="285750" indent="-285750">
              <a:buFont typeface="Arial" panose="020B0604020202020204" pitchFamily="34" charset="0"/>
              <a:buChar char="•"/>
            </a:pPr>
            <a:endParaRPr lang="tr-TR" dirty="0" smtClean="0">
              <a:latin typeface="Calibri" panose="020F0502020204030204" pitchFamily="34" charset="0"/>
            </a:endParaRPr>
          </a:p>
          <a:p>
            <a:pPr marL="285750" indent="-285750"/>
            <a:r>
              <a:rPr lang="tr-TR" sz="2000" dirty="0" err="1" smtClean="0">
                <a:latin typeface="Calibri" panose="020F0502020204030204" pitchFamily="34" charset="0"/>
              </a:rPr>
              <a:t>Biyoistatistik</a:t>
            </a:r>
            <a:r>
              <a:rPr lang="tr-TR" sz="2000" dirty="0" smtClean="0">
                <a:latin typeface="Calibri" panose="020F0502020204030204" pitchFamily="34" charset="0"/>
              </a:rPr>
              <a:t> ve Tıp Bilişimi  Anabilim Dalı </a:t>
            </a:r>
            <a:r>
              <a:rPr lang="tr-TR" sz="2000" u="sng" dirty="0" smtClean="0">
                <a:latin typeface="Calibri" panose="020F0502020204030204" pitchFamily="34" charset="0"/>
              </a:rPr>
              <a:t>Arş. Gör. Emrah Gökay ÖZGÜR’ e </a:t>
            </a:r>
            <a:r>
              <a:rPr lang="tr-TR" sz="2000" dirty="0" smtClean="0">
                <a:latin typeface="Calibri" panose="020F0502020204030204" pitchFamily="34" charset="0"/>
              </a:rPr>
              <a:t>desteklerinden dolayı teşekkür ederiz. </a:t>
            </a:r>
          </a:p>
          <a:p>
            <a:pPr marL="285750" indent="-285750">
              <a:buFont typeface="Arial" panose="020B0604020202020204" pitchFamily="34" charset="0"/>
              <a:buChar char="•"/>
            </a:pPr>
            <a:endParaRPr lang="tr-TR" dirty="0">
              <a:latin typeface="Calibri" panose="020F0502020204030204" pitchFamily="34" charset="0"/>
            </a:endParaRPr>
          </a:p>
        </p:txBody>
      </p:sp>
      <p:sp>
        <p:nvSpPr>
          <p:cNvPr id="63" name="Rectangle 2"/>
          <p:cNvSpPr>
            <a:spLocks noChangeArrowheads="1"/>
          </p:cNvSpPr>
          <p:nvPr/>
        </p:nvSpPr>
        <p:spPr bwMode="auto">
          <a:xfrm>
            <a:off x="6726675" y="226"/>
            <a:ext cx="13530050" cy="30318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305071" tIns="152536" rIns="305071" bIns="152536">
            <a:spAutoFit/>
          </a:bodyPr>
          <a:lstStyle>
            <a:lvl1pPr eaLnBrk="0" hangingPunct="0">
              <a:defRPr sz="2400">
                <a:solidFill>
                  <a:schemeClr val="tx1"/>
                </a:solidFill>
                <a:latin typeface="Impact" pitchFamily="34" charset="0"/>
              </a:defRPr>
            </a:lvl1pPr>
            <a:lvl2pPr marL="742950" indent="-285750" eaLnBrk="0" hangingPunct="0">
              <a:defRPr sz="2400">
                <a:solidFill>
                  <a:schemeClr val="tx1"/>
                </a:solidFill>
                <a:latin typeface="Impact" pitchFamily="34" charset="0"/>
              </a:defRPr>
            </a:lvl2pPr>
            <a:lvl3pPr marL="1143000" indent="-228600" eaLnBrk="0" hangingPunct="0">
              <a:defRPr sz="2400">
                <a:solidFill>
                  <a:schemeClr val="tx1"/>
                </a:solidFill>
                <a:latin typeface="Impact" pitchFamily="34" charset="0"/>
              </a:defRPr>
            </a:lvl3pPr>
            <a:lvl4pPr marL="1600200" indent="-228600" eaLnBrk="0" hangingPunct="0">
              <a:defRPr sz="2400">
                <a:solidFill>
                  <a:schemeClr val="tx1"/>
                </a:solidFill>
                <a:latin typeface="Impact" pitchFamily="34" charset="0"/>
              </a:defRPr>
            </a:lvl4pPr>
            <a:lvl5pPr marL="2057400" indent="-228600" eaLnBrk="0" hangingPunct="0">
              <a:defRPr sz="2400">
                <a:solidFill>
                  <a:schemeClr val="tx1"/>
                </a:solidFill>
                <a:latin typeface="Impact" pitchFamily="34" charset="0"/>
              </a:defRPr>
            </a:lvl5pPr>
            <a:lvl6pPr marL="2514600" indent="-228600" eaLnBrk="0" fontAlgn="base" hangingPunct="0">
              <a:spcBef>
                <a:spcPct val="0"/>
              </a:spcBef>
              <a:spcAft>
                <a:spcPct val="0"/>
              </a:spcAft>
              <a:defRPr sz="2400">
                <a:solidFill>
                  <a:schemeClr val="tx1"/>
                </a:solidFill>
                <a:latin typeface="Impact" pitchFamily="34" charset="0"/>
              </a:defRPr>
            </a:lvl6pPr>
            <a:lvl7pPr marL="2971800" indent="-228600" eaLnBrk="0" fontAlgn="base" hangingPunct="0">
              <a:spcBef>
                <a:spcPct val="0"/>
              </a:spcBef>
              <a:spcAft>
                <a:spcPct val="0"/>
              </a:spcAft>
              <a:defRPr sz="2400">
                <a:solidFill>
                  <a:schemeClr val="tx1"/>
                </a:solidFill>
                <a:latin typeface="Impact" pitchFamily="34" charset="0"/>
              </a:defRPr>
            </a:lvl7pPr>
            <a:lvl8pPr marL="3429000" indent="-228600" eaLnBrk="0" fontAlgn="base" hangingPunct="0">
              <a:spcBef>
                <a:spcPct val="0"/>
              </a:spcBef>
              <a:spcAft>
                <a:spcPct val="0"/>
              </a:spcAft>
              <a:defRPr sz="2400">
                <a:solidFill>
                  <a:schemeClr val="tx1"/>
                </a:solidFill>
                <a:latin typeface="Impact" pitchFamily="34" charset="0"/>
              </a:defRPr>
            </a:lvl8pPr>
            <a:lvl9pPr marL="3886200" indent="-228600" eaLnBrk="0" fontAlgn="base" hangingPunct="0">
              <a:spcBef>
                <a:spcPct val="0"/>
              </a:spcBef>
              <a:spcAft>
                <a:spcPct val="0"/>
              </a:spcAft>
              <a:defRPr sz="2400">
                <a:solidFill>
                  <a:schemeClr val="tx1"/>
                </a:solidFill>
                <a:latin typeface="Impact" pitchFamily="34" charset="0"/>
              </a:defRPr>
            </a:lvl9pPr>
          </a:lstStyle>
          <a:p>
            <a:pPr algn="ctr" eaLnBrk="1" hangingPunct="1"/>
            <a:r>
              <a:rPr lang="tr-TR" sz="4000" b="1" dirty="0" smtClean="0">
                <a:latin typeface="Calibri" panose="020F0502020204030204" pitchFamily="34" charset="0"/>
              </a:rPr>
              <a:t>GRUP: VİTAMİNİ KABUĞUNDA</a:t>
            </a:r>
          </a:p>
          <a:p>
            <a:pPr algn="ctr" eaLnBrk="1" hangingPunct="1"/>
            <a:endParaRPr lang="tr-TR" sz="900" b="1" dirty="0" smtClean="0">
              <a:latin typeface="Calibri" panose="020F0502020204030204" pitchFamily="34" charset="0"/>
            </a:endParaRPr>
          </a:p>
          <a:p>
            <a:pPr algn="ctr" eaLnBrk="1" hangingPunct="1"/>
            <a:r>
              <a:rPr lang="tr-TR" sz="3200" dirty="0" smtClean="0">
                <a:latin typeface="Calibri" panose="020F0502020204030204" pitchFamily="34" charset="0"/>
              </a:rPr>
              <a:t>TIP FAKÜLTESİ ÖĞRENCİLERİNİN ALDIKLARI TIP EĞİTİMİNİN BESLENME ALIŞKANLIKLARI ÜZERİNE ETKİSİ </a:t>
            </a:r>
          </a:p>
          <a:p>
            <a:pPr algn="ctr" eaLnBrk="1" hangingPunct="1"/>
            <a:r>
              <a:rPr lang="tr-TR" sz="3200" b="1" dirty="0" smtClean="0">
                <a:latin typeface="Calibri" panose="020F0502020204030204" pitchFamily="34" charset="0"/>
              </a:rPr>
              <a:t>TOPLUMSAL DUYARLILIK </a:t>
            </a:r>
            <a:r>
              <a:rPr lang="tr-TR" sz="3200" b="1" dirty="0" smtClean="0">
                <a:latin typeface="Calibri" panose="020F0502020204030204" pitchFamily="34" charset="0"/>
              </a:rPr>
              <a:t>PROJESİ</a:t>
            </a:r>
          </a:p>
          <a:p>
            <a:pPr algn="ctr" eaLnBrk="1" hangingPunct="1"/>
            <a:r>
              <a:rPr lang="tr-TR" sz="3200" b="1" dirty="0" smtClean="0">
                <a:latin typeface="Calibri" panose="020F0502020204030204" pitchFamily="34" charset="0"/>
              </a:rPr>
              <a:t>Danışman: Doç. Dr. Canan BAYDEMİR</a:t>
            </a:r>
            <a:endParaRPr lang="tr-TR" sz="3200" b="1" dirty="0" smtClean="0">
              <a:latin typeface="Calibri" panose="020F0502020204030204" pitchFamily="34" charset="0"/>
            </a:endParaRPr>
          </a:p>
        </p:txBody>
      </p:sp>
    </p:spTree>
    <p:extLst>
      <p:ext uri="{BB962C8B-B14F-4D97-AF65-F5344CB8AC3E}">
        <p14:creationId xmlns:p14="http://schemas.microsoft.com/office/powerpoint/2010/main" xmlns="" val="39521057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746</TotalTime>
  <Words>1453</Words>
  <Application>Microsoft Office PowerPoint</Application>
  <PresentationFormat>Özel</PresentationFormat>
  <Paragraphs>260</Paragraphs>
  <Slides>1</Slides>
  <Notes>1</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Gündönümü</vt:lpstr>
      <vt:lpstr>Slayt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Ankete Kaç Kişi Katıldı?</dc:title>
  <dc:creator>asus</dc:creator>
  <cp:lastModifiedBy>kou</cp:lastModifiedBy>
  <cp:revision>87</cp:revision>
  <dcterms:created xsi:type="dcterms:W3CDTF">2015-12-22T08:05:31Z</dcterms:created>
  <dcterms:modified xsi:type="dcterms:W3CDTF">2016-01-11T14:19:10Z</dcterms:modified>
</cp:coreProperties>
</file>