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2.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drawings/drawing3.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drawings/drawing4.xml" ContentType="application/vnd.openxmlformats-officedocument.drawingml.chartshapes+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2"/>
  </p:notesMasterIdLst>
  <p:sldIdLst>
    <p:sldId id="277" r:id="rId2"/>
    <p:sldId id="278" r:id="rId3"/>
    <p:sldId id="306" r:id="rId4"/>
    <p:sldId id="305" r:id="rId5"/>
    <p:sldId id="307" r:id="rId6"/>
    <p:sldId id="312" r:id="rId7"/>
    <p:sldId id="308" r:id="rId8"/>
    <p:sldId id="313" r:id="rId9"/>
    <p:sldId id="309" r:id="rId10"/>
    <p:sldId id="314" r:id="rId11"/>
    <p:sldId id="310" r:id="rId12"/>
    <p:sldId id="315" r:id="rId13"/>
    <p:sldId id="311" r:id="rId14"/>
    <p:sldId id="316" r:id="rId15"/>
    <p:sldId id="270" r:id="rId16"/>
    <p:sldId id="327" r:id="rId17"/>
    <p:sldId id="357" r:id="rId18"/>
    <p:sldId id="274" r:id="rId19"/>
    <p:sldId id="31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3" r:id="rId45"/>
    <p:sldId id="354" r:id="rId46"/>
    <p:sldId id="355" r:id="rId47"/>
    <p:sldId id="280" r:id="rId48"/>
    <p:sldId id="358" r:id="rId49"/>
    <p:sldId id="360" r:id="rId50"/>
    <p:sldId id="35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Lst>
        </p14:section>
        <p14:section name="Author Your Presentation" id="{16378913-E5ED-4281-BAF5-F1F938CB0BED}">
          <p14:sldIdLst>
            <p14:sldId id="278"/>
            <p14:sldId id="306"/>
            <p14:sldId id="305"/>
            <p14:sldId id="307"/>
            <p14:sldId id="312"/>
            <p14:sldId id="308"/>
            <p14:sldId id="313"/>
            <p14:sldId id="309"/>
            <p14:sldId id="314"/>
            <p14:sldId id="310"/>
            <p14:sldId id="315"/>
            <p14:sldId id="311"/>
            <p14:sldId id="316"/>
          </p14:sldIdLst>
        </p14:section>
        <p14:section name="Enrich Your Presentation" id="{E2D565D1-BA5E-44E6-A40E-50A644912248}">
          <p14:sldIdLst/>
        </p14:section>
        <p14:section name="Deliver Your Presentation" id="{71D59651-8EFA-4415-9623-98B4C4A8699C}">
          <p14:sldIdLst>
            <p14:sldId id="270"/>
            <p14:sldId id="327"/>
            <p14:sldId id="357"/>
          </p14:sldIdLst>
        </p14:section>
        <p14:section name="There's More!" id="{2E16B512-814A-4DC1-A986-25475E10E0EF}">
          <p14:sldIdLst>
            <p14:sldId id="274"/>
            <p14:sldId id="31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3"/>
            <p14:sldId id="354"/>
            <p14:sldId id="355"/>
            <p14:sldId id="280"/>
            <p14:sldId id="358"/>
            <p14:sldId id="360"/>
            <p14:sldId id="35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62" autoAdjust="0"/>
    <p:restoredTop sz="89825" autoAdjust="0"/>
  </p:normalViewPr>
  <p:slideViewPr>
    <p:cSldViewPr>
      <p:cViewPr>
        <p:scale>
          <a:sx n="73" d="100"/>
          <a:sy n="73" d="100"/>
        </p:scale>
        <p:origin x="-1368" y="7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err="1"/>
              <a:t>Cinsiyet</a:t>
            </a:r>
            <a:r>
              <a:rPr lang="en-US" dirty="0"/>
              <a:t> </a:t>
            </a:r>
            <a:r>
              <a:rPr lang="en-US" dirty="0" err="1" smtClean="0"/>
              <a:t>Dağılımı</a:t>
            </a:r>
            <a:r>
              <a:rPr lang="tr-TR" dirty="0" smtClean="0"/>
              <a:t>(Yanıt:191)</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Cinsiyet Dağılımı</c:v>
                </c:pt>
              </c:strCache>
            </c:strRef>
          </c:tx>
          <c:explosion val="25"/>
          <c:dLbls>
            <c:dLbl>
              <c:idx val="1"/>
              <c:layout/>
              <c:tx>
                <c:rich>
                  <a:bodyPr/>
                  <a:lstStyle/>
                  <a:p>
                    <a:r>
                      <a:rPr lang="en-US"/>
                      <a:t>55</a:t>
                    </a:r>
                    <a:r>
                      <a:rPr lang="en-US" smtClean="0"/>
                      <a:t>%</a:t>
                    </a:r>
                    <a:endParaRPr lang="en-US"/>
                  </a:p>
                </c:rich>
              </c:tx>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dLblPos val="bestFit"/>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Kadın</c:v>
                </c:pt>
                <c:pt idx="1">
                  <c:v>Erkek</c:v>
                </c:pt>
              </c:strCache>
            </c:strRef>
          </c:cat>
          <c:val>
            <c:numRef>
              <c:f>Sheet1!$B$2:$B$3</c:f>
              <c:numCache>
                <c:formatCode>General</c:formatCode>
                <c:ptCount val="2"/>
                <c:pt idx="0">
                  <c:v>86</c:v>
                </c:pt>
                <c:pt idx="1">
                  <c:v>105</c:v>
                </c:pt>
              </c:numCache>
            </c:numRef>
          </c:val>
        </c:ser>
        <c:dLbls>
          <c:dLblPos val="bestFit"/>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Yanıt:135</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Etkiliyor</c:v>
                </c:pt>
                <c:pt idx="1">
                  <c:v>Etkilemiyor</c:v>
                </c:pt>
              </c:strCache>
            </c:strRef>
          </c:cat>
          <c:val>
            <c:numRef>
              <c:f>Sheet1!$B$2:$B$3</c:f>
              <c:numCache>
                <c:formatCode>General</c:formatCode>
                <c:ptCount val="2"/>
                <c:pt idx="0">
                  <c:v>102</c:v>
                </c:pt>
                <c:pt idx="1">
                  <c:v>39</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a:t>Yanıt:102</a:t>
            </a:r>
            <a:endParaRPr lang="en-US"/>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Pt>
            <c:idx val="2"/>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Sheet1!$A$2:$A$4</c:f>
              <c:strCache>
                <c:ptCount val="3"/>
                <c:pt idx="0">
                  <c:v>Sağlığa zararlı olduğu için</c:v>
                </c:pt>
                <c:pt idx="1">
                  <c:v>İnancıma ters madde içerdiği için</c:v>
                </c:pt>
                <c:pt idx="2">
                  <c:v>Diğer</c:v>
                </c:pt>
              </c:strCache>
            </c:strRef>
          </c:cat>
          <c:val>
            <c:numRef>
              <c:f>Sheet1!$B$2:$B$4</c:f>
              <c:numCache>
                <c:formatCode>General</c:formatCode>
                <c:ptCount val="3"/>
                <c:pt idx="0">
                  <c:v>67</c:v>
                </c:pt>
                <c:pt idx="1">
                  <c:v>21</c:v>
                </c:pt>
                <c:pt idx="2">
                  <c:v>14</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Yanıt:191</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Evet,yeterli buluyorum</c:v>
                </c:pt>
                <c:pt idx="1">
                  <c:v>Hayır,yeterli bulmuyorum</c:v>
                </c:pt>
              </c:strCache>
            </c:strRef>
          </c:cat>
          <c:val>
            <c:numRef>
              <c:f>Sheet1!$B$2:$B$3</c:f>
              <c:numCache>
                <c:formatCode>General</c:formatCode>
                <c:ptCount val="2"/>
                <c:pt idx="0">
                  <c:v>68</c:v>
                </c:pt>
                <c:pt idx="1">
                  <c:v>123</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Yanıt:191</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Var</c:v>
                </c:pt>
                <c:pt idx="1">
                  <c:v>Yok</c:v>
                </c:pt>
              </c:strCache>
            </c:strRef>
          </c:cat>
          <c:val>
            <c:numRef>
              <c:f>Sheet1!$B$2:$B$3</c:f>
              <c:numCache>
                <c:formatCode>General</c:formatCode>
                <c:ptCount val="2"/>
                <c:pt idx="0">
                  <c:v>104</c:v>
                </c:pt>
                <c:pt idx="1">
                  <c:v>87</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Yanıt:104</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Sheet1!$A$2:$A$5</c:f>
              <c:strCache>
                <c:ptCount val="4"/>
                <c:pt idx="0">
                  <c:v>Glikoz</c:v>
                </c:pt>
                <c:pt idx="1">
                  <c:v>E250 sınıfı maddeler</c:v>
                </c:pt>
                <c:pt idx="2">
                  <c:v>Monosodyum glutamat</c:v>
                </c:pt>
                <c:pt idx="3">
                  <c:v>Diğer</c:v>
                </c:pt>
              </c:strCache>
            </c:strRef>
          </c:cat>
          <c:val>
            <c:numRef>
              <c:f>Sheet1!$B$2:$B$5</c:f>
              <c:numCache>
                <c:formatCode>General</c:formatCode>
                <c:ptCount val="4"/>
                <c:pt idx="0">
                  <c:v>15</c:v>
                </c:pt>
                <c:pt idx="1">
                  <c:v>69</c:v>
                </c:pt>
                <c:pt idx="2">
                  <c:v>8</c:v>
                </c:pt>
                <c:pt idx="3">
                  <c:v>6</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Yanıt:191</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Kullanıyorum</c:v>
                </c:pt>
                <c:pt idx="1">
                  <c:v>Kullanmıyorum</c:v>
                </c:pt>
              </c:strCache>
            </c:strRef>
          </c:cat>
          <c:val>
            <c:numRef>
              <c:f>Sheet1!$B$2:$B$3</c:f>
              <c:numCache>
                <c:formatCode>General</c:formatCode>
                <c:ptCount val="2"/>
                <c:pt idx="0">
                  <c:v>98</c:v>
                </c:pt>
                <c:pt idx="1">
                  <c:v>93</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Yanıt:98</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Pratik</c:v>
                </c:pt>
                <c:pt idx="1">
                  <c:v>Diğer</c:v>
                </c:pt>
              </c:strCache>
            </c:strRef>
          </c:cat>
          <c:val>
            <c:numRef>
              <c:f>Sheet1!$B$2:$B$3</c:f>
              <c:numCache>
                <c:formatCode>General</c:formatCode>
                <c:ptCount val="2"/>
                <c:pt idx="0">
                  <c:v>99</c:v>
                </c:pt>
                <c:pt idx="1">
                  <c:v>1</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a:t>Yanıt:98</a:t>
            </a:r>
            <a:endParaRPr lang="en-US"/>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Pt>
            <c:idx val="5"/>
            <c:bubble3D val="0"/>
            <c:spPr>
              <a:solidFill>
                <a:srgbClr val="FF0000"/>
              </a:solidFill>
              <a:ln>
                <a:solidFill>
                  <a:srgbClr val="FF0000"/>
                </a:solidFill>
              </a:ln>
            </c:spPr>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Sheet1!$A$2:$A$7</c:f>
              <c:strCache>
                <c:ptCount val="6"/>
                <c:pt idx="0">
                  <c:v>Pizza</c:v>
                </c:pt>
                <c:pt idx="1">
                  <c:v>Patates</c:v>
                </c:pt>
                <c:pt idx="2">
                  <c:v>Soğan Halkası</c:v>
                </c:pt>
                <c:pt idx="3">
                  <c:v>Tavuk</c:v>
                </c:pt>
                <c:pt idx="4">
                  <c:v>Mantı</c:v>
                </c:pt>
                <c:pt idx="5">
                  <c:v>Milföy</c:v>
                </c:pt>
              </c:strCache>
            </c:strRef>
          </c:cat>
          <c:val>
            <c:numRef>
              <c:f>Sheet1!$B$2:$B$7</c:f>
              <c:numCache>
                <c:formatCode>General</c:formatCode>
                <c:ptCount val="6"/>
                <c:pt idx="0">
                  <c:v>26</c:v>
                </c:pt>
                <c:pt idx="1">
                  <c:v>15</c:v>
                </c:pt>
                <c:pt idx="2">
                  <c:v>17</c:v>
                </c:pt>
                <c:pt idx="3">
                  <c:v>15</c:v>
                </c:pt>
                <c:pt idx="4">
                  <c:v>7</c:v>
                </c:pt>
                <c:pt idx="5">
                  <c:v>4</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Yanıt:191</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Düşünüyorum</c:v>
                </c:pt>
                <c:pt idx="1">
                  <c:v>Düşünmüyorum</c:v>
                </c:pt>
              </c:strCache>
            </c:strRef>
          </c:cat>
          <c:val>
            <c:numRef>
              <c:f>Sheet1!$B$2:$B$3</c:f>
              <c:numCache>
                <c:formatCode>General</c:formatCode>
                <c:ptCount val="2"/>
                <c:pt idx="0">
                  <c:v>125</c:v>
                </c:pt>
                <c:pt idx="1">
                  <c:v>66</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Yanıt:191</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Sheet1!$A$2:$A$5</c:f>
              <c:strCache>
                <c:ptCount val="4"/>
                <c:pt idx="0">
                  <c:v>Her gün</c:v>
                </c:pt>
                <c:pt idx="1">
                  <c:v>Haftada birkaç kez</c:v>
                </c:pt>
                <c:pt idx="2">
                  <c:v>Ayda birkaç kez</c:v>
                </c:pt>
                <c:pt idx="3">
                  <c:v>Hiç kullanmıyorum</c:v>
                </c:pt>
              </c:strCache>
            </c:strRef>
          </c:cat>
          <c:val>
            <c:numRef>
              <c:f>Sheet1!$B$2:$B$5</c:f>
              <c:numCache>
                <c:formatCode>General</c:formatCode>
                <c:ptCount val="4"/>
                <c:pt idx="0">
                  <c:v>67</c:v>
                </c:pt>
                <c:pt idx="1">
                  <c:v>56</c:v>
                </c:pt>
                <c:pt idx="2">
                  <c:v>19</c:v>
                </c:pt>
                <c:pt idx="3">
                  <c:v>49</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Yaş</a:t>
            </a:r>
            <a:r>
              <a:rPr lang="tr-TR" baseline="0" dirty="0" smtClean="0"/>
              <a:t> Dağılımı(Yanıt:191)</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Yaş Dağılımı</c:v>
                </c:pt>
              </c:strCache>
            </c:strRef>
          </c:tx>
          <c:explosion val="25"/>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dLblPos val="bestFit"/>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Sheet1!$A$2:$A$4</c:f>
              <c:strCache>
                <c:ptCount val="3"/>
                <c:pt idx="0">
                  <c:v>18-25</c:v>
                </c:pt>
                <c:pt idx="1">
                  <c:v>25-35</c:v>
                </c:pt>
                <c:pt idx="2">
                  <c:v>35+</c:v>
                </c:pt>
              </c:strCache>
            </c:strRef>
          </c:cat>
          <c:val>
            <c:numRef>
              <c:f>Sheet1!$B$2:$B$4</c:f>
              <c:numCache>
                <c:formatCode>General</c:formatCode>
                <c:ptCount val="3"/>
                <c:pt idx="0">
                  <c:v>138</c:v>
                </c:pt>
                <c:pt idx="1">
                  <c:v>23</c:v>
                </c:pt>
                <c:pt idx="2">
                  <c:v>30</c:v>
                </c:pt>
              </c:numCache>
            </c:numRef>
          </c:val>
        </c:ser>
        <c:dLbls>
          <c:dLblPos val="bestFit"/>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a:t>Yanıt:142</a:t>
            </a:r>
            <a:endParaRPr lang="en-US"/>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Sheet1!$A$2:$A$5</c:f>
              <c:strCache>
                <c:ptCount val="4"/>
                <c:pt idx="0">
                  <c:v>Parfüm</c:v>
                </c:pt>
                <c:pt idx="1">
                  <c:v>Şampuan</c:v>
                </c:pt>
                <c:pt idx="2">
                  <c:v>Krem</c:v>
                </c:pt>
                <c:pt idx="3">
                  <c:v>Deodarant</c:v>
                </c:pt>
              </c:strCache>
            </c:strRef>
          </c:cat>
          <c:val>
            <c:numRef>
              <c:f>Sheet1!$B$2:$B$5</c:f>
              <c:numCache>
                <c:formatCode>General</c:formatCode>
                <c:ptCount val="4"/>
                <c:pt idx="0">
                  <c:v>41</c:v>
                </c:pt>
                <c:pt idx="1">
                  <c:v>22</c:v>
                </c:pt>
                <c:pt idx="2">
                  <c:v>42</c:v>
                </c:pt>
                <c:pt idx="3">
                  <c:v>28</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Yanıt:142</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Evet,dikkat ediyorum</c:v>
                </c:pt>
                <c:pt idx="1">
                  <c:v>Hayır,dikkat etmiyorum</c:v>
                </c:pt>
              </c:strCache>
            </c:strRef>
          </c:cat>
          <c:val>
            <c:numRef>
              <c:f>Sheet1!$B$2:$B$3</c:f>
              <c:numCache>
                <c:formatCode>General</c:formatCode>
                <c:ptCount val="2"/>
                <c:pt idx="0">
                  <c:v>90</c:v>
                </c:pt>
                <c:pt idx="1">
                  <c:v>69</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Yanıt:142</a:t>
            </a:r>
            <a:endParaRPr lang="tr-TR"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Var</c:v>
                </c:pt>
                <c:pt idx="1">
                  <c:v>Yok</c:v>
                </c:pt>
              </c:strCache>
            </c:strRef>
          </c:cat>
          <c:val>
            <c:numRef>
              <c:f>Sheet1!$B$2:$B$3</c:f>
              <c:numCache>
                <c:formatCode>General</c:formatCode>
                <c:ptCount val="2"/>
                <c:pt idx="0">
                  <c:v>41</c:v>
                </c:pt>
                <c:pt idx="1">
                  <c:v>121</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a:t>Yanıt:41</a:t>
            </a:r>
            <a:endParaRPr lang="en-US"/>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Sheet1!$A$2:$A$4</c:f>
              <c:strCache>
                <c:ptCount val="3"/>
                <c:pt idx="0">
                  <c:v>Paraben</c:v>
                </c:pt>
                <c:pt idx="1">
                  <c:v>Sodyum Türevleri</c:v>
                </c:pt>
                <c:pt idx="2">
                  <c:v>Diğer</c:v>
                </c:pt>
              </c:strCache>
            </c:strRef>
          </c:cat>
          <c:val>
            <c:numRef>
              <c:f>Sheet1!$B$2:$B$4</c:f>
              <c:numCache>
                <c:formatCode>General</c:formatCode>
                <c:ptCount val="3"/>
                <c:pt idx="0">
                  <c:v>15</c:v>
                </c:pt>
                <c:pt idx="1">
                  <c:v>11</c:v>
                </c:pt>
                <c:pt idx="2">
                  <c:v>3</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Yanıt:142</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Evet,dikkat ediyorum</c:v>
                </c:pt>
                <c:pt idx="1">
                  <c:v>Hayır,dikkat etmiyorum</c:v>
                </c:pt>
              </c:strCache>
            </c:strRef>
          </c:cat>
          <c:val>
            <c:numRef>
              <c:f>Sheet1!$B$2:$B$3</c:f>
              <c:numCache>
                <c:formatCode>General</c:formatCode>
                <c:ptCount val="2"/>
                <c:pt idx="0">
                  <c:v>145</c:v>
                </c:pt>
                <c:pt idx="1">
                  <c:v>18</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Yanıt:126</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İçerik</c:v>
                </c:pt>
                <c:pt idx="1">
                  <c:v>Fiyat</c:v>
                </c:pt>
              </c:strCache>
            </c:strRef>
          </c:cat>
          <c:val>
            <c:numRef>
              <c:f>Sheet1!$B$2:$B$3</c:f>
              <c:numCache>
                <c:formatCode>General</c:formatCode>
                <c:ptCount val="2"/>
                <c:pt idx="0">
                  <c:v>85</c:v>
                </c:pt>
                <c:pt idx="1">
                  <c:v>72</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Yanıt:191</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Evet,etkiliyor</c:v>
                </c:pt>
                <c:pt idx="1">
                  <c:v>Hayır,etkilemiyor</c:v>
                </c:pt>
              </c:strCache>
            </c:strRef>
          </c:cat>
          <c:val>
            <c:numRef>
              <c:f>Sheet1!$B$2:$B$3</c:f>
              <c:numCache>
                <c:formatCode>General</c:formatCode>
                <c:ptCount val="2"/>
                <c:pt idx="0">
                  <c:v>112</c:v>
                </c:pt>
                <c:pt idx="1">
                  <c:v>79</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Yanıt:191</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Evet,devam ederim</c:v>
                </c:pt>
                <c:pt idx="1">
                  <c:v>Hayır,devam etmem</c:v>
                </c:pt>
              </c:strCache>
            </c:strRef>
          </c:cat>
          <c:val>
            <c:numRef>
              <c:f>Sheet1!$B$2:$B$3</c:f>
              <c:numCache>
                <c:formatCode>General</c:formatCode>
                <c:ptCount val="2"/>
                <c:pt idx="0">
                  <c:v>24</c:v>
                </c:pt>
                <c:pt idx="1">
                  <c:v>167</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Yanıt:191</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Evet</c:v>
                </c:pt>
                <c:pt idx="1">
                  <c:v>Hayır</c:v>
                </c:pt>
              </c:strCache>
            </c:strRef>
          </c:cat>
          <c:val>
            <c:numRef>
              <c:f>Sheet1!$B$2:$B$3</c:f>
              <c:numCache>
                <c:formatCode>General</c:formatCode>
                <c:ptCount val="2"/>
                <c:pt idx="0">
                  <c:v>158</c:v>
                </c:pt>
                <c:pt idx="1">
                  <c:v>33</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Bölge</a:t>
            </a:r>
            <a:r>
              <a:rPr lang="tr-TR" baseline="0" dirty="0" smtClean="0"/>
              <a:t> Dağılımı</a:t>
            </a:r>
            <a:r>
              <a:rPr lang="tr-TR" dirty="0" smtClean="0"/>
              <a:t>(Yanıt:191)</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Bölge Dağılımı</c:v>
                </c:pt>
              </c:strCache>
            </c:strRef>
          </c:tx>
          <c:explosion val="25"/>
          <c:dPt>
            <c:idx val="5"/>
            <c:bubble3D val="0"/>
            <c:spPr>
              <a:solidFill>
                <a:srgbClr val="7030A0"/>
              </a:solidFill>
              <a:ln>
                <a:solidFill>
                  <a:srgbClr val="7030A0"/>
                </a:solidFill>
              </a:ln>
            </c:spPr>
          </c:dPt>
          <c:dLbls>
            <c:spPr>
              <a:noFill/>
              <a:ln>
                <a:noFill/>
              </a:ln>
              <a:effectLst/>
            </c:spPr>
            <c:dLblPos val="bestFit"/>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Sheet1!$A$2:$A$7</c:f>
              <c:strCache>
                <c:ptCount val="6"/>
                <c:pt idx="0">
                  <c:v>Marmara</c:v>
                </c:pt>
                <c:pt idx="1">
                  <c:v>Karadeniz</c:v>
                </c:pt>
                <c:pt idx="2">
                  <c:v>Ege</c:v>
                </c:pt>
                <c:pt idx="3">
                  <c:v>Akdeniz</c:v>
                </c:pt>
                <c:pt idx="4">
                  <c:v>İç Anadolu</c:v>
                </c:pt>
                <c:pt idx="5">
                  <c:v>Doğu Anadolu</c:v>
                </c:pt>
              </c:strCache>
            </c:strRef>
          </c:cat>
          <c:val>
            <c:numRef>
              <c:f>Sheet1!$B$2:$B$7</c:f>
              <c:numCache>
                <c:formatCode>General</c:formatCode>
                <c:ptCount val="6"/>
                <c:pt idx="0">
                  <c:v>80</c:v>
                </c:pt>
                <c:pt idx="1">
                  <c:v>35</c:v>
                </c:pt>
                <c:pt idx="2">
                  <c:v>14</c:v>
                </c:pt>
                <c:pt idx="3">
                  <c:v>13</c:v>
                </c:pt>
                <c:pt idx="4">
                  <c:v>20</c:v>
                </c:pt>
                <c:pt idx="5">
                  <c:v>17</c:v>
                </c:pt>
              </c:numCache>
            </c:numRef>
          </c:val>
        </c:ser>
        <c:dLbls>
          <c:dLblPos val="bestFit"/>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Medeni</a:t>
            </a:r>
            <a:r>
              <a:rPr lang="tr-TR" baseline="0" dirty="0" smtClean="0"/>
              <a:t> Durum</a:t>
            </a:r>
            <a:r>
              <a:rPr lang="tr-TR" dirty="0" smtClean="0"/>
              <a:t>(Yanıt:191)</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Medeni Hal</c:v>
                </c:pt>
              </c:strCache>
            </c:strRef>
          </c:tx>
          <c:explosion val="25"/>
          <c:dLbls>
            <c:spPr>
              <a:noFill/>
              <a:ln>
                <a:noFill/>
              </a:ln>
              <a:effectLst/>
            </c:spPr>
            <c:dLblPos val="bestFit"/>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Evli</c:v>
                </c:pt>
                <c:pt idx="1">
                  <c:v>Bekar</c:v>
                </c:pt>
              </c:strCache>
            </c:strRef>
          </c:cat>
          <c:val>
            <c:numRef>
              <c:f>Sheet1!$B$2:$B$3</c:f>
              <c:numCache>
                <c:formatCode>General</c:formatCode>
                <c:ptCount val="2"/>
                <c:pt idx="0">
                  <c:v>50</c:v>
                </c:pt>
                <c:pt idx="1">
                  <c:v>141</c:v>
                </c:pt>
              </c:numCache>
            </c:numRef>
          </c:val>
        </c:ser>
        <c:dLbls>
          <c:dLblPos val="bestFit"/>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Ekonomik</a:t>
            </a:r>
            <a:r>
              <a:rPr lang="tr-TR" baseline="0" dirty="0" smtClean="0"/>
              <a:t> Durum</a:t>
            </a:r>
            <a:r>
              <a:rPr lang="tr-TR" dirty="0" smtClean="0"/>
              <a:t>(Yanıt:191)</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Cinsiyet Dağılımı</c:v>
                </c:pt>
              </c:strCache>
            </c:strRef>
          </c:tx>
          <c:explosion val="25"/>
          <c:dPt>
            <c:idx val="2"/>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dLblPos val="bestFit"/>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Sheet1!$A$2:$A$4</c:f>
              <c:strCache>
                <c:ptCount val="3"/>
                <c:pt idx="0">
                  <c:v>Çok iyi</c:v>
                </c:pt>
                <c:pt idx="1">
                  <c:v>İyi</c:v>
                </c:pt>
                <c:pt idx="2">
                  <c:v>Kötü</c:v>
                </c:pt>
              </c:strCache>
            </c:strRef>
          </c:cat>
          <c:val>
            <c:numRef>
              <c:f>Sheet1!$B$2:$B$4</c:f>
              <c:numCache>
                <c:formatCode>General</c:formatCode>
                <c:ptCount val="3"/>
                <c:pt idx="0">
                  <c:v>10</c:v>
                </c:pt>
                <c:pt idx="1">
                  <c:v>135</c:v>
                </c:pt>
                <c:pt idx="2">
                  <c:v>46</c:v>
                </c:pt>
              </c:numCache>
            </c:numRef>
          </c:val>
        </c:ser>
        <c:dLbls>
          <c:dLblPos val="bestFit"/>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Eşinin</a:t>
            </a:r>
            <a:r>
              <a:rPr lang="tr-TR" baseline="0" dirty="0" smtClean="0"/>
              <a:t> Çalışma Durumu</a:t>
            </a:r>
            <a:r>
              <a:rPr lang="tr-TR" dirty="0" smtClean="0"/>
              <a:t>(Yanıt:50)</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Cinsiyet Dağılımı</c:v>
                </c:pt>
              </c:strCache>
            </c:strRef>
          </c:tx>
          <c:explosion val="25"/>
          <c:dLbls>
            <c:spPr>
              <a:noFill/>
              <a:ln>
                <a:noFill/>
              </a:ln>
              <a:effectLst/>
            </c:spPr>
            <c:dLblPos val="bestFit"/>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Çalışıyor</c:v>
                </c:pt>
                <c:pt idx="1">
                  <c:v>Çalışmıyor</c:v>
                </c:pt>
              </c:strCache>
            </c:strRef>
          </c:cat>
          <c:val>
            <c:numRef>
              <c:f>Sheet1!$B$2:$B$3</c:f>
              <c:numCache>
                <c:formatCode>General</c:formatCode>
                <c:ptCount val="2"/>
                <c:pt idx="0">
                  <c:v>20</c:v>
                </c:pt>
                <c:pt idx="1">
                  <c:v>30</c:v>
                </c:pt>
              </c:numCache>
            </c:numRef>
          </c:val>
        </c:ser>
        <c:dLbls>
          <c:dLblPos val="bestFit"/>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(Yanıt:191)</a:t>
            </a:r>
            <a:endParaRPr lang="en-US" dirty="0"/>
          </a:p>
        </c:rich>
      </c:tx>
      <c:layout>
        <c:manualLayout>
          <c:xMode val="edge"/>
          <c:yMode val="edge"/>
          <c:x val="0.41275845727617388"/>
          <c:y val="0"/>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Sheet1!$A$2:$A$6</c:f>
              <c:strCache>
                <c:ptCount val="5"/>
                <c:pt idx="0">
                  <c:v>Çok iyi</c:v>
                </c:pt>
                <c:pt idx="1">
                  <c:v>İyi</c:v>
                </c:pt>
                <c:pt idx="2">
                  <c:v>Orta</c:v>
                </c:pt>
                <c:pt idx="3">
                  <c:v>Kötü</c:v>
                </c:pt>
                <c:pt idx="4">
                  <c:v>Çok kötü</c:v>
                </c:pt>
              </c:strCache>
            </c:strRef>
          </c:cat>
          <c:val>
            <c:numRef>
              <c:f>Sheet1!$B$2:$B$6</c:f>
              <c:numCache>
                <c:formatCode>General</c:formatCode>
                <c:ptCount val="5"/>
                <c:pt idx="0">
                  <c:v>4</c:v>
                </c:pt>
                <c:pt idx="1">
                  <c:v>19</c:v>
                </c:pt>
                <c:pt idx="2">
                  <c:v>73</c:v>
                </c:pt>
                <c:pt idx="3">
                  <c:v>71</c:v>
                </c:pt>
                <c:pt idx="4">
                  <c:v>24</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Yanıt:191</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dLblPos val="bestFit"/>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Bakıyorum</c:v>
                </c:pt>
                <c:pt idx="1">
                  <c:v>Bakmıyorum</c:v>
                </c:pt>
              </c:strCache>
            </c:strRef>
          </c:cat>
          <c:val>
            <c:numRef>
              <c:f>Sheet1!$B$2:$B$3</c:f>
              <c:numCache>
                <c:formatCode>General</c:formatCode>
                <c:ptCount val="2"/>
                <c:pt idx="0">
                  <c:v>131</c:v>
                </c:pt>
                <c:pt idx="1">
                  <c:v>60</c:v>
                </c:pt>
              </c:numCache>
            </c:numRef>
          </c:val>
        </c:ser>
        <c:dLbls>
          <c:dLblPos val="bestFit"/>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tr-TR" dirty="0" smtClean="0"/>
              <a:t>Yanıt:135</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Pt>
            <c:idx val="5"/>
            <c:bubble3D val="0"/>
            <c:spPr>
              <a:solidFill>
                <a:srgbClr val="FF0000"/>
              </a:solidFill>
              <a:ln>
                <a:solidFill>
                  <a:srgbClr val="FF0000"/>
                </a:solidFill>
              </a:ln>
            </c:spPr>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numRef>
              <c:f>Sheet1!$A$2:$A$7</c:f>
              <c:numCache>
                <c:formatCode>0%</c:formatCode>
                <c:ptCount val="6"/>
                <c:pt idx="0">
                  <c:v>1</c:v>
                </c:pt>
                <c:pt idx="1">
                  <c:v>0.8</c:v>
                </c:pt>
                <c:pt idx="2">
                  <c:v>0.6</c:v>
                </c:pt>
                <c:pt idx="3">
                  <c:v>0.3</c:v>
                </c:pt>
                <c:pt idx="4">
                  <c:v>0.1</c:v>
                </c:pt>
                <c:pt idx="5">
                  <c:v>0</c:v>
                </c:pt>
              </c:numCache>
            </c:numRef>
          </c:cat>
          <c:val>
            <c:numRef>
              <c:f>Sheet1!$B$2:$B$7</c:f>
              <c:numCache>
                <c:formatCode>General</c:formatCode>
                <c:ptCount val="6"/>
                <c:pt idx="0">
                  <c:v>7</c:v>
                </c:pt>
                <c:pt idx="1">
                  <c:v>17</c:v>
                </c:pt>
                <c:pt idx="2">
                  <c:v>42</c:v>
                </c:pt>
                <c:pt idx="3">
                  <c:v>44</c:v>
                </c:pt>
                <c:pt idx="4">
                  <c:v>18</c:v>
                </c:pt>
                <c:pt idx="5">
                  <c:v>7</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28.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9.png"/></Relationships>
</file>

<file path=ppt/drawings/_rels/drawing3.xml.rels><?xml version="1.0" encoding="UTF-8" standalone="yes"?>
<Relationships xmlns="http://schemas.openxmlformats.org/package/2006/relationships"><Relationship Id="rId1" Type="http://schemas.openxmlformats.org/officeDocument/2006/relationships/image" Target="../media/image31.png"/></Relationships>
</file>

<file path=ppt/drawings/_rels/drawing4.xml.rels><?xml version="1.0" encoding="UTF-8" standalone="yes"?>
<Relationships xmlns="http://schemas.openxmlformats.org/package/2006/relationships"><Relationship Id="rId1" Type="http://schemas.openxmlformats.org/officeDocument/2006/relationships/image" Target="../media/image32.png"/></Relationships>
</file>

<file path=ppt/drawings/drawing1.xml><?xml version="1.0" encoding="utf-8"?>
<c:userShapes xmlns:c="http://schemas.openxmlformats.org/drawingml/2006/chart">
  <cdr:relSizeAnchor xmlns:cdr="http://schemas.openxmlformats.org/drawingml/2006/chartDrawing">
    <cdr:from>
      <cdr:x>0.75208</cdr:x>
      <cdr:y>0.03182</cdr:y>
    </cdr:from>
    <cdr:to>
      <cdr:x>0.9975</cdr:x>
      <cdr:y>0.33411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189334" y="144016"/>
          <a:ext cx="2019653" cy="1368152"/>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0.82375</cdr:x>
      <cdr:y>0.03814</cdr:y>
    </cdr:from>
    <cdr:to>
      <cdr:x>0.9733</cdr:x>
      <cdr:y>0.4263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779096" y="172616"/>
          <a:ext cx="1230769" cy="1756791"/>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0.68293</cdr:x>
      <cdr:y>0.03814</cdr:y>
    </cdr:from>
    <cdr:to>
      <cdr:x>1</cdr:x>
      <cdr:y>0.43451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620218" y="172616"/>
          <a:ext cx="2609382" cy="1793950"/>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0.80548</cdr:x>
      <cdr:y>0</cdr:y>
    </cdr:from>
    <cdr:to>
      <cdr:x>0.99798</cdr:x>
      <cdr:y>0.39896</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628804" y="0"/>
          <a:ext cx="1584176" cy="1805668"/>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1/10/2017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2651533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extLst>
      <p:ext uri="{BB962C8B-B14F-4D97-AF65-F5344CB8AC3E}">
        <p14:creationId xmlns:p14="http://schemas.microsoft.com/office/powerpoint/2010/main" val="248669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a:t>
            </a:fld>
            <a:endParaRPr lang="en-US" dirty="0"/>
          </a:p>
        </p:txBody>
      </p:sp>
    </p:spTree>
    <p:extLst>
      <p:ext uri="{BB962C8B-B14F-4D97-AF65-F5344CB8AC3E}">
        <p14:creationId xmlns:p14="http://schemas.microsoft.com/office/powerpoint/2010/main" val="152492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983434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47863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821436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47</a:t>
            </a:fld>
            <a:endParaRPr lang="en-US" dirty="0"/>
          </a:p>
        </p:txBody>
      </p:sp>
    </p:spTree>
    <p:extLst>
      <p:ext uri="{BB962C8B-B14F-4D97-AF65-F5344CB8AC3E}">
        <p14:creationId xmlns:p14="http://schemas.microsoft.com/office/powerpoint/2010/main" val="594958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CC9574-A819-4FE4-99A7-1E27AD09ADC2}" type="slidenum">
              <a:rPr lang="en-US" smtClean="0"/>
              <a:pPr/>
              <a:t>48</a:t>
            </a:fld>
            <a:endParaRPr lang="en-US" dirty="0"/>
          </a:p>
        </p:txBody>
      </p:sp>
    </p:spTree>
    <p:extLst>
      <p:ext uri="{BB962C8B-B14F-4D97-AF65-F5344CB8AC3E}">
        <p14:creationId xmlns:p14="http://schemas.microsoft.com/office/powerpoint/2010/main" val="2280371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49</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8CC9574-A819-4FE4-99A7-1E27AD09ADC2}" type="slidenum">
              <a:rPr lang="en-US" smtClean="0"/>
              <a:pPr/>
              <a:t>50</a:t>
            </a:fld>
            <a:endParaRPr lang="en-US" dirty="0"/>
          </a:p>
        </p:txBody>
      </p:sp>
    </p:spTree>
    <p:extLst>
      <p:ext uri="{BB962C8B-B14F-4D97-AF65-F5344CB8AC3E}">
        <p14:creationId xmlns:p14="http://schemas.microsoft.com/office/powerpoint/2010/main" val="962684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1/10/2017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1/10/2017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1/10/2017</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1/10/2017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1/10/2017</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1/10/2017</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1/10/2017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1/10/2017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1/10/2017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1/10/2017</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1/10/2017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8.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048000"/>
            <a:ext cx="7239000" cy="1828800"/>
          </a:xfrm>
        </p:spPr>
        <p:txBody>
          <a:bodyPr>
            <a:noAutofit/>
          </a:bodyPr>
          <a:lstStyle/>
          <a:p>
            <a:pPr algn="l"/>
            <a:r>
              <a:rPr lang="en-US" sz="1400" b="0" dirty="0">
                <a:solidFill>
                  <a:srgbClr val="262626"/>
                </a:solidFill>
              </a:rPr>
              <a:t/>
            </a:r>
            <a:br>
              <a:rPr lang="en-US" sz="1400" b="0" dirty="0">
                <a:solidFill>
                  <a:srgbClr val="262626"/>
                </a:solidFill>
              </a:rPr>
            </a:br>
            <a:r>
              <a:rPr lang="tr-TR" b="0" dirty="0" smtClean="0">
                <a:solidFill>
                  <a:prstClr val="white"/>
                </a:solidFill>
              </a:rPr>
              <a:t>Market ürünlerindeki katkı maddelerinin sağlığa zararına dair toplumsal bilinç uyandırmak</a:t>
            </a:r>
            <a:endParaRPr lang="en-US" b="0" dirty="0"/>
          </a:p>
        </p:txBody>
      </p:sp>
      <p:sp>
        <p:nvSpPr>
          <p:cNvPr id="2" name="Metin kutusu 1"/>
          <p:cNvSpPr txBox="1"/>
          <p:nvPr/>
        </p:nvSpPr>
        <p:spPr>
          <a:xfrm>
            <a:off x="4283968" y="836712"/>
            <a:ext cx="4320480" cy="923330"/>
          </a:xfrm>
          <a:prstGeom prst="rect">
            <a:avLst/>
          </a:prstGeom>
          <a:noFill/>
        </p:spPr>
        <p:txBody>
          <a:bodyPr wrap="square" rtlCol="0">
            <a:spAutoFit/>
          </a:bodyPr>
          <a:lstStyle/>
          <a:p>
            <a:r>
              <a:rPr lang="tr-TR" sz="5400" dirty="0" smtClean="0">
                <a:solidFill>
                  <a:srgbClr val="FF0000"/>
                </a:solidFill>
              </a:rPr>
              <a:t>GRUP DOĞAL</a:t>
            </a:r>
            <a:endParaRPr lang="tr-TR" sz="54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Sorbitol</a:t>
            </a:r>
            <a:endParaRPr lang="tr-TR" b="1" dirty="0"/>
          </a:p>
        </p:txBody>
      </p:sp>
      <p:grpSp>
        <p:nvGrpSpPr>
          <p:cNvPr id="4" name="Group 3"/>
          <p:cNvGrpSpPr/>
          <p:nvPr/>
        </p:nvGrpSpPr>
        <p:grpSpPr>
          <a:xfrm>
            <a:off x="530791" y="1450042"/>
            <a:ext cx="1438275" cy="1438275"/>
            <a:chOff x="762001" y="1946209"/>
            <a:chExt cx="2057400" cy="2057400"/>
          </a:xfrm>
        </p:grpSpPr>
        <p:sp>
          <p:nvSpPr>
            <p:cNvPr id="5" name="Oval 4"/>
            <p:cNvSpPr/>
            <p:nvPr/>
          </p:nvSpPr>
          <p:spPr>
            <a:xfrm>
              <a:off x="762001" y="1946209"/>
              <a:ext cx="2057400" cy="2057400"/>
            </a:xfrm>
            <a:prstGeom prst="ellipse">
              <a:avLst/>
            </a:prstGeom>
            <a:gradFill>
              <a:gsLst>
                <a:gs pos="38000">
                  <a:srgbClr val="00B0F0"/>
                </a:gs>
                <a:gs pos="79000">
                  <a:srgbClr val="0065B0"/>
                </a:gs>
              </a:gsLst>
              <a:path path="circle">
                <a:fillToRect l="50000" t="50000" r="50000" b="50000"/>
              </a:path>
            </a:gradFill>
            <a:ln w="82550">
              <a:noFill/>
            </a:ln>
            <a:effectLst>
              <a:outerShdw blurRad="1270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pic>
        <p:nvPicPr>
          <p:cNvPr id="7" name="Picture 6"/>
          <p:cNvPicPr>
            <a:picLocks noChangeAspect="1"/>
          </p:cNvPicPr>
          <p:nvPr/>
        </p:nvPicPr>
        <p:blipFill>
          <a:blip r:embed="rId2" cstate="print"/>
          <a:stretch>
            <a:fillRect/>
          </a:stretch>
        </p:blipFill>
        <p:spPr>
          <a:xfrm>
            <a:off x="682810" y="1602442"/>
            <a:ext cx="1133856" cy="1133856"/>
          </a:xfrm>
          <a:prstGeom prst="rect">
            <a:avLst/>
          </a:prstGeom>
        </p:spPr>
      </p:pic>
      <p:grpSp>
        <p:nvGrpSpPr>
          <p:cNvPr id="8" name="Group 7"/>
          <p:cNvGrpSpPr/>
          <p:nvPr/>
        </p:nvGrpSpPr>
        <p:grpSpPr>
          <a:xfrm>
            <a:off x="564128" y="4040842"/>
            <a:ext cx="1371600" cy="1371600"/>
            <a:chOff x="3895725" y="4267200"/>
            <a:chExt cx="1371600" cy="1371600"/>
          </a:xfrm>
        </p:grpSpPr>
        <p:sp>
          <p:nvSpPr>
            <p:cNvPr id="9" name="Rounded Rectangle 8"/>
            <p:cNvSpPr/>
            <p:nvPr/>
          </p:nvSpPr>
          <p:spPr>
            <a:xfrm>
              <a:off x="3895725" y="4267200"/>
              <a:ext cx="1371600" cy="1371600"/>
            </a:xfrm>
            <a:prstGeom prst="roundRect">
              <a:avLst/>
            </a:prstGeom>
            <a:gradFill flip="none" rotWithShape="1">
              <a:gsLst>
                <a:gs pos="38000">
                  <a:srgbClr val="F39C29"/>
                </a:gs>
                <a:gs pos="70000">
                  <a:srgbClr val="F27416"/>
                </a:gs>
              </a:gsLst>
              <a:path path="circle">
                <a:fillToRect l="50000" t="50000" r="50000" b="50000"/>
              </a:path>
              <a:tileRect/>
            </a:gradFill>
            <a:ln w="12700">
              <a:solidFill>
                <a:schemeClr val="accent6">
                  <a:lumMod val="75000"/>
                </a:schemeClr>
              </a:solidFill>
            </a:ln>
            <a:effectLst>
              <a:outerShdw blurRad="1524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10" name="Rounded Rectangle 9"/>
            <p:cNvSpPr/>
            <p:nvPr/>
          </p:nvSpPr>
          <p:spPr>
            <a:xfrm>
              <a:off x="3971925" y="4314825"/>
              <a:ext cx="1209676" cy="838200"/>
            </a:xfrm>
            <a:prstGeom prst="roundRect">
              <a:avLst/>
            </a:prstGeom>
            <a:gradFill flip="none" rotWithShape="1">
              <a:gsLst>
                <a:gs pos="63000">
                  <a:schemeClr val="bg1">
                    <a:alpha val="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grpSp>
      <p:pic>
        <p:nvPicPr>
          <p:cNvPr id="11" name="Picture 10"/>
          <p:cNvPicPr>
            <a:picLocks noChangeAspect="1"/>
          </p:cNvPicPr>
          <p:nvPr/>
        </p:nvPicPr>
        <p:blipFill>
          <a:blip r:embed="rId3"/>
          <a:stretch>
            <a:fillRect/>
          </a:stretch>
        </p:blipFill>
        <p:spPr>
          <a:xfrm>
            <a:off x="683568" y="4166698"/>
            <a:ext cx="1134454" cy="1134454"/>
          </a:xfrm>
          <a:prstGeom prst="rect">
            <a:avLst/>
          </a:prstGeom>
        </p:spPr>
      </p:pic>
      <p:sp>
        <p:nvSpPr>
          <p:cNvPr id="14" name="TextBox 13"/>
          <p:cNvSpPr txBox="1"/>
          <p:nvPr/>
        </p:nvSpPr>
        <p:spPr>
          <a:xfrm>
            <a:off x="2267744" y="1602442"/>
            <a:ext cx="6624736" cy="3785652"/>
          </a:xfrm>
          <a:prstGeom prst="rect">
            <a:avLst/>
          </a:prstGeom>
          <a:noFill/>
        </p:spPr>
        <p:txBody>
          <a:bodyPr wrap="square" rtlCol="0">
            <a:spAutoFit/>
          </a:bodyPr>
          <a:lstStyle/>
          <a:p>
            <a:r>
              <a:rPr lang="tr-TR" sz="2000" dirty="0"/>
              <a:t>Günlük alım miktarı 30 gramı geçtiğinde hazımsızlığa ve laksatif etkisi ile ishale yol açar. </a:t>
            </a:r>
            <a:endParaRPr lang="tr-TR" sz="2000" dirty="0" smtClean="0"/>
          </a:p>
          <a:p>
            <a:endParaRPr lang="tr-TR" sz="2000" dirty="0" smtClean="0"/>
          </a:p>
          <a:p>
            <a:endParaRPr lang="tr-TR" sz="2000" dirty="0"/>
          </a:p>
          <a:p>
            <a:endParaRPr lang="tr-TR" sz="2000" dirty="0" smtClean="0"/>
          </a:p>
          <a:p>
            <a:endParaRPr lang="tr-TR" sz="2000" dirty="0"/>
          </a:p>
          <a:p>
            <a:endParaRPr lang="tr-TR" sz="2000" dirty="0" smtClean="0"/>
          </a:p>
          <a:p>
            <a:endParaRPr lang="tr-TR" sz="2000" dirty="0"/>
          </a:p>
          <a:p>
            <a:r>
              <a:rPr lang="tr-TR" sz="2000" dirty="0" smtClean="0"/>
              <a:t>Ayrıca </a:t>
            </a:r>
            <a:r>
              <a:rPr lang="tr-TR" sz="2000" dirty="0"/>
              <a:t>yapılan değişik çalışmalar Sorbitol'ün fazla kullanımının Kolon Kanseri'ne, mide ağrısına, göz hücrelerinin yapısının bozulmasına, katarakt oluşumuna, böbrek rahatsızlıklarına ve yüksek tansiyona sebep olabileceğini </a:t>
            </a:r>
            <a:r>
              <a:rPr lang="tr-TR" sz="2000" dirty="0" smtClean="0"/>
              <a:t>göstermiştir.</a:t>
            </a:r>
            <a:endParaRPr lang="tr-TR" sz="2000" dirty="0"/>
          </a:p>
        </p:txBody>
      </p:sp>
    </p:spTree>
    <p:extLst>
      <p:ext uri="{BB962C8B-B14F-4D97-AF65-F5344CB8AC3E}">
        <p14:creationId xmlns:p14="http://schemas.microsoft.com/office/powerpoint/2010/main" val="11386599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nodeType="withEffect">
                                  <p:stCondLst>
                                    <p:cond delay="500"/>
                                  </p:stCondLst>
                                  <p:childTnLst>
                                    <p:animRot by="21600000">
                                      <p:cBhvr>
                                        <p:cTn id="6" dur="500" fill="hold"/>
                                        <p:tgtEl>
                                          <p:spTgt spid="7"/>
                                        </p:tgtEl>
                                        <p:attrNameLst>
                                          <p:attrName>r</p:attrName>
                                        </p:attrNameLst>
                                      </p:cBhvr>
                                    </p:animRot>
                                  </p:childTnLst>
                                </p:cTn>
                              </p:par>
                              <p:par>
                                <p:cTn id="7" presetID="10" presetClass="entr" presetSubtype="0" fill="hold" nodeType="withEffect">
                                  <p:stCondLst>
                                    <p:cond delay="5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childTnLst>
                                </p:cTn>
                              </p:par>
                              <p:par>
                                <p:cTn id="10" presetID="8" presetClass="emph" presetSubtype="0" accel="50000" decel="50000" fill="hold" nodeType="withEffect">
                                  <p:stCondLst>
                                    <p:cond delay="500"/>
                                  </p:stCondLst>
                                  <p:childTnLst>
                                    <p:animRot by="21600000">
                                      <p:cBhvr>
                                        <p:cTn id="11" dur="500" fill="hold"/>
                                        <p:tgtEl>
                                          <p:spTgt spid="11"/>
                                        </p:tgtEl>
                                        <p:attrNameLst>
                                          <p:attrName>r</p:attrName>
                                        </p:attrNameLst>
                                      </p:cBhvr>
                                    </p:animRot>
                                  </p:childTnLst>
                                </p:cTn>
                              </p:par>
                              <p:par>
                                <p:cTn id="12" presetID="10"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2" presetClass="entr" presetSubtype="2"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PALM YAĞI</a:t>
            </a:r>
            <a:endParaRPr lang="tr-TR" dirty="0"/>
          </a:p>
        </p:txBody>
      </p:sp>
      <p:sp>
        <p:nvSpPr>
          <p:cNvPr id="3" name="Content Placeholder 2"/>
          <p:cNvSpPr>
            <a:spLocks noGrp="1"/>
          </p:cNvSpPr>
          <p:nvPr>
            <p:ph sz="half" idx="1"/>
          </p:nvPr>
        </p:nvSpPr>
        <p:spPr/>
        <p:txBody>
          <a:bodyPr>
            <a:normAutofit/>
          </a:bodyPr>
          <a:lstStyle/>
          <a:p>
            <a:r>
              <a:rPr lang="tr-TR" sz="2200" dirty="0"/>
              <a:t>Gıda sanayinde diğer yağlara göre ucuz olması sebebiyle sıklıkla </a:t>
            </a:r>
            <a:r>
              <a:rPr lang="tr-TR" sz="2200" dirty="0" smtClean="0"/>
              <a:t>kullanılmaktadır.</a:t>
            </a:r>
          </a:p>
          <a:p>
            <a:r>
              <a:rPr lang="tr-TR" sz="2200" dirty="0"/>
              <a:t>Palm yağını diğer bitkisel yağlardan farklı kılan nedenlerden biri, tek bir meyveden iki farklı yağ üretilmesidir</a:t>
            </a:r>
            <a:r>
              <a:rPr lang="tr-TR" sz="2200" dirty="0" smtClean="0"/>
              <a:t>.</a:t>
            </a:r>
          </a:p>
          <a:p>
            <a:r>
              <a:rPr lang="tr-TR" sz="2200" dirty="0"/>
              <a:t> Sektörde bisküvi, kek, </a:t>
            </a:r>
            <a:r>
              <a:rPr lang="tr-TR" sz="2200" dirty="0" smtClean="0"/>
              <a:t>çikolata gibi hazır gıda yapımında </a:t>
            </a:r>
            <a:r>
              <a:rPr lang="tr-TR" sz="2200" dirty="0"/>
              <a:t>tercih </a:t>
            </a:r>
            <a:r>
              <a:rPr lang="tr-TR" sz="2200" dirty="0" smtClean="0"/>
              <a:t>edilmektedir.</a:t>
            </a:r>
            <a:endParaRPr lang="tr-TR" sz="2200"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681537" y="1676400"/>
            <a:ext cx="3971925" cy="3971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863747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Palm Yağı</a:t>
            </a:r>
            <a:endParaRPr lang="tr-TR" b="1" dirty="0"/>
          </a:p>
        </p:txBody>
      </p:sp>
      <p:grpSp>
        <p:nvGrpSpPr>
          <p:cNvPr id="4" name="Group 3"/>
          <p:cNvGrpSpPr/>
          <p:nvPr/>
        </p:nvGrpSpPr>
        <p:grpSpPr>
          <a:xfrm>
            <a:off x="530791" y="1450042"/>
            <a:ext cx="1438275" cy="1438275"/>
            <a:chOff x="762001" y="1946209"/>
            <a:chExt cx="2057400" cy="2057400"/>
          </a:xfrm>
        </p:grpSpPr>
        <p:sp>
          <p:nvSpPr>
            <p:cNvPr id="5" name="Oval 4"/>
            <p:cNvSpPr/>
            <p:nvPr/>
          </p:nvSpPr>
          <p:spPr>
            <a:xfrm>
              <a:off x="762001" y="1946209"/>
              <a:ext cx="2057400" cy="2057400"/>
            </a:xfrm>
            <a:prstGeom prst="ellipse">
              <a:avLst/>
            </a:prstGeom>
            <a:gradFill>
              <a:gsLst>
                <a:gs pos="38000">
                  <a:srgbClr val="00B0F0"/>
                </a:gs>
                <a:gs pos="79000">
                  <a:srgbClr val="0065B0"/>
                </a:gs>
              </a:gsLst>
              <a:path path="circle">
                <a:fillToRect l="50000" t="50000" r="50000" b="50000"/>
              </a:path>
            </a:gradFill>
            <a:ln w="82550">
              <a:noFill/>
            </a:ln>
            <a:effectLst>
              <a:outerShdw blurRad="1270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pic>
        <p:nvPicPr>
          <p:cNvPr id="7" name="Picture 6"/>
          <p:cNvPicPr>
            <a:picLocks noChangeAspect="1"/>
          </p:cNvPicPr>
          <p:nvPr/>
        </p:nvPicPr>
        <p:blipFill>
          <a:blip r:embed="rId2" cstate="print"/>
          <a:stretch>
            <a:fillRect/>
          </a:stretch>
        </p:blipFill>
        <p:spPr>
          <a:xfrm>
            <a:off x="682810" y="1602442"/>
            <a:ext cx="1133856" cy="1133856"/>
          </a:xfrm>
          <a:prstGeom prst="rect">
            <a:avLst/>
          </a:prstGeom>
        </p:spPr>
      </p:pic>
      <p:grpSp>
        <p:nvGrpSpPr>
          <p:cNvPr id="8" name="Group 7"/>
          <p:cNvGrpSpPr/>
          <p:nvPr/>
        </p:nvGrpSpPr>
        <p:grpSpPr>
          <a:xfrm>
            <a:off x="564128" y="4040842"/>
            <a:ext cx="1371600" cy="1371600"/>
            <a:chOff x="3895725" y="4267200"/>
            <a:chExt cx="1371600" cy="1371600"/>
          </a:xfrm>
        </p:grpSpPr>
        <p:sp>
          <p:nvSpPr>
            <p:cNvPr id="9" name="Rounded Rectangle 8"/>
            <p:cNvSpPr/>
            <p:nvPr/>
          </p:nvSpPr>
          <p:spPr>
            <a:xfrm>
              <a:off x="3895725" y="4267200"/>
              <a:ext cx="1371600" cy="1371600"/>
            </a:xfrm>
            <a:prstGeom prst="roundRect">
              <a:avLst/>
            </a:prstGeom>
            <a:gradFill flip="none" rotWithShape="1">
              <a:gsLst>
                <a:gs pos="38000">
                  <a:srgbClr val="F39C29"/>
                </a:gs>
                <a:gs pos="70000">
                  <a:srgbClr val="F27416"/>
                </a:gs>
              </a:gsLst>
              <a:path path="circle">
                <a:fillToRect l="50000" t="50000" r="50000" b="50000"/>
              </a:path>
              <a:tileRect/>
            </a:gradFill>
            <a:ln w="12700">
              <a:solidFill>
                <a:schemeClr val="accent6">
                  <a:lumMod val="75000"/>
                </a:schemeClr>
              </a:solidFill>
            </a:ln>
            <a:effectLst>
              <a:outerShdw blurRad="1524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10" name="Rounded Rectangle 9"/>
            <p:cNvSpPr/>
            <p:nvPr/>
          </p:nvSpPr>
          <p:spPr>
            <a:xfrm>
              <a:off x="3971925" y="4314825"/>
              <a:ext cx="1209676" cy="838200"/>
            </a:xfrm>
            <a:prstGeom prst="roundRect">
              <a:avLst/>
            </a:prstGeom>
            <a:gradFill flip="none" rotWithShape="1">
              <a:gsLst>
                <a:gs pos="63000">
                  <a:schemeClr val="bg1">
                    <a:alpha val="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grpSp>
      <p:pic>
        <p:nvPicPr>
          <p:cNvPr id="11" name="Picture 10"/>
          <p:cNvPicPr>
            <a:picLocks noChangeAspect="1"/>
          </p:cNvPicPr>
          <p:nvPr/>
        </p:nvPicPr>
        <p:blipFill>
          <a:blip r:embed="rId3"/>
          <a:stretch>
            <a:fillRect/>
          </a:stretch>
        </p:blipFill>
        <p:spPr>
          <a:xfrm>
            <a:off x="683568" y="4166698"/>
            <a:ext cx="1134454" cy="1134454"/>
          </a:xfrm>
          <a:prstGeom prst="rect">
            <a:avLst/>
          </a:prstGeom>
        </p:spPr>
      </p:pic>
      <p:sp>
        <p:nvSpPr>
          <p:cNvPr id="12" name="TextBox 11"/>
          <p:cNvSpPr txBox="1"/>
          <p:nvPr/>
        </p:nvSpPr>
        <p:spPr>
          <a:xfrm>
            <a:off x="2123728" y="1602442"/>
            <a:ext cx="6336704" cy="3785652"/>
          </a:xfrm>
          <a:prstGeom prst="rect">
            <a:avLst/>
          </a:prstGeom>
          <a:noFill/>
        </p:spPr>
        <p:txBody>
          <a:bodyPr wrap="square" rtlCol="0">
            <a:spAutoFit/>
          </a:bodyPr>
          <a:lstStyle/>
          <a:p>
            <a:r>
              <a:rPr lang="tr-TR" sz="2000" dirty="0"/>
              <a:t>Palm yağı, dayanıklı ve özellikle de ucuz bir yağ olduğu için kullanılıyor, ama kalitesiz ve doymuş yağ barındırdığı için de kalp hastalıkları ve obezite ile ilişkilendirilebiliyor</a:t>
            </a:r>
            <a:r>
              <a:rPr lang="tr-TR" sz="2000" dirty="0" smtClean="0"/>
              <a:t>.</a:t>
            </a:r>
          </a:p>
          <a:p>
            <a:endParaRPr lang="tr-TR" sz="2000" dirty="0"/>
          </a:p>
          <a:p>
            <a:endParaRPr lang="tr-TR" sz="2000" dirty="0" smtClean="0"/>
          </a:p>
          <a:p>
            <a:endParaRPr lang="tr-TR" sz="2000" dirty="0"/>
          </a:p>
          <a:p>
            <a:endParaRPr lang="tr-TR" sz="2000" dirty="0" smtClean="0"/>
          </a:p>
          <a:p>
            <a:endParaRPr lang="tr-TR" sz="2000" dirty="0"/>
          </a:p>
          <a:p>
            <a:r>
              <a:rPr lang="tr-TR" sz="2000" dirty="0" smtClean="0"/>
              <a:t>Palm yağı rafine işlemlerinden geçtiği zaman çoğu besin değerini kaybediyor ve sindirimi zor olan bir yağa dönüşüyor ve bu nedenlerden dolayı uzmanlar palm yağı tüketimini önermiyor.</a:t>
            </a:r>
            <a:endParaRPr lang="tr-TR" sz="2000" dirty="0"/>
          </a:p>
        </p:txBody>
      </p:sp>
    </p:spTree>
    <p:extLst>
      <p:ext uri="{BB962C8B-B14F-4D97-AF65-F5344CB8AC3E}">
        <p14:creationId xmlns:p14="http://schemas.microsoft.com/office/powerpoint/2010/main" val="35132126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nodeType="withEffect">
                                  <p:stCondLst>
                                    <p:cond delay="500"/>
                                  </p:stCondLst>
                                  <p:childTnLst>
                                    <p:animRot by="21600000">
                                      <p:cBhvr>
                                        <p:cTn id="6" dur="500" fill="hold"/>
                                        <p:tgtEl>
                                          <p:spTgt spid="7"/>
                                        </p:tgtEl>
                                        <p:attrNameLst>
                                          <p:attrName>r</p:attrName>
                                        </p:attrNameLst>
                                      </p:cBhvr>
                                    </p:animRot>
                                  </p:childTnLst>
                                </p:cTn>
                              </p:par>
                              <p:par>
                                <p:cTn id="7" presetID="10" presetClass="entr" presetSubtype="0" fill="hold" nodeType="withEffect">
                                  <p:stCondLst>
                                    <p:cond delay="5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childTnLst>
                                </p:cTn>
                              </p:par>
                              <p:par>
                                <p:cTn id="10" presetID="8" presetClass="emph" presetSubtype="0" accel="50000" decel="50000" fill="hold" nodeType="withEffect">
                                  <p:stCondLst>
                                    <p:cond delay="500"/>
                                  </p:stCondLst>
                                  <p:childTnLst>
                                    <p:animRot by="21600000">
                                      <p:cBhvr>
                                        <p:cTn id="11" dur="500" fill="hold"/>
                                        <p:tgtEl>
                                          <p:spTgt spid="11"/>
                                        </p:tgtEl>
                                        <p:attrNameLst>
                                          <p:attrName>r</p:attrName>
                                        </p:attrNameLst>
                                      </p:cBhvr>
                                    </p:animRot>
                                  </p:childTnLst>
                                </p:cTn>
                              </p:par>
                              <p:par>
                                <p:cTn id="12" presetID="10"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2" presetClass="entr" presetSubtype="2"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E.D.T.A.(</a:t>
            </a:r>
            <a:r>
              <a:rPr lang="tr-TR" dirty="0"/>
              <a:t>Etilendiamin tetraasetik </a:t>
            </a:r>
            <a:r>
              <a:rPr lang="tr-TR" dirty="0" smtClean="0"/>
              <a:t>asit)</a:t>
            </a:r>
            <a:endParaRPr lang="tr-TR" dirty="0"/>
          </a:p>
        </p:txBody>
      </p:sp>
      <p:sp>
        <p:nvSpPr>
          <p:cNvPr id="3" name="Content Placeholder 2"/>
          <p:cNvSpPr>
            <a:spLocks noGrp="1"/>
          </p:cNvSpPr>
          <p:nvPr>
            <p:ph sz="half" idx="1"/>
          </p:nvPr>
        </p:nvSpPr>
        <p:spPr/>
        <p:txBody>
          <a:bodyPr>
            <a:noAutofit/>
          </a:bodyPr>
          <a:lstStyle/>
          <a:p>
            <a:r>
              <a:rPr lang="tr-TR" sz="2200" dirty="0" smtClean="0"/>
              <a:t>E.D.T.A. </a:t>
            </a:r>
            <a:r>
              <a:rPr lang="tr-TR" sz="2200" dirty="0"/>
              <a:t>beyaz toz halinde bir kimyasaldır ve su başta olmak üzere diğer polar solventlerde çözünür</a:t>
            </a:r>
            <a:r>
              <a:rPr lang="tr-TR" sz="2200" dirty="0" smtClean="0"/>
              <a:t>.</a:t>
            </a:r>
            <a:endParaRPr lang="tr-TR" sz="2200" dirty="0"/>
          </a:p>
          <a:p>
            <a:r>
              <a:rPr lang="tr-TR" sz="2200" dirty="0" smtClean="0"/>
              <a:t>Gıda </a:t>
            </a:r>
            <a:r>
              <a:rPr lang="tr-TR" sz="2200" dirty="0"/>
              <a:t>sektöründe koruyucu olarak E.D.T.A. kullanılır.</a:t>
            </a:r>
          </a:p>
          <a:p>
            <a:r>
              <a:rPr lang="tr-TR" sz="2200" dirty="0" smtClean="0"/>
              <a:t>Tıp </a:t>
            </a:r>
            <a:r>
              <a:rPr lang="tr-TR" sz="2200" dirty="0"/>
              <a:t>da kurşun zehirlenmelerinin tedavisinde E.D.T.A. kullanılır</a:t>
            </a:r>
            <a:r>
              <a:rPr lang="tr-TR" sz="2200" dirty="0" smtClean="0"/>
              <a:t>.</a:t>
            </a:r>
          </a:p>
          <a:p>
            <a:r>
              <a:rPr lang="tr-TR" sz="2200" dirty="0"/>
              <a:t>Sabun, şampuan, deterjan gibi endüstriyel kullanım için temizleyicilere katılırlar.</a:t>
            </a:r>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648200" y="2333783"/>
            <a:ext cx="4038600" cy="26571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851736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E.D.T.A(Etilendiamin tetraasetik asit)</a:t>
            </a:r>
            <a:endParaRPr lang="tr-TR" dirty="0"/>
          </a:p>
        </p:txBody>
      </p:sp>
      <p:grpSp>
        <p:nvGrpSpPr>
          <p:cNvPr id="4" name="Group 3"/>
          <p:cNvGrpSpPr/>
          <p:nvPr/>
        </p:nvGrpSpPr>
        <p:grpSpPr>
          <a:xfrm>
            <a:off x="530791" y="1450042"/>
            <a:ext cx="1438275" cy="1438275"/>
            <a:chOff x="762001" y="1946209"/>
            <a:chExt cx="2057400" cy="2057400"/>
          </a:xfrm>
        </p:grpSpPr>
        <p:sp>
          <p:nvSpPr>
            <p:cNvPr id="5" name="Oval 4"/>
            <p:cNvSpPr/>
            <p:nvPr/>
          </p:nvSpPr>
          <p:spPr>
            <a:xfrm>
              <a:off x="762001" y="1946209"/>
              <a:ext cx="2057400" cy="2057400"/>
            </a:xfrm>
            <a:prstGeom prst="ellipse">
              <a:avLst/>
            </a:prstGeom>
            <a:gradFill>
              <a:gsLst>
                <a:gs pos="38000">
                  <a:srgbClr val="00B0F0"/>
                </a:gs>
                <a:gs pos="79000">
                  <a:srgbClr val="0065B0"/>
                </a:gs>
              </a:gsLst>
              <a:path path="circle">
                <a:fillToRect l="50000" t="50000" r="50000" b="50000"/>
              </a:path>
            </a:gradFill>
            <a:ln w="82550">
              <a:noFill/>
            </a:ln>
            <a:effectLst>
              <a:outerShdw blurRad="1270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pic>
        <p:nvPicPr>
          <p:cNvPr id="7" name="Picture 6"/>
          <p:cNvPicPr>
            <a:picLocks noChangeAspect="1"/>
          </p:cNvPicPr>
          <p:nvPr/>
        </p:nvPicPr>
        <p:blipFill>
          <a:blip r:embed="rId2" cstate="print"/>
          <a:stretch>
            <a:fillRect/>
          </a:stretch>
        </p:blipFill>
        <p:spPr>
          <a:xfrm>
            <a:off x="682810" y="1602442"/>
            <a:ext cx="1133856" cy="1133856"/>
          </a:xfrm>
          <a:prstGeom prst="rect">
            <a:avLst/>
          </a:prstGeom>
        </p:spPr>
      </p:pic>
      <p:grpSp>
        <p:nvGrpSpPr>
          <p:cNvPr id="8" name="Group 7"/>
          <p:cNvGrpSpPr/>
          <p:nvPr/>
        </p:nvGrpSpPr>
        <p:grpSpPr>
          <a:xfrm>
            <a:off x="564128" y="4040842"/>
            <a:ext cx="1371600" cy="1371600"/>
            <a:chOff x="3895725" y="4267200"/>
            <a:chExt cx="1371600" cy="1371600"/>
          </a:xfrm>
        </p:grpSpPr>
        <p:sp>
          <p:nvSpPr>
            <p:cNvPr id="9" name="Rounded Rectangle 8"/>
            <p:cNvSpPr/>
            <p:nvPr/>
          </p:nvSpPr>
          <p:spPr>
            <a:xfrm>
              <a:off x="3895725" y="4267200"/>
              <a:ext cx="1371600" cy="1371600"/>
            </a:xfrm>
            <a:prstGeom prst="roundRect">
              <a:avLst/>
            </a:prstGeom>
            <a:gradFill flip="none" rotWithShape="1">
              <a:gsLst>
                <a:gs pos="38000">
                  <a:srgbClr val="F39C29"/>
                </a:gs>
                <a:gs pos="70000">
                  <a:srgbClr val="F27416"/>
                </a:gs>
              </a:gsLst>
              <a:path path="circle">
                <a:fillToRect l="50000" t="50000" r="50000" b="50000"/>
              </a:path>
              <a:tileRect/>
            </a:gradFill>
            <a:ln w="12700">
              <a:solidFill>
                <a:schemeClr val="accent6">
                  <a:lumMod val="75000"/>
                </a:schemeClr>
              </a:solidFill>
            </a:ln>
            <a:effectLst>
              <a:outerShdw blurRad="1524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10" name="Rounded Rectangle 9"/>
            <p:cNvSpPr/>
            <p:nvPr/>
          </p:nvSpPr>
          <p:spPr>
            <a:xfrm>
              <a:off x="3971925" y="4314825"/>
              <a:ext cx="1209676" cy="838200"/>
            </a:xfrm>
            <a:prstGeom prst="roundRect">
              <a:avLst/>
            </a:prstGeom>
            <a:gradFill flip="none" rotWithShape="1">
              <a:gsLst>
                <a:gs pos="63000">
                  <a:schemeClr val="bg1">
                    <a:alpha val="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grpSp>
      <p:pic>
        <p:nvPicPr>
          <p:cNvPr id="11" name="Picture 10"/>
          <p:cNvPicPr>
            <a:picLocks noChangeAspect="1"/>
          </p:cNvPicPr>
          <p:nvPr/>
        </p:nvPicPr>
        <p:blipFill>
          <a:blip r:embed="rId3"/>
          <a:stretch>
            <a:fillRect/>
          </a:stretch>
        </p:blipFill>
        <p:spPr>
          <a:xfrm>
            <a:off x="683568" y="4166698"/>
            <a:ext cx="1134454" cy="1134454"/>
          </a:xfrm>
          <a:prstGeom prst="rect">
            <a:avLst/>
          </a:prstGeom>
        </p:spPr>
      </p:pic>
      <p:sp>
        <p:nvSpPr>
          <p:cNvPr id="12" name="TextBox 11"/>
          <p:cNvSpPr txBox="1"/>
          <p:nvPr/>
        </p:nvSpPr>
        <p:spPr>
          <a:xfrm>
            <a:off x="2195736" y="1602442"/>
            <a:ext cx="5760640" cy="3785652"/>
          </a:xfrm>
          <a:prstGeom prst="rect">
            <a:avLst/>
          </a:prstGeom>
          <a:noFill/>
        </p:spPr>
        <p:txBody>
          <a:bodyPr wrap="square" rtlCol="0">
            <a:spAutoFit/>
          </a:bodyPr>
          <a:lstStyle/>
          <a:p>
            <a:r>
              <a:rPr lang="tr-TR" sz="2000" dirty="0"/>
              <a:t>EDTA biyolojik olarak kolayca ayrışmaz bu nedenle ortama girdiğinde zehirli ağır metalleri çözümekte ve onların besin zincirine girmesine sebep </a:t>
            </a:r>
            <a:r>
              <a:rPr lang="tr-TR" sz="2000" dirty="0" smtClean="0"/>
              <a:t>olmaktadır.</a:t>
            </a:r>
          </a:p>
          <a:p>
            <a:endParaRPr lang="tr-TR" sz="2000" dirty="0"/>
          </a:p>
          <a:p>
            <a:endParaRPr lang="tr-TR" sz="2000" dirty="0" smtClean="0"/>
          </a:p>
          <a:p>
            <a:endParaRPr lang="tr-TR" sz="2000" dirty="0"/>
          </a:p>
          <a:p>
            <a:endParaRPr lang="tr-TR" sz="2000" dirty="0" smtClean="0"/>
          </a:p>
          <a:p>
            <a:endParaRPr lang="tr-TR" sz="2000" dirty="0"/>
          </a:p>
          <a:p>
            <a:endParaRPr lang="tr-TR" sz="2000" dirty="0" smtClean="0"/>
          </a:p>
          <a:p>
            <a:r>
              <a:rPr lang="tr-TR" sz="2000" dirty="0"/>
              <a:t>Ağır metaller insan sağlığına zararlıdır ve davranışsal, psikolojik ve bilişsel sistemleri olumsuz olarak etkiler. Gözde ve deride tahrişe sebep olur. </a:t>
            </a:r>
          </a:p>
        </p:txBody>
      </p:sp>
    </p:spTree>
    <p:extLst>
      <p:ext uri="{BB962C8B-B14F-4D97-AF65-F5344CB8AC3E}">
        <p14:creationId xmlns:p14="http://schemas.microsoft.com/office/powerpoint/2010/main" val="15129297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nodeType="withEffect">
                                  <p:stCondLst>
                                    <p:cond delay="500"/>
                                  </p:stCondLst>
                                  <p:childTnLst>
                                    <p:animRot by="21600000">
                                      <p:cBhvr>
                                        <p:cTn id="6" dur="500" fill="hold"/>
                                        <p:tgtEl>
                                          <p:spTgt spid="7"/>
                                        </p:tgtEl>
                                        <p:attrNameLst>
                                          <p:attrName>r</p:attrName>
                                        </p:attrNameLst>
                                      </p:cBhvr>
                                    </p:animRot>
                                  </p:childTnLst>
                                </p:cTn>
                              </p:par>
                              <p:par>
                                <p:cTn id="7" presetID="10" presetClass="entr" presetSubtype="0" fill="hold" nodeType="withEffect">
                                  <p:stCondLst>
                                    <p:cond delay="5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childTnLst>
                                </p:cTn>
                              </p:par>
                              <p:par>
                                <p:cTn id="10" presetID="8" presetClass="emph" presetSubtype="0" accel="50000" decel="50000" fill="hold" nodeType="withEffect">
                                  <p:stCondLst>
                                    <p:cond delay="500"/>
                                  </p:stCondLst>
                                  <p:childTnLst>
                                    <p:animRot by="21600000">
                                      <p:cBhvr>
                                        <p:cTn id="11" dur="500" fill="hold"/>
                                        <p:tgtEl>
                                          <p:spTgt spid="11"/>
                                        </p:tgtEl>
                                        <p:attrNameLst>
                                          <p:attrName>r</p:attrName>
                                        </p:attrNameLst>
                                      </p:cBhvr>
                                    </p:animRot>
                                  </p:childTnLst>
                                </p:cTn>
                              </p:par>
                              <p:par>
                                <p:cTn id="12" presetID="10"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2" presetClass="entr" presetSubtype="2"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tr-TR" sz="17000" b="1" dirty="0">
                <a:solidFill>
                  <a:srgbClr val="65B131">
                    <a:alpha val="64000"/>
                  </a:srgbClr>
                </a:solidFill>
                <a:cs typeface="Arial" pitchFamily="34" charset="0"/>
              </a:rPr>
              <a:t>2</a:t>
            </a:r>
            <a:endParaRPr lang="en-US" sz="17000" b="1" dirty="0">
              <a:solidFill>
                <a:srgbClr val="65B131">
                  <a:alpha val="64000"/>
                </a:srgbClr>
              </a:solidFill>
              <a:cs typeface="Arial" pitchFamily="34" charset="0"/>
            </a:endParaRPr>
          </a:p>
        </p:txBody>
      </p:sp>
      <p:sp>
        <p:nvSpPr>
          <p:cNvPr id="8" name="Title 7"/>
          <p:cNvSpPr>
            <a:spLocks noGrp="1"/>
          </p:cNvSpPr>
          <p:nvPr>
            <p:ph type="title"/>
          </p:nvPr>
        </p:nvSpPr>
        <p:spPr/>
        <p:txBody>
          <a:bodyPr>
            <a:noAutofit/>
          </a:bodyPr>
          <a:lstStyle/>
          <a:p>
            <a:pPr lvl="0">
              <a:spcBef>
                <a:spcPts val="0"/>
              </a:spcBef>
            </a:pPr>
            <a:r>
              <a:rPr lang="tr-TR" sz="4000" cap="none" dirty="0" smtClean="0">
                <a:solidFill>
                  <a:prstClr val="black">
                    <a:lumMod val="85000"/>
                    <a:lumOff val="15000"/>
                  </a:prstClr>
                </a:solidFill>
                <a:ea typeface="+mn-ea"/>
                <a:cs typeface="+mn-cs"/>
              </a:rPr>
              <a:t>Bakanlık </a:t>
            </a:r>
            <a:r>
              <a:rPr lang="tr-TR" sz="4000" b="0" cap="none" dirty="0" smtClean="0">
                <a:solidFill>
                  <a:prstClr val="black">
                    <a:lumMod val="50000"/>
                    <a:lumOff val="50000"/>
                  </a:prstClr>
                </a:solidFill>
                <a:ea typeface="+mn-ea"/>
                <a:cs typeface="+mn-cs"/>
              </a:rPr>
              <a:t>bu konuda bir çalışma yapmış mı?</a:t>
            </a:r>
            <a:endParaRPr lang="en-US" sz="2800" dirty="0"/>
          </a:p>
        </p:txBody>
      </p:sp>
      <p:sp>
        <p:nvSpPr>
          <p:cNvPr id="9" name="Text Placeholder 8"/>
          <p:cNvSpPr>
            <a:spLocks noGrp="1"/>
          </p:cNvSpPr>
          <p:nvPr>
            <p:ph type="body" idx="1"/>
          </p:nvPr>
        </p:nvSpPr>
        <p:spPr/>
        <p:txBody>
          <a:bodyPr vert="horz" lIns="91440" tIns="45720" rIns="91440" bIns="45720" rtlCol="0" anchor="b">
            <a:normAutofit/>
          </a:bodyPr>
          <a:lstStyle/>
          <a:p>
            <a:pPr>
              <a:spcBef>
                <a:spcPts val="0"/>
              </a:spcBef>
            </a:pPr>
            <a:r>
              <a:rPr lang="tr-TR" sz="1700" b="1" dirty="0" smtClean="0">
                <a:solidFill>
                  <a:prstClr val="black">
                    <a:lumMod val="75000"/>
                    <a:lumOff val="25000"/>
                  </a:prstClr>
                </a:solidFill>
              </a:rPr>
              <a:t>Sağlık bakanlığı katkı maddeleri konusunda ne çeşit çalışmalar yapmış bakalım.</a:t>
            </a:r>
            <a:endParaRPr lang="en-US" sz="1700" b="1" dirty="0">
              <a:solidFill>
                <a:prstClr val="black">
                  <a:lumMod val="75000"/>
                  <a:lumOff val="2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tr-TR"/>
          </a:p>
        </p:txBody>
      </p:sp>
      <p:sp>
        <p:nvSpPr>
          <p:cNvPr id="5" name="Content Placeholder 4"/>
          <p:cNvSpPr>
            <a:spLocks noGrp="1"/>
          </p:cNvSpPr>
          <p:nvPr>
            <p:ph idx="1"/>
          </p:nvPr>
        </p:nvSpPr>
        <p:spPr/>
        <p:txBody>
          <a:bodyPr/>
          <a:lstStyle/>
          <a:p>
            <a:r>
              <a:rPr lang="tr-TR" dirty="0" smtClean="0"/>
              <a:t>T.C. Anayasasına göre akut(anlık)bir problem ortaya çıkmadıkça bu katkı maddelerini eser miktarda kullanmak miktarda kullanmak serbesttir.</a:t>
            </a:r>
          </a:p>
          <a:p>
            <a:r>
              <a:rPr lang="tr-TR" dirty="0" smtClean="0"/>
              <a:t>Belirtilen miktarları aşmamak kaydıyla bu katkı maddelerini kullanan şirketlere hiçbir yaptırım uygulanmamaktadır.</a:t>
            </a:r>
            <a:endParaRPr lang="tr-TR" dirty="0"/>
          </a:p>
        </p:txBody>
      </p:sp>
    </p:spTree>
    <p:extLst>
      <p:ext uri="{BB962C8B-B14F-4D97-AF65-F5344CB8AC3E}">
        <p14:creationId xmlns:p14="http://schemas.microsoft.com/office/powerpoint/2010/main" val="42550339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KULLANDIĞIMIZ METODLAR</a:t>
            </a:r>
            <a:endParaRPr lang="tr-TR" dirty="0"/>
          </a:p>
        </p:txBody>
      </p:sp>
      <p:sp>
        <p:nvSpPr>
          <p:cNvPr id="5" name="Content Placeholder 4"/>
          <p:cNvSpPr>
            <a:spLocks noGrp="1"/>
          </p:cNvSpPr>
          <p:nvPr>
            <p:ph idx="1"/>
          </p:nvPr>
        </p:nvSpPr>
        <p:spPr/>
        <p:txBody>
          <a:bodyPr>
            <a:normAutofit fontScale="92500" lnSpcReduction="10000"/>
          </a:bodyPr>
          <a:lstStyle/>
          <a:p>
            <a:r>
              <a:rPr lang="tr-TR" dirty="0" smtClean="0"/>
              <a:t>1-)Grup üyeleri, bazı sık kullanılan market ürünlerindeki katkı maddelerini belirledi.</a:t>
            </a:r>
          </a:p>
          <a:p>
            <a:r>
              <a:rPr lang="tr-TR" dirty="0" smtClean="0"/>
              <a:t>2-)Bu katkı maddelerinin zararları araştırıldı.</a:t>
            </a:r>
          </a:p>
          <a:p>
            <a:r>
              <a:rPr lang="tr-TR" dirty="0" smtClean="0"/>
              <a:t>3-)Bu konudaki yasal düzenlemeler incelendi.</a:t>
            </a:r>
          </a:p>
          <a:p>
            <a:r>
              <a:rPr lang="tr-TR" dirty="0" smtClean="0"/>
              <a:t>4-)Anket hazırlandı.</a:t>
            </a:r>
          </a:p>
          <a:p>
            <a:r>
              <a:rPr lang="tr-TR" dirty="0" smtClean="0"/>
              <a:t>5-)Anket çalışması yapıldı.</a:t>
            </a:r>
          </a:p>
          <a:p>
            <a:r>
              <a:rPr lang="tr-TR" dirty="0" smtClean="0"/>
              <a:t>6-)Sonuçlar değerlendirildi ve bilgilendirme broşürü hazırlandı.</a:t>
            </a:r>
          </a:p>
          <a:p>
            <a:r>
              <a:rPr lang="tr-TR" dirty="0" smtClean="0"/>
              <a:t>7-)Broşür halka dağıtıldı.</a:t>
            </a:r>
            <a:endParaRPr lang="tr-TR" dirty="0"/>
          </a:p>
        </p:txBody>
      </p:sp>
    </p:spTree>
    <p:extLst>
      <p:ext uri="{BB962C8B-B14F-4D97-AF65-F5344CB8AC3E}">
        <p14:creationId xmlns:p14="http://schemas.microsoft.com/office/powerpoint/2010/main" val="2862742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762000" y="1946209"/>
            <a:ext cx="2057400" cy="2057400"/>
          </a:xfrm>
          <a:prstGeom prst="ellipse">
            <a:avLst/>
          </a:prstGeom>
          <a:gradFill>
            <a:gsLst>
              <a:gs pos="0">
                <a:schemeClr val="bg1">
                  <a:lumMod val="95000"/>
                </a:schemeClr>
              </a:gs>
              <a:gs pos="50000">
                <a:schemeClr val="bg1">
                  <a:lumMod val="75000"/>
                </a:schemeClr>
              </a:gs>
              <a:gs pos="100000">
                <a:schemeClr val="tx1">
                  <a:lumMod val="65000"/>
                  <a:lumOff val="35000"/>
                </a:schemeClr>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3" name="Oval 2"/>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4" name="TextBox 3"/>
          <p:cNvSpPr txBox="1"/>
          <p:nvPr/>
        </p:nvSpPr>
        <p:spPr>
          <a:xfrm>
            <a:off x="1216878" y="1755852"/>
            <a:ext cx="1219200" cy="2400657"/>
          </a:xfrm>
          <a:prstGeom prst="rect">
            <a:avLst/>
          </a:prstGeom>
          <a:noFill/>
        </p:spPr>
        <p:txBody>
          <a:bodyPr wrap="square" rtlCol="0">
            <a:spAutoFit/>
          </a:bodyPr>
          <a:lstStyle/>
          <a:p>
            <a:r>
              <a:rPr lang="en-US" sz="15000" b="1" dirty="0" smtClean="0">
                <a:solidFill>
                  <a:prstClr val="white">
                    <a:lumMod val="65000"/>
                  </a:prstClr>
                </a:solidFill>
                <a:latin typeface="Georgia" pitchFamily="18" charset="0"/>
                <a:cs typeface="Arial" pitchFamily="34" charset="0"/>
              </a:rPr>
              <a:t>?</a:t>
            </a:r>
            <a:endParaRPr lang="en-US" sz="15000" b="1" dirty="0">
              <a:solidFill>
                <a:prstClr val="white">
                  <a:lumMod val="65000"/>
                </a:prstClr>
              </a:solidFill>
              <a:latin typeface="Georgia" pitchFamily="18" charset="0"/>
              <a:cs typeface="Arial" pitchFamily="34" charset="0"/>
            </a:endParaRPr>
          </a:p>
        </p:txBody>
      </p:sp>
      <p:sp>
        <p:nvSpPr>
          <p:cNvPr id="9" name="Title 8"/>
          <p:cNvSpPr>
            <a:spLocks noGrp="1"/>
          </p:cNvSpPr>
          <p:nvPr>
            <p:ph type="title"/>
          </p:nvPr>
        </p:nvSpPr>
        <p:spPr/>
        <p:txBody>
          <a:bodyPr>
            <a:normAutofit/>
          </a:bodyPr>
          <a:lstStyle/>
          <a:p>
            <a:pPr lvl="0">
              <a:spcBef>
                <a:spcPts val="0"/>
              </a:spcBef>
            </a:pPr>
            <a:r>
              <a:rPr lang="en-US" sz="4000" b="0" cap="none" dirty="0" smtClean="0">
                <a:solidFill>
                  <a:prstClr val="black"/>
                </a:solidFill>
                <a:ea typeface="+mn-ea"/>
                <a:cs typeface="+mn-cs"/>
              </a:rPr>
              <a:t/>
            </a:r>
            <a:br>
              <a:rPr lang="en-US" sz="4000" b="0" cap="none" dirty="0" smtClean="0">
                <a:solidFill>
                  <a:prstClr val="black"/>
                </a:solidFill>
                <a:ea typeface="+mn-ea"/>
                <a:cs typeface="+mn-cs"/>
              </a:rPr>
            </a:br>
            <a:r>
              <a:rPr lang="tr-TR" sz="4000" b="0" cap="none" dirty="0" smtClean="0">
                <a:solidFill>
                  <a:prstClr val="black">
                    <a:lumMod val="50000"/>
                    <a:lumOff val="50000"/>
                  </a:prstClr>
                </a:solidFill>
                <a:ea typeface="+mn-ea"/>
                <a:cs typeface="+mn-cs"/>
              </a:rPr>
              <a:t>191 kişiyle anket yaptık, sonuçlar şaşırtıcı!</a:t>
            </a:r>
            <a:endParaRPr lang="en-US" sz="2800" dirty="0"/>
          </a:p>
        </p:txBody>
      </p:sp>
      <p:sp>
        <p:nvSpPr>
          <p:cNvPr id="10" name="Text Placeholder 9"/>
          <p:cNvSpPr>
            <a:spLocks noGrp="1"/>
          </p:cNvSpPr>
          <p:nvPr>
            <p:ph type="body" idx="1"/>
          </p:nvPr>
        </p:nvSpPr>
        <p:spPr/>
        <p:txBody>
          <a:bodyPr/>
          <a:lstStyle/>
          <a:p>
            <a:pPr lvl="0">
              <a:spcBef>
                <a:spcPts val="0"/>
              </a:spcBef>
            </a:pPr>
            <a:r>
              <a:rPr lang="tr-TR" sz="1700" b="1" dirty="0" smtClean="0">
                <a:solidFill>
                  <a:prstClr val="black">
                    <a:lumMod val="75000"/>
                    <a:lumOff val="25000"/>
                  </a:prstClr>
                </a:solidFill>
              </a:rPr>
              <a:t>23 </a:t>
            </a:r>
            <a:r>
              <a:rPr lang="tr-TR" sz="1700" b="1" dirty="0" smtClean="0">
                <a:solidFill>
                  <a:prstClr val="black">
                    <a:lumMod val="75000"/>
                    <a:lumOff val="25000"/>
                  </a:prstClr>
                </a:solidFill>
              </a:rPr>
              <a:t>soruluk anket sonuçlarımıza şimdi bir göz atalım.</a:t>
            </a:r>
            <a:endParaRPr lang="en-US" sz="1700" b="1" dirty="0">
              <a:solidFill>
                <a:prstClr val="black">
                  <a:lumMod val="75000"/>
                  <a:lumOff val="25000"/>
                </a:prstClr>
              </a:solidFill>
            </a:endParaRPr>
          </a:p>
        </p:txBody>
      </p:sp>
      <p:pic>
        <p:nvPicPr>
          <p:cNvPr id="6" name="Resim 5"/>
          <p:cNvPicPr>
            <a:picLocks noChangeAspect="1"/>
          </p:cNvPicPr>
          <p:nvPr/>
        </p:nvPicPr>
        <p:blipFill>
          <a:blip r:embed="rId4"/>
          <a:stretch>
            <a:fillRect/>
          </a:stretch>
        </p:blipFill>
        <p:spPr>
          <a:xfrm>
            <a:off x="185737" y="1786709"/>
            <a:ext cx="2833688" cy="25165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S1:Forumu Dolduran Kişiler Hakkında Bilgiler</a:t>
            </a:r>
            <a:endParaRPr lang="tr-TR"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12081179"/>
              </p:ext>
            </p:extLst>
          </p:nvPr>
        </p:nvGraphicFramePr>
        <p:xfrm>
          <a:off x="395536" y="126876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9407412"/>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tr-TR" sz="4000" cap="none" dirty="0" smtClean="0">
                <a:solidFill>
                  <a:prstClr val="black">
                    <a:lumMod val="85000"/>
                    <a:lumOff val="15000"/>
                  </a:prstClr>
                </a:solidFill>
                <a:ea typeface="+mn-ea"/>
                <a:cs typeface="+mn-cs"/>
              </a:rPr>
              <a:t>Katkı Maddeleri</a:t>
            </a:r>
            <a:r>
              <a:rPr lang="en-US" sz="4000" cap="none" dirty="0" smtClean="0">
                <a:solidFill>
                  <a:prstClr val="black">
                    <a:lumMod val="85000"/>
                    <a:lumOff val="15000"/>
                  </a:prstClr>
                </a:solidFill>
                <a:ea typeface="+mn-ea"/>
                <a:cs typeface="+mn-cs"/>
              </a:rPr>
              <a:t> </a:t>
            </a:r>
            <a:r>
              <a:rPr lang="tr-TR" sz="4000" cap="none" dirty="0" smtClean="0">
                <a:solidFill>
                  <a:prstClr val="black">
                    <a:lumMod val="85000"/>
                    <a:lumOff val="15000"/>
                  </a:prstClr>
                </a:solidFill>
                <a:ea typeface="+mn-ea"/>
                <a:cs typeface="+mn-cs"/>
              </a:rPr>
              <a:t>ve Zararları </a:t>
            </a:r>
            <a:r>
              <a:rPr lang="tr-TR" sz="4000" b="0" cap="none" dirty="0" smtClean="0">
                <a:solidFill>
                  <a:prstClr val="black">
                    <a:lumMod val="50000"/>
                    <a:lumOff val="50000"/>
                  </a:prstClr>
                </a:solidFill>
                <a:ea typeface="+mn-ea"/>
                <a:cs typeface="+mn-cs"/>
              </a:rPr>
              <a:t>Nelerdir?</a:t>
            </a:r>
            <a:endParaRPr lang="en-US" sz="2800" dirty="0"/>
          </a:p>
        </p:txBody>
      </p:sp>
      <p:sp>
        <p:nvSpPr>
          <p:cNvPr id="5" name="Text Placeholder 4"/>
          <p:cNvSpPr>
            <a:spLocks noGrp="1"/>
          </p:cNvSpPr>
          <p:nvPr>
            <p:ph type="body" idx="1"/>
          </p:nvPr>
        </p:nvSpPr>
        <p:spPr/>
        <p:txBody>
          <a:bodyPr/>
          <a:lstStyle/>
          <a:p>
            <a:pPr lvl="0">
              <a:spcBef>
                <a:spcPts val="0"/>
              </a:spcBef>
            </a:pPr>
            <a:r>
              <a:rPr lang="tr-TR" sz="1700" b="1" dirty="0" smtClean="0">
                <a:solidFill>
                  <a:prstClr val="black">
                    <a:lumMod val="75000"/>
                    <a:lumOff val="25000"/>
                  </a:prstClr>
                </a:solidFill>
              </a:rPr>
              <a:t>Bazı önemli katkı maddelerinin isimlerine ve nerede kullanıldıklarına hızlıca göz atalım.</a:t>
            </a:r>
            <a:endParaRPr lang="en-US" sz="1700" b="1" dirty="0">
              <a:solidFill>
                <a:prstClr val="black">
                  <a:lumMod val="75000"/>
                  <a:lumOff val="25000"/>
                </a:prstClr>
              </a:solidFill>
            </a:endParaRPr>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cs typeface="Arial" pitchFamily="34" charset="0"/>
              </a:rPr>
              <a:t>1</a:t>
            </a:r>
            <a:endParaRPr lang="en-US" sz="17000" b="1" dirty="0">
              <a:solidFill>
                <a:srgbClr val="F26200">
                  <a:alpha val="40000"/>
                </a:srgb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S1:Forumu Dolduran Kişiler Hakkında Bilgiler</a:t>
            </a:r>
            <a:endParaRPr lang="tr-TR"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64387252"/>
              </p:ext>
            </p:extLst>
          </p:nvPr>
        </p:nvGraphicFramePr>
        <p:xfrm>
          <a:off x="395536" y="126876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1261531"/>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S1:Forumu Dolduran Kişiler Hakkında Bilgiler</a:t>
            </a:r>
            <a:endParaRPr lang="tr-TR"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3141153"/>
              </p:ext>
            </p:extLst>
          </p:nvPr>
        </p:nvGraphicFramePr>
        <p:xfrm>
          <a:off x="395536" y="126876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1261531"/>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S1:Forumu Dolduran Kişiler Hakkında Bilgiler</a:t>
            </a:r>
            <a:endParaRPr lang="tr-TR"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72511532"/>
              </p:ext>
            </p:extLst>
          </p:nvPr>
        </p:nvGraphicFramePr>
        <p:xfrm>
          <a:off x="395536" y="126876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1261531"/>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S1:Forumu Dolduran Kişiler Hakkında Bilgiler</a:t>
            </a:r>
            <a:endParaRPr lang="tr-TR"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00447429"/>
              </p:ext>
            </p:extLst>
          </p:nvPr>
        </p:nvGraphicFramePr>
        <p:xfrm>
          <a:off x="395536" y="126876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1261531"/>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S1:Forumu Dolduran Kişiler Hakkında Bilgiler</a:t>
            </a:r>
            <a:endParaRPr lang="tr-TR"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40902652"/>
              </p:ext>
            </p:extLst>
          </p:nvPr>
        </p:nvGraphicFramePr>
        <p:xfrm>
          <a:off x="395536" y="126876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1261531"/>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S2:Ülkemizdeki ürünleri ne kadar sağlıklı buluyorsunuz?</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2514342"/>
              </p:ext>
            </p:extLst>
          </p:nvPr>
        </p:nvGraphicFramePr>
        <p:xfrm>
          <a:off x="467544" y="1340768"/>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7371132"/>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S3:Aldığınız ürünlerin içeriklerine bakıyormusunuz?</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149653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14789"/>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tr-TR" dirty="0" smtClean="0"/>
              <a:t>S4:Aldığınız ürünlerin içeriklerine bakıyorsanız ne kadarını anlıyorsunuz?</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6110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3306051"/>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S5:Bakarak aldığınız ürünler seçiminizi etkiliyor mu?</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422070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849914"/>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S6:Etkiliyor ise neden?</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159789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3962712"/>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tr-TR" dirty="0" smtClean="0"/>
              <a:t>GLİKOZ ŞURUBU</a:t>
            </a:r>
            <a:endParaRPr lang="tr-TR" dirty="0"/>
          </a:p>
        </p:txBody>
      </p:sp>
      <p:sp>
        <p:nvSpPr>
          <p:cNvPr id="23" name="Content Placeholder 22"/>
          <p:cNvSpPr>
            <a:spLocks noGrp="1"/>
          </p:cNvSpPr>
          <p:nvPr>
            <p:ph sz="half" idx="1"/>
          </p:nvPr>
        </p:nvSpPr>
        <p:spPr/>
        <p:txBody>
          <a:bodyPr>
            <a:noAutofit/>
          </a:bodyPr>
          <a:lstStyle/>
          <a:p>
            <a:r>
              <a:rPr lang="tr-TR" sz="2000" dirty="0" smtClean="0"/>
              <a:t>Glikoz </a:t>
            </a:r>
            <a:r>
              <a:rPr lang="tr-TR" sz="2000" dirty="0"/>
              <a:t>şurubu, bir diğer adıyla </a:t>
            </a:r>
            <a:r>
              <a:rPr lang="tr-TR" sz="2000" i="1" dirty="0"/>
              <a:t>Mısır Şurubu, </a:t>
            </a:r>
            <a:r>
              <a:rPr lang="tr-TR" sz="2000" dirty="0"/>
              <a:t>mısır nişastasından üretilen bir şeker türüdür. Normal bir şekerden çok daha tatlı olduğu ve daha ucuza mal edildiği için ekonomiktir.</a:t>
            </a:r>
            <a:endParaRPr lang="tr-TR" sz="2000" dirty="0" smtClean="0"/>
          </a:p>
          <a:p>
            <a:r>
              <a:rPr lang="tr-TR" sz="2000" dirty="0" smtClean="0"/>
              <a:t>Bu </a:t>
            </a:r>
            <a:r>
              <a:rPr lang="tr-TR" sz="2000" dirty="0"/>
              <a:t>ürünün kullanılıp kullanılmadığını anlamak insan için imkansızdır. Tadı anlaşamayacak kadar şekere benzer ve ancak aldığınız gıdanın içindekiler kısmında yazıyorsa içinde olduğunu bilirsiniz</a:t>
            </a:r>
            <a:r>
              <a:rPr lang="tr-TR" sz="2000" dirty="0" smtClean="0"/>
              <a:t>.</a:t>
            </a:r>
          </a:p>
          <a:p>
            <a:r>
              <a:rPr lang="tr-TR" sz="2000" dirty="0" smtClean="0"/>
              <a:t>Pasta ve keklerde bolca bulunur.</a:t>
            </a:r>
            <a:endParaRPr lang="tr-TR" sz="2000" dirty="0"/>
          </a:p>
        </p:txBody>
      </p:sp>
      <p:pic>
        <p:nvPicPr>
          <p:cNvPr id="25" name="Content Placeholder 2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314575"/>
            <a:ext cx="4038600" cy="2695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871801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tr-TR" dirty="0" smtClean="0"/>
              <a:t>S7:Ürünlerin üzerindeki bilgilendirici yazıları yeterli buluyormusunuz?</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842162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6808350"/>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S8:Gıdalarda bildiğiniz bir katkı maddesi var mı?</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245569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9224102"/>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S9:Var ise ismi nedir?</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610258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9651498"/>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S10:Dondurulmuş gıdalar kullanıyormusunuz?</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772642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0110406"/>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S11:Neden dondurulmuş gıdaları tercih ediyorsunuz?</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381604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2400174"/>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S12:En çok kullandığınız dondurulmuş gıda nedir?</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521434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AutoShape 2" descr="obezite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Dikdörtgen 4"/>
          <p:cNvSpPr/>
          <p:nvPr/>
        </p:nvSpPr>
        <p:spPr>
          <a:xfrm>
            <a:off x="6084168" y="1340768"/>
            <a:ext cx="231460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utoShape 4" descr="obezite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obezite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p:cNvPicPr>
            <a:picLocks noChangeAspect="1"/>
          </p:cNvPicPr>
          <p:nvPr/>
        </p:nvPicPr>
        <p:blipFill>
          <a:blip r:embed="rId3"/>
          <a:stretch>
            <a:fillRect/>
          </a:stretch>
        </p:blipFill>
        <p:spPr>
          <a:xfrm>
            <a:off x="5822242" y="1111969"/>
            <a:ext cx="3069871" cy="1740967"/>
          </a:xfrm>
          <a:prstGeom prst="rect">
            <a:avLst/>
          </a:prstGeom>
        </p:spPr>
      </p:pic>
    </p:spTree>
    <p:extLst>
      <p:ext uri="{BB962C8B-B14F-4D97-AF65-F5344CB8AC3E}">
        <p14:creationId xmlns:p14="http://schemas.microsoft.com/office/powerpoint/2010/main" val="2204062326"/>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tr-TR" dirty="0" smtClean="0"/>
              <a:t>S13:Dondurulmuş gıdaların zararlı olduğunu düşünüyor musunuz? </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469802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2571862"/>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S14:Ne sıklıkta kozmetik ürünler kullanıyorsunuz?</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145965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9364939"/>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S15:En çok kullandığınız kozmetik ürün nedir?</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865355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284988"/>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tr-TR" dirty="0" smtClean="0"/>
              <a:t>S16:Bu ürünlerin Sağlık Bakanlığı tarafından onaylı olup olmadığına dikkat ediyor musunuz?</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350470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4795792"/>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30791" y="1450042"/>
            <a:ext cx="1438275" cy="1438275"/>
            <a:chOff x="762001" y="1946209"/>
            <a:chExt cx="2057400" cy="2057400"/>
          </a:xfrm>
        </p:grpSpPr>
        <p:sp>
          <p:nvSpPr>
            <p:cNvPr id="8" name="Oval 7"/>
            <p:cNvSpPr/>
            <p:nvPr/>
          </p:nvSpPr>
          <p:spPr>
            <a:xfrm>
              <a:off x="762001" y="1946209"/>
              <a:ext cx="2057400" cy="2057400"/>
            </a:xfrm>
            <a:prstGeom prst="ellipse">
              <a:avLst/>
            </a:prstGeom>
            <a:gradFill>
              <a:gsLst>
                <a:gs pos="38000">
                  <a:srgbClr val="00B0F0"/>
                </a:gs>
                <a:gs pos="79000">
                  <a:srgbClr val="0065B0"/>
                </a:gs>
              </a:gsLst>
              <a:path path="circle">
                <a:fillToRect l="50000" t="50000" r="50000" b="50000"/>
              </a:path>
            </a:gradFill>
            <a:ln w="82550">
              <a:noFill/>
            </a:ln>
            <a:effectLst>
              <a:outerShdw blurRad="1270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9" name="Oval 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pic>
        <p:nvPicPr>
          <p:cNvPr id="12" name="Picture 11"/>
          <p:cNvPicPr>
            <a:picLocks noChangeAspect="1"/>
          </p:cNvPicPr>
          <p:nvPr/>
        </p:nvPicPr>
        <p:blipFill>
          <a:blip r:embed="rId4" cstate="print"/>
          <a:stretch>
            <a:fillRect/>
          </a:stretch>
        </p:blipFill>
        <p:spPr>
          <a:xfrm>
            <a:off x="682810" y="1602442"/>
            <a:ext cx="1133856" cy="1133856"/>
          </a:xfrm>
          <a:prstGeom prst="rect">
            <a:avLst/>
          </a:prstGeom>
        </p:spPr>
      </p:pic>
      <p:grpSp>
        <p:nvGrpSpPr>
          <p:cNvPr id="16" name="Group 15"/>
          <p:cNvGrpSpPr/>
          <p:nvPr/>
        </p:nvGrpSpPr>
        <p:grpSpPr>
          <a:xfrm>
            <a:off x="564128" y="4040842"/>
            <a:ext cx="1371600" cy="1371600"/>
            <a:chOff x="3895725" y="4267200"/>
            <a:chExt cx="1371600" cy="1371600"/>
          </a:xfrm>
        </p:grpSpPr>
        <p:sp>
          <p:nvSpPr>
            <p:cNvPr id="13" name="Rounded Rectangle 12"/>
            <p:cNvSpPr/>
            <p:nvPr/>
          </p:nvSpPr>
          <p:spPr>
            <a:xfrm>
              <a:off x="3895725" y="4267200"/>
              <a:ext cx="1371600" cy="1371600"/>
            </a:xfrm>
            <a:prstGeom prst="roundRect">
              <a:avLst/>
            </a:prstGeom>
            <a:gradFill flip="none" rotWithShape="1">
              <a:gsLst>
                <a:gs pos="38000">
                  <a:srgbClr val="F39C29"/>
                </a:gs>
                <a:gs pos="70000">
                  <a:srgbClr val="F27416"/>
                </a:gs>
              </a:gsLst>
              <a:path path="circle">
                <a:fillToRect l="50000" t="50000" r="50000" b="50000"/>
              </a:path>
              <a:tileRect/>
            </a:gradFill>
            <a:ln w="12700">
              <a:solidFill>
                <a:schemeClr val="accent6">
                  <a:lumMod val="75000"/>
                </a:schemeClr>
              </a:solidFill>
            </a:ln>
            <a:effectLst>
              <a:outerShdw blurRad="1524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14" name="Rounded Rectangle 13"/>
            <p:cNvSpPr/>
            <p:nvPr/>
          </p:nvSpPr>
          <p:spPr>
            <a:xfrm>
              <a:off x="3971925" y="4314825"/>
              <a:ext cx="1209676" cy="838200"/>
            </a:xfrm>
            <a:prstGeom prst="roundRect">
              <a:avLst/>
            </a:prstGeom>
            <a:gradFill flip="none" rotWithShape="1">
              <a:gsLst>
                <a:gs pos="63000">
                  <a:schemeClr val="bg1">
                    <a:alpha val="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grpSp>
      <p:sp>
        <p:nvSpPr>
          <p:cNvPr id="19" name="Title 18"/>
          <p:cNvSpPr>
            <a:spLocks noGrp="1"/>
          </p:cNvSpPr>
          <p:nvPr>
            <p:ph type="title"/>
          </p:nvPr>
        </p:nvSpPr>
        <p:spPr>
          <a:xfrm>
            <a:off x="445911" y="76200"/>
            <a:ext cx="8229600" cy="1143000"/>
          </a:xfrm>
        </p:spPr>
        <p:txBody>
          <a:bodyPr>
            <a:normAutofit/>
          </a:bodyPr>
          <a:lstStyle/>
          <a:p>
            <a:pPr lvl="0">
              <a:spcBef>
                <a:spcPts val="0"/>
              </a:spcBef>
            </a:pPr>
            <a:r>
              <a:rPr lang="tr-TR" b="1" dirty="0" smtClean="0">
                <a:solidFill>
                  <a:prstClr val="black">
                    <a:lumMod val="85000"/>
                    <a:lumOff val="15000"/>
                  </a:prstClr>
                </a:solidFill>
                <a:ea typeface="+mn-ea"/>
                <a:cs typeface="+mn-cs"/>
              </a:rPr>
              <a:t>Glikoz Şurubu</a:t>
            </a:r>
            <a:endParaRPr lang="en-US" dirty="0"/>
          </a:p>
        </p:txBody>
      </p:sp>
      <p:pic>
        <p:nvPicPr>
          <p:cNvPr id="17" name="Picture 16"/>
          <p:cNvPicPr>
            <a:picLocks noChangeAspect="1"/>
          </p:cNvPicPr>
          <p:nvPr/>
        </p:nvPicPr>
        <p:blipFill>
          <a:blip r:embed="rId5"/>
          <a:stretch>
            <a:fillRect/>
          </a:stretch>
        </p:blipFill>
        <p:spPr>
          <a:xfrm>
            <a:off x="683568" y="4166698"/>
            <a:ext cx="1134454" cy="1134454"/>
          </a:xfrm>
          <a:prstGeom prst="rect">
            <a:avLst/>
          </a:prstGeom>
        </p:spPr>
      </p:pic>
      <p:sp>
        <p:nvSpPr>
          <p:cNvPr id="2" name="TextBox 1"/>
          <p:cNvSpPr txBox="1"/>
          <p:nvPr/>
        </p:nvSpPr>
        <p:spPr>
          <a:xfrm>
            <a:off x="2232621" y="1661347"/>
            <a:ext cx="6264696" cy="1015663"/>
          </a:xfrm>
          <a:prstGeom prst="rect">
            <a:avLst/>
          </a:prstGeom>
          <a:noFill/>
        </p:spPr>
        <p:txBody>
          <a:bodyPr wrap="square" rtlCol="0">
            <a:spAutoFit/>
          </a:bodyPr>
          <a:lstStyle/>
          <a:p>
            <a:r>
              <a:rPr lang="tr-TR" sz="2000" dirty="0"/>
              <a:t>Şişmanlık, kardiyovasküler hastalıklar ve diğer metabolik sendromların yanı sıra pankreas kanseri riskini de </a:t>
            </a:r>
            <a:r>
              <a:rPr lang="tr-TR" sz="2000" dirty="0" smtClean="0"/>
              <a:t>artırabiliyor.</a:t>
            </a:r>
            <a:endParaRPr lang="tr-TR" sz="2000" dirty="0"/>
          </a:p>
        </p:txBody>
      </p:sp>
      <p:sp>
        <p:nvSpPr>
          <p:cNvPr id="5" name="TextBox 4"/>
          <p:cNvSpPr txBox="1"/>
          <p:nvPr/>
        </p:nvSpPr>
        <p:spPr>
          <a:xfrm>
            <a:off x="2232620" y="4226093"/>
            <a:ext cx="6264697" cy="1015663"/>
          </a:xfrm>
          <a:prstGeom prst="rect">
            <a:avLst/>
          </a:prstGeom>
          <a:noFill/>
        </p:spPr>
        <p:txBody>
          <a:bodyPr wrap="square" rtlCol="0">
            <a:spAutoFit/>
          </a:bodyPr>
          <a:lstStyle/>
          <a:p>
            <a:r>
              <a:rPr lang="tr-TR" sz="2000" dirty="0"/>
              <a:t>Ayrıca nişasta bazlı şeker kullanımına bağlı olarak Alzheimer ve demans benzeri sinir sistemi dejenerasyonu ortaya </a:t>
            </a:r>
            <a:r>
              <a:rPr lang="tr-TR" sz="2000" dirty="0" smtClean="0"/>
              <a:t>çıkabiliyor.</a:t>
            </a:r>
            <a:endParaRPr lang="tr-TR" sz="2000"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nodeType="withEffect">
                                  <p:stCondLst>
                                    <p:cond delay="500"/>
                                  </p:stCondLst>
                                  <p:childTnLst>
                                    <p:animRot by="21600000">
                                      <p:cBhvr>
                                        <p:cTn id="6" dur="500" fill="hold"/>
                                        <p:tgtEl>
                                          <p:spTgt spid="12"/>
                                        </p:tgtEl>
                                        <p:attrNameLst>
                                          <p:attrName>r</p:attrName>
                                        </p:attrNameLst>
                                      </p:cBhvr>
                                    </p:animRot>
                                  </p:childTnLst>
                                </p:cTn>
                              </p:par>
                              <p:par>
                                <p:cTn id="7" presetID="10" presetClass="entr" presetSubtype="0" fill="hold" nodeType="withEffect">
                                  <p:stCondLst>
                                    <p:cond delay="50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childTnLst>
                                </p:cTn>
                              </p:par>
                              <p:par>
                                <p:cTn id="10" presetID="8" presetClass="emph" presetSubtype="0" accel="50000" decel="50000" fill="hold" nodeType="withEffect">
                                  <p:stCondLst>
                                    <p:cond delay="500"/>
                                  </p:stCondLst>
                                  <p:childTnLst>
                                    <p:animRot by="21600000">
                                      <p:cBhvr>
                                        <p:cTn id="11" dur="500" fill="hold"/>
                                        <p:tgtEl>
                                          <p:spTgt spid="17"/>
                                        </p:tgtEl>
                                        <p:attrNameLst>
                                          <p:attrName>r</p:attrName>
                                        </p:attrNameLst>
                                      </p:cBhvr>
                                    </p:animRot>
                                  </p:childTnLst>
                                </p:cTn>
                              </p:par>
                              <p:par>
                                <p:cTn id="12" presetID="10" presetClass="entr" presetSubtype="0" fill="hold"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childTnLst>
                                </p:cTn>
                              </p:par>
                              <p:par>
                                <p:cTn id="15" presetID="2" presetClass="entr" presetSubtype="2" fill="hold" grpId="0" nodeType="withEffect">
                                  <p:stCondLst>
                                    <p:cond delay="50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S17:Bu ürünlerde bildiğiniz bir zararlı madde var mı?</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445126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4877467"/>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S18:Varsa eğer bu maddenin adı nedir?</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966600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5836285"/>
      </p:ext>
    </p:extLst>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tr-TR" dirty="0" smtClean="0"/>
              <a:t>S19:Kullandığınız kozmetik ürününün markasına dikkat ediyor musunuz?</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691571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7522457"/>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S20:İçeriğe mi yoksa fiyata mı dikkat ediyorsunuz?</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755453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8064626"/>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S21:Ürün alırken reklamlar sizi etkiliyor mu?</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018019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9187995"/>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tr-TR" dirty="0" smtClean="0"/>
              <a:t>S22:Ürünler üzerinde ‘’Bu ürünler sağlığa zararlıdır’’ yazsa satın alırmısınız?</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101409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4265189"/>
      </p:ext>
    </p:extLst>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S23:Bu bilgilendirmemiz sizin için etkili oldu mu?</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600177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0720157"/>
      </p:ext>
    </p:extLst>
  </p:cSld>
  <p:clrMapOvr>
    <a:masterClrMapping/>
  </p:clrMapOvr>
  <p:transition spd="slow">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52936"/>
            <a:ext cx="7086600" cy="2223120"/>
          </a:xfrm>
        </p:spPr>
        <p:txBody>
          <a:bodyPr>
            <a:noAutofit/>
          </a:bodyPr>
          <a:lstStyle/>
          <a:p>
            <a:pPr lvl="0">
              <a:spcBef>
                <a:spcPts val="0"/>
              </a:spcBef>
            </a:pPr>
            <a:r>
              <a:rPr lang="tr-TR" sz="2000" dirty="0" smtClean="0"/>
              <a:t>Son </a:t>
            </a:r>
            <a:r>
              <a:rPr lang="tr-TR" sz="2000" dirty="0"/>
              <a:t>günlerde yayınlanan haberlere göre </a:t>
            </a:r>
            <a:r>
              <a:rPr lang="tr-TR" sz="2000" dirty="0" smtClean="0"/>
              <a:t>ABD’de </a:t>
            </a:r>
            <a:r>
              <a:rPr lang="tr-TR" sz="2000" dirty="0"/>
              <a:t>aspartam karşıtı kampanyalar sonuç verdi ve Pepsi şirketi içeceklerinden aspartamı kaldırdı. Ancak bu uygulama sadece </a:t>
            </a:r>
            <a:r>
              <a:rPr lang="tr-TR" sz="2000" dirty="0" smtClean="0"/>
              <a:t>ABD </a:t>
            </a:r>
            <a:r>
              <a:rPr lang="tr-TR" sz="2000" dirty="0"/>
              <a:t>için geçerli; Türkiye ve diğer ülkelerde Pepsi, aspartamlı olarak satışa çıktı.</a:t>
            </a:r>
            <a:r>
              <a:rPr lang="en-US" sz="2000" dirty="0" smtClean="0">
                <a:solidFill>
                  <a:prstClr val="white"/>
                </a:solidFill>
              </a:rPr>
              <a:t> </a:t>
            </a:r>
            <a:r>
              <a:rPr lang="en-US" sz="2000" dirty="0">
                <a:solidFill>
                  <a:prstClr val="white"/>
                </a:solidFill>
              </a:rPr>
              <a:t/>
            </a:r>
            <a:br>
              <a:rPr lang="en-US" sz="2000" dirty="0">
                <a:solidFill>
                  <a:prstClr val="white"/>
                </a:solidFill>
              </a:rPr>
            </a:br>
            <a:endParaRPr lang="en-US" sz="2000" dirty="0"/>
          </a:p>
        </p:txBody>
      </p:sp>
      <p:sp>
        <p:nvSpPr>
          <p:cNvPr id="3" name="Text Placeholder 2"/>
          <p:cNvSpPr>
            <a:spLocks noGrp="1"/>
          </p:cNvSpPr>
          <p:nvPr>
            <p:ph type="body" sz="quarter" idx="14"/>
          </p:nvPr>
        </p:nvSpPr>
        <p:spPr>
          <a:xfrm>
            <a:off x="2057400" y="685800"/>
            <a:ext cx="7086600" cy="381000"/>
          </a:xfrm>
        </p:spPr>
        <p:txBody>
          <a:bodyPr/>
          <a:lstStyle/>
          <a:p>
            <a:r>
              <a:rPr lang="tr-TR" dirty="0" smtClean="0">
                <a:solidFill>
                  <a:prstClr val="white">
                    <a:lumMod val="65000"/>
                  </a:prstClr>
                </a:solidFill>
              </a:rPr>
              <a:t>İlginç Bilgiler </a:t>
            </a:r>
            <a:endParaRPr lang="en-US" dirty="0">
              <a:solidFill>
                <a:prstClr val="white">
                  <a:lumMod val="65000"/>
                </a:prstClr>
              </a:solidFill>
            </a:endParaRPr>
          </a:p>
          <a:p>
            <a:endParaRPr lang="en-US" dirty="0"/>
          </a:p>
        </p:txBody>
      </p:sp>
      <p:sp>
        <p:nvSpPr>
          <p:cNvPr id="4" name="TextBox 3"/>
          <p:cNvSpPr txBox="1"/>
          <p:nvPr/>
        </p:nvSpPr>
        <p:spPr>
          <a:xfrm>
            <a:off x="1828800" y="4572000"/>
            <a:ext cx="5274528" cy="369332"/>
          </a:xfrm>
          <a:prstGeom prst="rect">
            <a:avLst/>
          </a:prstGeom>
          <a:noFill/>
        </p:spPr>
        <p:txBody>
          <a:bodyPr wrap="square" rtlCol="0">
            <a:normAutofit/>
          </a:bodyPr>
          <a:lstStyle/>
          <a:p>
            <a:pPr algn="r"/>
            <a:r>
              <a:rPr lang="tr-TR" dirty="0" smtClean="0">
                <a:solidFill>
                  <a:prstClr val="white"/>
                </a:solidFill>
              </a:rPr>
              <a:t>Düşündürücü...</a:t>
            </a:r>
            <a:endParaRPr lang="en-US" dirty="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0" y="0"/>
            <a:ext cx="9172512" cy="6958756"/>
          </a:xfrm>
        </p:spPr>
      </p:pic>
    </p:spTree>
    <p:extLst>
      <p:ext uri="{BB962C8B-B14F-4D97-AF65-F5344CB8AC3E}">
        <p14:creationId xmlns:p14="http://schemas.microsoft.com/office/powerpoint/2010/main" val="2890217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txBox="1">
            <a:spLocks/>
          </p:cNvSpPr>
          <p:nvPr/>
        </p:nvSpPr>
        <p:spPr>
          <a:xfrm>
            <a:off x="228600" y="2819400"/>
            <a:ext cx="7315200" cy="2270418"/>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p>
            <a:pPr>
              <a:lnSpc>
                <a:spcPct val="87000"/>
              </a:lnSpc>
              <a:spcBef>
                <a:spcPct val="0"/>
              </a:spcBef>
              <a:defRPr/>
            </a:pPr>
            <a:r>
              <a:rPr lang="en-US" sz="2000" dirty="0" smtClean="0">
                <a:solidFill>
                  <a:srgbClr val="92D050"/>
                </a:solidFill>
              </a:rPr>
              <a:t/>
            </a:r>
            <a:br>
              <a:rPr lang="en-US" sz="2000" dirty="0" smtClean="0">
                <a:solidFill>
                  <a:srgbClr val="92D050"/>
                </a:solidFill>
              </a:rPr>
            </a:br>
            <a:r>
              <a:rPr lang="tr-TR" sz="2400" b="1" dirty="0" smtClean="0">
                <a:solidFill>
                  <a:srgbClr val="92D050"/>
                </a:solidFill>
                <a:latin typeface="Arial" pitchFamily="34" charset="0"/>
                <a:cs typeface="Arial" pitchFamily="34" charset="0"/>
              </a:rPr>
              <a:t>Katkı </a:t>
            </a:r>
            <a:r>
              <a:rPr lang="tr-TR" sz="2400" b="1" dirty="0">
                <a:solidFill>
                  <a:srgbClr val="92D050"/>
                </a:solidFill>
                <a:latin typeface="Arial" pitchFamily="34" charset="0"/>
                <a:cs typeface="Arial" pitchFamily="34" charset="0"/>
              </a:rPr>
              <a:t>maddeleri ile ilgili daha ayrıntılı bilgi almak </a:t>
            </a:r>
            <a:r>
              <a:rPr lang="tr-TR" sz="2400" b="1" dirty="0" smtClean="0">
                <a:solidFill>
                  <a:srgbClr val="92D050"/>
                </a:solidFill>
                <a:latin typeface="Arial" pitchFamily="34" charset="0"/>
                <a:cs typeface="Arial" pitchFamily="34" charset="0"/>
              </a:rPr>
              <a:t>ve çalışmalarımıza </a:t>
            </a:r>
            <a:r>
              <a:rPr lang="tr-TR" sz="2400" b="1" dirty="0">
                <a:solidFill>
                  <a:srgbClr val="92D050"/>
                </a:solidFill>
                <a:latin typeface="Arial" pitchFamily="34" charset="0"/>
                <a:cs typeface="Arial" pitchFamily="34" charset="0"/>
              </a:rPr>
              <a:t>daha yakından bakmak isterseniz </a:t>
            </a:r>
            <a:r>
              <a:rPr lang="tr-TR" sz="2400" b="1" dirty="0" smtClean="0">
                <a:solidFill>
                  <a:srgbClr val="92D050"/>
                </a:solidFill>
                <a:latin typeface="Arial" pitchFamily="34" charset="0"/>
                <a:cs typeface="Arial" pitchFamily="34" charset="0"/>
              </a:rPr>
              <a:t>sizi </a:t>
            </a:r>
            <a:r>
              <a:rPr lang="tr-TR" sz="2400" b="1" dirty="0" smtClean="0">
                <a:solidFill>
                  <a:schemeClr val="accent5">
                    <a:lumMod val="50000"/>
                  </a:schemeClr>
                </a:solidFill>
                <a:latin typeface="Arial" pitchFamily="34" charset="0"/>
                <a:cs typeface="Arial" pitchFamily="34" charset="0"/>
              </a:rPr>
              <a:t>http</a:t>
            </a:r>
            <a:r>
              <a:rPr lang="tr-TR" sz="2400" b="1" dirty="0">
                <a:solidFill>
                  <a:schemeClr val="accent5">
                    <a:lumMod val="50000"/>
                  </a:schemeClr>
                </a:solidFill>
                <a:latin typeface="Arial" pitchFamily="34" charset="0"/>
                <a:cs typeface="Arial" pitchFamily="34" charset="0"/>
              </a:rPr>
              <a:t>://grupdogal.blogspot.com.tr </a:t>
            </a:r>
            <a:r>
              <a:rPr lang="tr-TR" sz="2400" b="1" dirty="0">
                <a:solidFill>
                  <a:srgbClr val="92D050"/>
                </a:solidFill>
                <a:latin typeface="Arial" pitchFamily="34" charset="0"/>
                <a:cs typeface="Arial" pitchFamily="34" charset="0"/>
              </a:rPr>
              <a:t>adresimize bekliyoruz</a:t>
            </a:r>
            <a:endParaRPr lang="tr-TR" sz="2400" b="1" dirty="0" smtClean="0">
              <a:solidFill>
                <a:srgbClr val="92D050"/>
              </a:solidFill>
              <a:latin typeface="Arial" pitchFamily="34" charset="0"/>
              <a:cs typeface="Arial" pitchFamily="34" charset="0"/>
            </a:endParaRP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435612" y="56284"/>
            <a:ext cx="5624418" cy="2825496"/>
          </a:xfrm>
          <a:prstGeom prst="rect">
            <a:avLst/>
          </a:prstGeom>
        </p:spPr>
      </p:pic>
      <p:pic>
        <p:nvPicPr>
          <p:cNvPr id="9" name="Picture 8"/>
          <p:cNvPicPr>
            <a:picLocks noChangeAspect="1"/>
          </p:cNvPicPr>
          <p:nvPr/>
        </p:nvPicPr>
        <p:blipFill>
          <a:blip r:embed="rId6" cstate="print"/>
          <a:stretch>
            <a:fillRect/>
          </a:stretch>
        </p:blipFill>
        <p:spPr>
          <a:xfrm>
            <a:off x="45719" y="2816984"/>
            <a:ext cx="7668994" cy="229626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itle 3"/>
          <p:cNvSpPr txBox="1">
            <a:spLocks/>
          </p:cNvSpPr>
          <p:nvPr/>
        </p:nvSpPr>
        <p:spPr>
          <a:xfrm>
            <a:off x="3519075" y="468288"/>
            <a:ext cx="5624925" cy="2001488"/>
          </a:xfrm>
          <a:prstGeom prst="rect">
            <a:avLst/>
          </a:prstGeom>
          <a:noFill/>
          <a:ln>
            <a:noFill/>
          </a:ln>
        </p:spPr>
        <p:txBody>
          <a:bodyPr vert="horz" lIns="91440" tIns="45720" rIns="91440" bIns="45720" rtlCol="0" anchor="ctr">
            <a:normAutofit/>
            <a:scene3d>
              <a:camera prst="orthographicFront"/>
              <a:lightRig rig="soft" dir="t">
                <a:rot lat="0" lon="0" rev="17220000"/>
              </a:lightRig>
            </a:scene3d>
            <a:sp3d prstMaterial="softEdge"/>
          </a:bodyPr>
          <a:lstStyle>
            <a:defPPr>
              <a:defRPr lang="en-US"/>
            </a:defPPr>
            <a:lvl1pPr>
              <a:lnSpc>
                <a:spcPct val="87000"/>
              </a:lnSpc>
              <a:spcBef>
                <a:spcPct val="0"/>
              </a:spcBef>
              <a:defRPr sz="2400" b="1">
                <a:solidFill>
                  <a:srgbClr val="92D050"/>
                </a:solidFill>
                <a:latin typeface="Arial" pitchFamily="34" charset="0"/>
                <a:cs typeface="Arial" pitchFamily="34" charset="0"/>
              </a:defRPr>
            </a:lvl1pPr>
          </a:lstStyle>
          <a:p>
            <a:r>
              <a:rPr lang="tr-TR" dirty="0"/>
              <a:t>Bu projeyi hazırlarken bizlere yardımcı olan Prof.Dr.Murat KASAP  hocamıza sonsuz teşekkürlerimizi iletiyoruz.</a:t>
            </a:r>
          </a:p>
        </p:txBody>
      </p:sp>
    </p:spTree>
    <p:custDataLst>
      <p:tags r:id="rId1"/>
    </p:custDataLst>
    <p:extLst>
      <p:ext uri="{BB962C8B-B14F-4D97-AF65-F5344CB8AC3E}">
        <p14:creationId xmlns:p14="http://schemas.microsoft.com/office/powerpoint/2010/main" val="56913111"/>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1+#ppt_w/2"/>
                                          </p:val>
                                        </p:tav>
                                        <p:tav tm="100000">
                                          <p:val>
                                            <p:strVal val="#ppt_x"/>
                                          </p:val>
                                        </p:tav>
                                      </p:tavLst>
                                    </p:anim>
                                    <p:anim calcmode="lin" valueType="num">
                                      <p:cBhvr additive="base">
                                        <p:cTn id="2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E250(Sodyum Nitrit)</a:t>
            </a:r>
            <a:endParaRPr lang="tr-TR" dirty="0"/>
          </a:p>
        </p:txBody>
      </p:sp>
      <p:sp>
        <p:nvSpPr>
          <p:cNvPr id="3" name="Content Placeholder 2"/>
          <p:cNvSpPr>
            <a:spLocks noGrp="1"/>
          </p:cNvSpPr>
          <p:nvPr>
            <p:ph sz="half" idx="1"/>
          </p:nvPr>
        </p:nvSpPr>
        <p:spPr/>
        <p:txBody>
          <a:bodyPr>
            <a:noAutofit/>
          </a:bodyPr>
          <a:lstStyle/>
          <a:p>
            <a:r>
              <a:rPr lang="tr-TR" sz="2200" dirty="0" smtClean="0"/>
              <a:t>Doğal </a:t>
            </a:r>
            <a:r>
              <a:rPr lang="tr-TR" sz="2200" dirty="0"/>
              <a:t>oluşan </a:t>
            </a:r>
            <a:r>
              <a:rPr lang="tr-TR" sz="2200" dirty="0" smtClean="0"/>
              <a:t>mineral,madenden </a:t>
            </a:r>
            <a:r>
              <a:rPr lang="tr-TR" sz="2200" dirty="0"/>
              <a:t>çıkarılabilir veya kimyasal olarak sodyum nitrattan üretilebilir</a:t>
            </a:r>
            <a:r>
              <a:rPr lang="tr-TR" sz="2200" dirty="0" smtClean="0"/>
              <a:t>.</a:t>
            </a:r>
          </a:p>
          <a:p>
            <a:r>
              <a:rPr lang="tr-TR" sz="2200" dirty="0"/>
              <a:t>Et ürünlerinde </a:t>
            </a:r>
            <a:r>
              <a:rPr lang="tr-TR" sz="2200" i="1" dirty="0"/>
              <a:t>Clostridium botulinum' a </a:t>
            </a:r>
            <a:r>
              <a:rPr lang="tr-TR" sz="2200" dirty="0" smtClean="0"/>
              <a:t>(botulizime </a:t>
            </a:r>
            <a:r>
              <a:rPr lang="tr-TR" sz="2200" dirty="0"/>
              <a:t>neden olan bir bakteri) </a:t>
            </a:r>
            <a:r>
              <a:rPr lang="tr-TR" sz="2200" dirty="0" smtClean="0"/>
              <a:t>karşı </a:t>
            </a:r>
            <a:r>
              <a:rPr lang="tr-TR" sz="2200" dirty="0"/>
              <a:t>koruyucu olarak kullanılan beyaz </a:t>
            </a:r>
            <a:r>
              <a:rPr lang="tr-TR" sz="2200" dirty="0" smtClean="0"/>
              <a:t>tozdur.</a:t>
            </a:r>
          </a:p>
          <a:p>
            <a:r>
              <a:rPr lang="tr-TR" sz="2200" dirty="0" smtClean="0"/>
              <a:t>Özellikle salam,sucuk,pastırmada bulunur</a:t>
            </a:r>
            <a:endParaRPr lang="tr-TR" sz="2200"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648200" y="2439977"/>
            <a:ext cx="4038600" cy="2444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8506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ikdörtgen 1"/>
          <p:cNvSpPr/>
          <p:nvPr/>
        </p:nvSpPr>
        <p:spPr>
          <a:xfrm>
            <a:off x="2769711" y="3244334"/>
            <a:ext cx="242374" cy="369332"/>
          </a:xfrm>
          <a:prstGeom prst="rect">
            <a:avLst/>
          </a:prstGeom>
        </p:spPr>
        <p:txBody>
          <a:bodyPr wrap="none">
            <a:spAutoFit/>
          </a:bodyPr>
          <a:lstStyle/>
          <a:p>
            <a:r>
              <a:rPr lang="tr-TR" dirty="0" smtClean="0"/>
              <a:t>.</a:t>
            </a:r>
            <a:endParaRPr lang="tr-TR" dirty="0"/>
          </a:p>
        </p:txBody>
      </p:sp>
      <p:sp>
        <p:nvSpPr>
          <p:cNvPr id="4" name="TextBox 3"/>
          <p:cNvSpPr txBox="1"/>
          <p:nvPr/>
        </p:nvSpPr>
        <p:spPr>
          <a:xfrm>
            <a:off x="971600" y="1412776"/>
            <a:ext cx="7344816" cy="3416320"/>
          </a:xfrm>
          <a:prstGeom prst="rect">
            <a:avLst/>
          </a:prstGeom>
          <a:noFill/>
        </p:spPr>
        <p:txBody>
          <a:bodyPr wrap="square" rtlCol="0">
            <a:spAutoFit/>
          </a:bodyPr>
          <a:lstStyle/>
          <a:p>
            <a:pPr algn="ctr"/>
            <a:r>
              <a:rPr lang="tr-TR" sz="7200" dirty="0" smtClean="0">
                <a:solidFill>
                  <a:schemeClr val="accent1"/>
                </a:solidFill>
              </a:rPr>
              <a:t>Bizi dinlediğiniz için teşekkür ederiz.</a:t>
            </a:r>
            <a:endParaRPr lang="tr-TR" sz="7200" dirty="0">
              <a:solidFill>
                <a:schemeClr val="accent1"/>
              </a:solidFill>
            </a:endParaRPr>
          </a:p>
        </p:txBody>
      </p:sp>
    </p:spTree>
    <p:extLst>
      <p:ext uri="{BB962C8B-B14F-4D97-AF65-F5344CB8AC3E}">
        <p14:creationId xmlns:p14="http://schemas.microsoft.com/office/powerpoint/2010/main" val="4013098155"/>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  E250(Sodyum Nitrit)</a:t>
            </a:r>
            <a:endParaRPr lang="tr-TR" b="1" dirty="0"/>
          </a:p>
        </p:txBody>
      </p:sp>
      <p:grpSp>
        <p:nvGrpSpPr>
          <p:cNvPr id="4" name="Group 3"/>
          <p:cNvGrpSpPr/>
          <p:nvPr/>
        </p:nvGrpSpPr>
        <p:grpSpPr>
          <a:xfrm>
            <a:off x="530791" y="1450042"/>
            <a:ext cx="1438275" cy="1438275"/>
            <a:chOff x="762001" y="1946209"/>
            <a:chExt cx="2057400" cy="2057400"/>
          </a:xfrm>
        </p:grpSpPr>
        <p:sp>
          <p:nvSpPr>
            <p:cNvPr id="5" name="Oval 4"/>
            <p:cNvSpPr/>
            <p:nvPr/>
          </p:nvSpPr>
          <p:spPr>
            <a:xfrm>
              <a:off x="762001" y="1946209"/>
              <a:ext cx="2057400" cy="2057400"/>
            </a:xfrm>
            <a:prstGeom prst="ellipse">
              <a:avLst/>
            </a:prstGeom>
            <a:gradFill>
              <a:gsLst>
                <a:gs pos="38000">
                  <a:srgbClr val="00B0F0"/>
                </a:gs>
                <a:gs pos="79000">
                  <a:srgbClr val="0065B0"/>
                </a:gs>
              </a:gsLst>
              <a:path path="circle">
                <a:fillToRect l="50000" t="50000" r="50000" b="50000"/>
              </a:path>
            </a:gradFill>
            <a:ln w="82550">
              <a:noFill/>
            </a:ln>
            <a:effectLst>
              <a:outerShdw blurRad="1270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pic>
        <p:nvPicPr>
          <p:cNvPr id="7" name="Picture 6"/>
          <p:cNvPicPr>
            <a:picLocks noChangeAspect="1"/>
          </p:cNvPicPr>
          <p:nvPr/>
        </p:nvPicPr>
        <p:blipFill>
          <a:blip r:embed="rId2" cstate="print"/>
          <a:stretch>
            <a:fillRect/>
          </a:stretch>
        </p:blipFill>
        <p:spPr>
          <a:xfrm>
            <a:off x="682810" y="1602442"/>
            <a:ext cx="1133856" cy="1133856"/>
          </a:xfrm>
          <a:prstGeom prst="rect">
            <a:avLst/>
          </a:prstGeom>
        </p:spPr>
      </p:pic>
      <p:grpSp>
        <p:nvGrpSpPr>
          <p:cNvPr id="8" name="Group 7"/>
          <p:cNvGrpSpPr/>
          <p:nvPr/>
        </p:nvGrpSpPr>
        <p:grpSpPr>
          <a:xfrm>
            <a:off x="564128" y="4040842"/>
            <a:ext cx="1371600" cy="1371600"/>
            <a:chOff x="3895725" y="4267200"/>
            <a:chExt cx="1371600" cy="1371600"/>
          </a:xfrm>
        </p:grpSpPr>
        <p:sp>
          <p:nvSpPr>
            <p:cNvPr id="9" name="Rounded Rectangle 8"/>
            <p:cNvSpPr/>
            <p:nvPr/>
          </p:nvSpPr>
          <p:spPr>
            <a:xfrm>
              <a:off x="3895725" y="4267200"/>
              <a:ext cx="1371600" cy="1371600"/>
            </a:xfrm>
            <a:prstGeom prst="roundRect">
              <a:avLst/>
            </a:prstGeom>
            <a:gradFill flip="none" rotWithShape="1">
              <a:gsLst>
                <a:gs pos="38000">
                  <a:srgbClr val="F39C29"/>
                </a:gs>
                <a:gs pos="70000">
                  <a:srgbClr val="F27416"/>
                </a:gs>
              </a:gsLst>
              <a:path path="circle">
                <a:fillToRect l="50000" t="50000" r="50000" b="50000"/>
              </a:path>
              <a:tileRect/>
            </a:gradFill>
            <a:ln w="12700">
              <a:solidFill>
                <a:schemeClr val="accent6">
                  <a:lumMod val="75000"/>
                </a:schemeClr>
              </a:solidFill>
            </a:ln>
            <a:effectLst>
              <a:outerShdw blurRad="1524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10" name="Rounded Rectangle 9"/>
            <p:cNvSpPr/>
            <p:nvPr/>
          </p:nvSpPr>
          <p:spPr>
            <a:xfrm>
              <a:off x="3971925" y="4314825"/>
              <a:ext cx="1209676" cy="838200"/>
            </a:xfrm>
            <a:prstGeom prst="roundRect">
              <a:avLst/>
            </a:prstGeom>
            <a:gradFill flip="none" rotWithShape="1">
              <a:gsLst>
                <a:gs pos="63000">
                  <a:schemeClr val="bg1">
                    <a:alpha val="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grpSp>
      <p:pic>
        <p:nvPicPr>
          <p:cNvPr id="11" name="Picture 10"/>
          <p:cNvPicPr>
            <a:picLocks noChangeAspect="1"/>
          </p:cNvPicPr>
          <p:nvPr/>
        </p:nvPicPr>
        <p:blipFill>
          <a:blip r:embed="rId3"/>
          <a:stretch>
            <a:fillRect/>
          </a:stretch>
        </p:blipFill>
        <p:spPr>
          <a:xfrm>
            <a:off x="683568" y="4166698"/>
            <a:ext cx="1134454" cy="1134454"/>
          </a:xfrm>
          <a:prstGeom prst="rect">
            <a:avLst/>
          </a:prstGeom>
        </p:spPr>
      </p:pic>
      <p:sp>
        <p:nvSpPr>
          <p:cNvPr id="12" name="TextBox 11"/>
          <p:cNvSpPr txBox="1"/>
          <p:nvPr/>
        </p:nvSpPr>
        <p:spPr>
          <a:xfrm>
            <a:off x="2339752" y="1602442"/>
            <a:ext cx="6336704" cy="1631216"/>
          </a:xfrm>
          <a:prstGeom prst="rect">
            <a:avLst/>
          </a:prstGeom>
          <a:noFill/>
        </p:spPr>
        <p:txBody>
          <a:bodyPr wrap="square" rtlCol="0">
            <a:spAutoFit/>
          </a:bodyPr>
          <a:lstStyle/>
          <a:p>
            <a:r>
              <a:rPr lang="tr-TR" sz="2000" dirty="0"/>
              <a:t>Sodyum nitrit protein bakımından zengin olan et gibi gıdalarda aminoasitlerle kombine olarak nitrosaminleri oluşturur ve bu amin bileşenleri kanseri tetikleyicidir. Bu yüzden sodyum nitrit içeren gıdalardan uzak durmak </a:t>
            </a:r>
            <a:r>
              <a:rPr lang="tr-TR" sz="2000" dirty="0" smtClean="0"/>
              <a:t>gerekir.</a:t>
            </a:r>
            <a:endParaRPr lang="tr-TR" sz="2000" dirty="0"/>
          </a:p>
        </p:txBody>
      </p:sp>
      <p:sp>
        <p:nvSpPr>
          <p:cNvPr id="13" name="TextBox 12"/>
          <p:cNvSpPr txBox="1"/>
          <p:nvPr/>
        </p:nvSpPr>
        <p:spPr>
          <a:xfrm>
            <a:off x="2339752" y="4285489"/>
            <a:ext cx="6336704" cy="1015663"/>
          </a:xfrm>
          <a:prstGeom prst="rect">
            <a:avLst/>
          </a:prstGeom>
          <a:noFill/>
        </p:spPr>
        <p:txBody>
          <a:bodyPr wrap="square" rtlCol="0">
            <a:spAutoFit/>
          </a:bodyPr>
          <a:lstStyle/>
          <a:p>
            <a:r>
              <a:rPr lang="tr-TR" sz="2000" dirty="0"/>
              <a:t>Bunun dışında sodyum nitritli ürünlerin tüketilmesi, baş dönmesine, baş ağrısına, nefes alma zorluğuna </a:t>
            </a:r>
            <a:r>
              <a:rPr lang="tr-TR" sz="2000" dirty="0" smtClean="0"/>
              <a:t>neden </a:t>
            </a:r>
            <a:r>
              <a:rPr lang="tr-TR" sz="2000" dirty="0"/>
              <a:t>olabilir. Çocukların yiyeceklerinde kullanılmamalıdır.</a:t>
            </a:r>
          </a:p>
        </p:txBody>
      </p:sp>
    </p:spTree>
    <p:extLst>
      <p:ext uri="{BB962C8B-B14F-4D97-AF65-F5344CB8AC3E}">
        <p14:creationId xmlns:p14="http://schemas.microsoft.com/office/powerpoint/2010/main" val="37705437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nodeType="withEffect">
                                  <p:stCondLst>
                                    <p:cond delay="500"/>
                                  </p:stCondLst>
                                  <p:childTnLst>
                                    <p:animRot by="21600000">
                                      <p:cBhvr>
                                        <p:cTn id="6" dur="500" fill="hold"/>
                                        <p:tgtEl>
                                          <p:spTgt spid="7"/>
                                        </p:tgtEl>
                                        <p:attrNameLst>
                                          <p:attrName>r</p:attrName>
                                        </p:attrNameLst>
                                      </p:cBhvr>
                                    </p:animRot>
                                  </p:childTnLst>
                                </p:cTn>
                              </p:par>
                              <p:par>
                                <p:cTn id="7" presetID="10" presetClass="entr" presetSubtype="0" fill="hold" nodeType="withEffect">
                                  <p:stCondLst>
                                    <p:cond delay="5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childTnLst>
                                </p:cTn>
                              </p:par>
                              <p:par>
                                <p:cTn id="10" presetID="8" presetClass="emph" presetSubtype="0" accel="50000" decel="50000" fill="hold" nodeType="withEffect">
                                  <p:stCondLst>
                                    <p:cond delay="500"/>
                                  </p:stCondLst>
                                  <p:childTnLst>
                                    <p:animRot by="21600000">
                                      <p:cBhvr>
                                        <p:cTn id="11" dur="500" fill="hold"/>
                                        <p:tgtEl>
                                          <p:spTgt spid="11"/>
                                        </p:tgtEl>
                                        <p:attrNameLst>
                                          <p:attrName>r</p:attrName>
                                        </p:attrNameLst>
                                      </p:cBhvr>
                                    </p:animRot>
                                  </p:childTnLst>
                                </p:cTn>
                              </p:par>
                              <p:par>
                                <p:cTn id="12" presetID="10"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2" presetClass="entr" presetSubtype="2"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ASPARTAM(Aynı zamanda tatlandırıcı)</a:t>
            </a:r>
            <a:endParaRPr lang="tr-TR" dirty="0"/>
          </a:p>
        </p:txBody>
      </p:sp>
      <p:sp>
        <p:nvSpPr>
          <p:cNvPr id="3" name="Content Placeholder 2"/>
          <p:cNvSpPr>
            <a:spLocks noGrp="1"/>
          </p:cNvSpPr>
          <p:nvPr>
            <p:ph sz="half" idx="1"/>
          </p:nvPr>
        </p:nvSpPr>
        <p:spPr/>
        <p:txBody>
          <a:bodyPr>
            <a:noAutofit/>
          </a:bodyPr>
          <a:lstStyle/>
          <a:p>
            <a:r>
              <a:rPr lang="tr-TR" sz="2200" dirty="0"/>
              <a:t>Bu tatlandırıcı hiç kalori içermez. Bu madde kendini dildeki tat reseptörlerine bağlayarak tüketen kişide şeker alımına benzer tatlı bir his uyandırmaktadır.</a:t>
            </a:r>
          </a:p>
          <a:p>
            <a:r>
              <a:rPr lang="tr-TR" sz="2200" dirty="0"/>
              <a:t>Besin değeri olmayan, enerji içermeyen </a:t>
            </a:r>
            <a:r>
              <a:rPr lang="tr-TR" sz="2200" dirty="0" smtClean="0"/>
              <a:t>tatlandıcılardır.Çay şekerinden 200 kat daha tatlı olduğu tespit edilmiştir.</a:t>
            </a:r>
          </a:p>
          <a:p>
            <a:r>
              <a:rPr lang="tr-TR" sz="2200" dirty="0" smtClean="0"/>
              <a:t>Özellikle diyet kolalarda bulunur.</a:t>
            </a:r>
            <a:endParaRPr lang="tr-TR" sz="2200" dirty="0"/>
          </a:p>
          <a:p>
            <a:pPr marL="0" indent="0">
              <a:buNone/>
            </a:pPr>
            <a:endParaRPr lang="tr-TR" sz="2200"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644008" y="2348880"/>
            <a:ext cx="3971925" cy="2229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170007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Aspartam</a:t>
            </a:r>
            <a:endParaRPr lang="tr-TR" b="1" dirty="0"/>
          </a:p>
        </p:txBody>
      </p:sp>
      <p:grpSp>
        <p:nvGrpSpPr>
          <p:cNvPr id="4" name="Group 3"/>
          <p:cNvGrpSpPr/>
          <p:nvPr/>
        </p:nvGrpSpPr>
        <p:grpSpPr>
          <a:xfrm>
            <a:off x="530791" y="1450042"/>
            <a:ext cx="1438275" cy="1438275"/>
            <a:chOff x="762001" y="1946209"/>
            <a:chExt cx="2057400" cy="2057400"/>
          </a:xfrm>
        </p:grpSpPr>
        <p:sp>
          <p:nvSpPr>
            <p:cNvPr id="5" name="Oval 4"/>
            <p:cNvSpPr/>
            <p:nvPr/>
          </p:nvSpPr>
          <p:spPr>
            <a:xfrm>
              <a:off x="762001" y="1946209"/>
              <a:ext cx="2057400" cy="2057400"/>
            </a:xfrm>
            <a:prstGeom prst="ellipse">
              <a:avLst/>
            </a:prstGeom>
            <a:gradFill>
              <a:gsLst>
                <a:gs pos="38000">
                  <a:srgbClr val="00B0F0"/>
                </a:gs>
                <a:gs pos="79000">
                  <a:srgbClr val="0065B0"/>
                </a:gs>
              </a:gsLst>
              <a:path path="circle">
                <a:fillToRect l="50000" t="50000" r="50000" b="50000"/>
              </a:path>
            </a:gradFill>
            <a:ln w="82550">
              <a:noFill/>
            </a:ln>
            <a:effectLst>
              <a:outerShdw blurRad="1270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pic>
        <p:nvPicPr>
          <p:cNvPr id="7" name="Picture 6"/>
          <p:cNvPicPr>
            <a:picLocks noChangeAspect="1"/>
          </p:cNvPicPr>
          <p:nvPr/>
        </p:nvPicPr>
        <p:blipFill>
          <a:blip r:embed="rId2" cstate="print"/>
          <a:stretch>
            <a:fillRect/>
          </a:stretch>
        </p:blipFill>
        <p:spPr>
          <a:xfrm>
            <a:off x="682810" y="1602442"/>
            <a:ext cx="1133856" cy="1133856"/>
          </a:xfrm>
          <a:prstGeom prst="rect">
            <a:avLst/>
          </a:prstGeom>
        </p:spPr>
      </p:pic>
      <p:grpSp>
        <p:nvGrpSpPr>
          <p:cNvPr id="8" name="Group 7"/>
          <p:cNvGrpSpPr/>
          <p:nvPr/>
        </p:nvGrpSpPr>
        <p:grpSpPr>
          <a:xfrm>
            <a:off x="564128" y="4040842"/>
            <a:ext cx="1371600" cy="1371600"/>
            <a:chOff x="3895725" y="4267200"/>
            <a:chExt cx="1371600" cy="1371600"/>
          </a:xfrm>
        </p:grpSpPr>
        <p:sp>
          <p:nvSpPr>
            <p:cNvPr id="9" name="Rounded Rectangle 8"/>
            <p:cNvSpPr/>
            <p:nvPr/>
          </p:nvSpPr>
          <p:spPr>
            <a:xfrm>
              <a:off x="3895725" y="4267200"/>
              <a:ext cx="1371600" cy="1371600"/>
            </a:xfrm>
            <a:prstGeom prst="roundRect">
              <a:avLst/>
            </a:prstGeom>
            <a:gradFill flip="none" rotWithShape="1">
              <a:gsLst>
                <a:gs pos="38000">
                  <a:srgbClr val="F39C29"/>
                </a:gs>
                <a:gs pos="70000">
                  <a:srgbClr val="F27416"/>
                </a:gs>
              </a:gsLst>
              <a:path path="circle">
                <a:fillToRect l="50000" t="50000" r="50000" b="50000"/>
              </a:path>
              <a:tileRect/>
            </a:gradFill>
            <a:ln w="12700">
              <a:solidFill>
                <a:schemeClr val="accent6">
                  <a:lumMod val="75000"/>
                </a:schemeClr>
              </a:solidFill>
            </a:ln>
            <a:effectLst>
              <a:outerShdw blurRad="1524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10" name="Rounded Rectangle 9"/>
            <p:cNvSpPr/>
            <p:nvPr/>
          </p:nvSpPr>
          <p:spPr>
            <a:xfrm>
              <a:off x="3971925" y="4314825"/>
              <a:ext cx="1209676" cy="838200"/>
            </a:xfrm>
            <a:prstGeom prst="roundRect">
              <a:avLst/>
            </a:prstGeom>
            <a:gradFill flip="none" rotWithShape="1">
              <a:gsLst>
                <a:gs pos="63000">
                  <a:schemeClr val="bg1">
                    <a:alpha val="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grpSp>
      <p:pic>
        <p:nvPicPr>
          <p:cNvPr id="11" name="Picture 10"/>
          <p:cNvPicPr>
            <a:picLocks noChangeAspect="1"/>
          </p:cNvPicPr>
          <p:nvPr/>
        </p:nvPicPr>
        <p:blipFill>
          <a:blip r:embed="rId3"/>
          <a:stretch>
            <a:fillRect/>
          </a:stretch>
        </p:blipFill>
        <p:spPr>
          <a:xfrm>
            <a:off x="683568" y="4166698"/>
            <a:ext cx="1134454" cy="1134454"/>
          </a:xfrm>
          <a:prstGeom prst="rect">
            <a:avLst/>
          </a:prstGeom>
        </p:spPr>
      </p:pic>
      <p:sp>
        <p:nvSpPr>
          <p:cNvPr id="12" name="TextBox 11"/>
          <p:cNvSpPr txBox="1"/>
          <p:nvPr/>
        </p:nvSpPr>
        <p:spPr>
          <a:xfrm>
            <a:off x="2267744" y="1564878"/>
            <a:ext cx="6048672" cy="1323439"/>
          </a:xfrm>
          <a:prstGeom prst="rect">
            <a:avLst/>
          </a:prstGeom>
          <a:noFill/>
        </p:spPr>
        <p:txBody>
          <a:bodyPr wrap="square" rtlCol="0">
            <a:spAutoFit/>
          </a:bodyPr>
          <a:lstStyle/>
          <a:p>
            <a:r>
              <a:rPr lang="tr-TR" sz="2000" dirty="0" smtClean="0"/>
              <a:t>Aspartam </a:t>
            </a:r>
            <a:r>
              <a:rPr lang="tr-TR" sz="2000" dirty="0"/>
              <a:t>vücuda girdiğinde kanserojene, nörotoksine (sinir sisteminde tahribata neden olan zehir) ve bir eksitoksine (sinir hücrelerini ölümüne neden olan toksik madde) dönüşüyor.</a:t>
            </a:r>
          </a:p>
        </p:txBody>
      </p:sp>
      <p:sp>
        <p:nvSpPr>
          <p:cNvPr id="14" name="TextBox 13"/>
          <p:cNvSpPr txBox="1"/>
          <p:nvPr/>
        </p:nvSpPr>
        <p:spPr>
          <a:xfrm>
            <a:off x="2267744" y="3861048"/>
            <a:ext cx="6048672" cy="1938992"/>
          </a:xfrm>
          <a:prstGeom prst="rect">
            <a:avLst/>
          </a:prstGeom>
          <a:noFill/>
        </p:spPr>
        <p:txBody>
          <a:bodyPr wrap="square" rtlCol="0">
            <a:spAutoFit/>
          </a:bodyPr>
          <a:lstStyle/>
          <a:p>
            <a:r>
              <a:rPr lang="tr-TR" sz="2000" dirty="0"/>
              <a:t>Ciddi yan etkiler arasında ise Egzoftalmik Guatr ve kanser vardır. Tüm bu muhtemel yan etkiler bulunmasına rağmen aspartam, ilgili kurum tarafımdan güvenli bir madde olarak değerlendirilmektedir. Bunun bir nedeni de aspartam ile bu rahatsızlıkların kesin bağlantısının </a:t>
            </a:r>
            <a:r>
              <a:rPr lang="tr-TR" sz="2000" dirty="0" smtClean="0"/>
              <a:t>kanıtlanamamasıdır.</a:t>
            </a:r>
            <a:endParaRPr lang="tr-TR" sz="2000" dirty="0"/>
          </a:p>
        </p:txBody>
      </p:sp>
    </p:spTree>
    <p:extLst>
      <p:ext uri="{BB962C8B-B14F-4D97-AF65-F5344CB8AC3E}">
        <p14:creationId xmlns:p14="http://schemas.microsoft.com/office/powerpoint/2010/main" val="13937606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nodeType="withEffect">
                                  <p:stCondLst>
                                    <p:cond delay="500"/>
                                  </p:stCondLst>
                                  <p:childTnLst>
                                    <p:animRot by="21600000">
                                      <p:cBhvr>
                                        <p:cTn id="6" dur="500" fill="hold"/>
                                        <p:tgtEl>
                                          <p:spTgt spid="7"/>
                                        </p:tgtEl>
                                        <p:attrNameLst>
                                          <p:attrName>r</p:attrName>
                                        </p:attrNameLst>
                                      </p:cBhvr>
                                    </p:animRot>
                                  </p:childTnLst>
                                </p:cTn>
                              </p:par>
                              <p:par>
                                <p:cTn id="7" presetID="10" presetClass="entr" presetSubtype="0" fill="hold" nodeType="withEffect">
                                  <p:stCondLst>
                                    <p:cond delay="5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childTnLst>
                                </p:cTn>
                              </p:par>
                              <p:par>
                                <p:cTn id="10" presetID="8" presetClass="emph" presetSubtype="0" accel="50000" decel="50000" fill="hold" nodeType="withEffect">
                                  <p:stCondLst>
                                    <p:cond delay="500"/>
                                  </p:stCondLst>
                                  <p:childTnLst>
                                    <p:animRot by="21600000">
                                      <p:cBhvr>
                                        <p:cTn id="11" dur="500" fill="hold"/>
                                        <p:tgtEl>
                                          <p:spTgt spid="11"/>
                                        </p:tgtEl>
                                        <p:attrNameLst>
                                          <p:attrName>r</p:attrName>
                                        </p:attrNameLst>
                                      </p:cBhvr>
                                    </p:animRot>
                                  </p:childTnLst>
                                </p:cTn>
                              </p:par>
                              <p:par>
                                <p:cTn id="12" presetID="10"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2" presetClass="entr" presetSubtype="2"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50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1+#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SORBİTOL</a:t>
            </a:r>
            <a:endParaRPr lang="tr-TR" dirty="0"/>
          </a:p>
        </p:txBody>
      </p:sp>
      <p:sp>
        <p:nvSpPr>
          <p:cNvPr id="3" name="Content Placeholder 2"/>
          <p:cNvSpPr>
            <a:spLocks noGrp="1"/>
          </p:cNvSpPr>
          <p:nvPr>
            <p:ph sz="half" idx="1"/>
          </p:nvPr>
        </p:nvSpPr>
        <p:spPr/>
        <p:txBody>
          <a:bodyPr>
            <a:noAutofit/>
          </a:bodyPr>
          <a:lstStyle/>
          <a:p>
            <a:r>
              <a:rPr lang="tr-TR" sz="2200" dirty="0"/>
              <a:t>Sorbitol de glikoz kadar kalorik değere sahiptir. Ancak yavaş emilir ve açlığın oluşmasını geciktirir. Glikoz formunda kullanılabilir, karbonhidrata çevrilir</a:t>
            </a:r>
            <a:r>
              <a:rPr lang="tr-TR" sz="2200" dirty="0" smtClean="0"/>
              <a:t>.</a:t>
            </a:r>
          </a:p>
          <a:p>
            <a:r>
              <a:rPr lang="tr-TR" sz="2200" dirty="0"/>
              <a:t>Ağdalı ve nemlendirici özellikleri nedeniyle ve B12, B1 ve C vitaminlerinin emilimini artırma özelliğinden dolayı şekerleme sektöründe </a:t>
            </a:r>
            <a:r>
              <a:rPr lang="tr-TR" sz="2200" dirty="0" smtClean="0"/>
              <a:t>kullanılır.</a:t>
            </a:r>
          </a:p>
          <a:p>
            <a:r>
              <a:rPr lang="tr-TR" sz="2200" dirty="0" smtClean="0"/>
              <a:t>Şekerli sakızlarda bulunur.</a:t>
            </a:r>
            <a:endParaRPr lang="tr-TR" sz="2200"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648200" y="2315620"/>
            <a:ext cx="4038600" cy="2693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634625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1047</Words>
  <Application>Microsoft Office PowerPoint</Application>
  <PresentationFormat>On-screen Show (4:3)</PresentationFormat>
  <Paragraphs>185</Paragraphs>
  <Slides>50</Slides>
  <Notes>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Introducing PowerPoint 2010</vt:lpstr>
      <vt:lpstr> Market ürünlerindeki katkı maddelerinin sağlığa zararına dair toplumsal bilinç uyandırmak</vt:lpstr>
      <vt:lpstr>Katkı Maddeleri ve Zararları Nelerdir?</vt:lpstr>
      <vt:lpstr>GLİKOZ ŞURUBU</vt:lpstr>
      <vt:lpstr>Glikoz Şurubu</vt:lpstr>
      <vt:lpstr>E250(Sodyum Nitrit)</vt:lpstr>
      <vt:lpstr>  E250(Sodyum Nitrit)</vt:lpstr>
      <vt:lpstr>ASPARTAM(Aynı zamanda tatlandırıcı)</vt:lpstr>
      <vt:lpstr>Aspartam</vt:lpstr>
      <vt:lpstr>SORBİTOL</vt:lpstr>
      <vt:lpstr>Sorbitol</vt:lpstr>
      <vt:lpstr>PALM YAĞI</vt:lpstr>
      <vt:lpstr>Palm Yağı</vt:lpstr>
      <vt:lpstr>E.D.T.A.(Etilendiamin tetraasetik asit)</vt:lpstr>
      <vt:lpstr>E.D.T.A(Etilendiamin tetraasetik asit)</vt:lpstr>
      <vt:lpstr>Bakanlık bu konuda bir çalışma yapmış mı?</vt:lpstr>
      <vt:lpstr>PowerPoint Presentation</vt:lpstr>
      <vt:lpstr>KULLANDIĞIMIZ METODLAR</vt:lpstr>
      <vt:lpstr> 191 kişiyle anket yaptık, sonuçlar şaşırtıcı!</vt:lpstr>
      <vt:lpstr>S1:Forumu Dolduran Kişiler Hakkında Bilgiler</vt:lpstr>
      <vt:lpstr>S1:Forumu Dolduran Kişiler Hakkında Bilgiler</vt:lpstr>
      <vt:lpstr>S1:Forumu Dolduran Kişiler Hakkında Bilgiler</vt:lpstr>
      <vt:lpstr>S1:Forumu Dolduran Kişiler Hakkında Bilgiler</vt:lpstr>
      <vt:lpstr>S1:Forumu Dolduran Kişiler Hakkında Bilgiler</vt:lpstr>
      <vt:lpstr>S1:Forumu Dolduran Kişiler Hakkında Bilgiler</vt:lpstr>
      <vt:lpstr>S2:Ülkemizdeki ürünleri ne kadar sağlıklı buluyorsunuz?</vt:lpstr>
      <vt:lpstr>S3:Aldığınız ürünlerin içeriklerine bakıyormusunuz?</vt:lpstr>
      <vt:lpstr>S4:Aldığınız ürünlerin içeriklerine bakıyorsanız ne kadarını anlıyorsunuz?</vt:lpstr>
      <vt:lpstr>S5:Bakarak aldığınız ürünler seçiminizi etkiliyor mu?</vt:lpstr>
      <vt:lpstr>S6:Etkiliyor ise neden?</vt:lpstr>
      <vt:lpstr>S7:Ürünlerin üzerindeki bilgilendirici yazıları yeterli buluyormusunuz?</vt:lpstr>
      <vt:lpstr>S8:Gıdalarda bildiğiniz bir katkı maddesi var mı?</vt:lpstr>
      <vt:lpstr>S9:Var ise ismi nedir?</vt:lpstr>
      <vt:lpstr>S10:Dondurulmuş gıdalar kullanıyormusunuz?</vt:lpstr>
      <vt:lpstr>S11:Neden dondurulmuş gıdaları tercih ediyorsunuz?</vt:lpstr>
      <vt:lpstr>S12:En çok kullandığınız dondurulmuş gıda nedir?</vt:lpstr>
      <vt:lpstr>S13:Dondurulmuş gıdaların zararlı olduğunu düşünüyor musunuz? </vt:lpstr>
      <vt:lpstr>S14:Ne sıklıkta kozmetik ürünler kullanıyorsunuz?</vt:lpstr>
      <vt:lpstr>S15:En çok kullandığınız kozmetik ürün nedir?</vt:lpstr>
      <vt:lpstr>S16:Bu ürünlerin Sağlık Bakanlığı tarafından onaylı olup olmadığına dikkat ediyor musunuz?</vt:lpstr>
      <vt:lpstr>S17:Bu ürünlerde bildiğiniz bir zararlı madde var mı?</vt:lpstr>
      <vt:lpstr>S18:Varsa eğer bu maddenin adı nedir?</vt:lpstr>
      <vt:lpstr>S19:Kullandığınız kozmetik ürününün markasına dikkat ediyor musunuz?</vt:lpstr>
      <vt:lpstr>S20:İçeriğe mi yoksa fiyata mı dikkat ediyorsunuz?</vt:lpstr>
      <vt:lpstr>S21:Ürün alırken reklamlar sizi etkiliyor mu?</vt:lpstr>
      <vt:lpstr>S22:Ürünler üzerinde ‘’Bu ürünler sağlığa zararlıdır’’ yazsa satın alırmısınız?</vt:lpstr>
      <vt:lpstr>S23:Bu bilgilendirmemiz sizin için etkili oldu mu?</vt:lpstr>
      <vt:lpstr>Son günlerde yayınlanan haberlere göre ABD’de aspartam karşıtı kampanyalar sonuç verdi ve Pepsi şirketi içeceklerinden aspartamı kaldırdı. Ancak bu uygulama sadece ABD için geçerli; Türkiye ve diğer ülkelerde Pepsi, aspartamlı olarak satışa çıktı.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2016-12-25T10:41:11Z</dcterms:created>
  <dcterms:modified xsi:type="dcterms:W3CDTF">2017-01-10T21:22:18Z</dcterms:modified>
</cp:coreProperties>
</file>