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79" r:id="rId5"/>
    <p:sldId id="268" r:id="rId6"/>
    <p:sldId id="269" r:id="rId7"/>
    <p:sldId id="270" r:id="rId8"/>
    <p:sldId id="264" r:id="rId9"/>
    <p:sldId id="271" r:id="rId10"/>
    <p:sldId id="265" r:id="rId11"/>
    <p:sldId id="272" r:id="rId12"/>
    <p:sldId id="267" r:id="rId13"/>
    <p:sldId id="273" r:id="rId14"/>
    <p:sldId id="278" r:id="rId15"/>
    <p:sldId id="266" r:id="rId16"/>
    <p:sldId id="259" r:id="rId17"/>
    <p:sldId id="260" r:id="rId18"/>
    <p:sldId id="262" r:id="rId19"/>
    <p:sldId id="261" r:id="rId20"/>
    <p:sldId id="275" r:id="rId21"/>
    <p:sldId id="276" r:id="rId22"/>
    <p:sldId id="274" r:id="rId23"/>
    <p:sldId id="263" r:id="rId24"/>
    <p:sldId id="280"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BA94E81-D401-4829-90AB-ADAC2A2F01C8}">
          <p14:sldIdLst>
            <p14:sldId id="256"/>
            <p14:sldId id="257"/>
            <p14:sldId id="258"/>
            <p14:sldId id="279"/>
            <p14:sldId id="268"/>
            <p14:sldId id="269"/>
            <p14:sldId id="270"/>
            <p14:sldId id="264"/>
            <p14:sldId id="271"/>
            <p14:sldId id="265"/>
            <p14:sldId id="272"/>
            <p14:sldId id="267"/>
            <p14:sldId id="273"/>
            <p14:sldId id="278"/>
            <p14:sldId id="266"/>
            <p14:sldId id="259"/>
            <p14:sldId id="260"/>
            <p14:sldId id="262"/>
            <p14:sldId id="261"/>
            <p14:sldId id="275"/>
            <p14:sldId id="276"/>
            <p14:sldId id="274"/>
            <p14:sldId id="263"/>
            <p14:sldId id="280"/>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33"/>
    <a:srgbClr val="FFCC00"/>
    <a:srgbClr val="0099CC"/>
    <a:srgbClr val="9999FF"/>
    <a:srgbClr val="FFCCCC"/>
    <a:srgbClr val="E6AF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a:t>YAŞA</a:t>
            </a:r>
            <a:r>
              <a:rPr lang="tr-TR" baseline="0" dirty="0"/>
              <a:t> GÖRE</a:t>
            </a:r>
            <a:endParaRPr lang="en-US" dirty="0"/>
          </a:p>
        </c:rich>
      </c:tx>
      <c:layout>
        <c:manualLayout>
          <c:xMode val="edge"/>
          <c:yMode val="edge"/>
          <c:x val="0.2851169355668538"/>
          <c:y val="2.81071546540855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BİLİNME ORANLARI(%)</c:v>
                </c:pt>
              </c:strCache>
            </c:strRef>
          </c:tx>
          <c:spPr>
            <a:solidFill>
              <a:srgbClr val="CCFF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15-25</c:v>
                </c:pt>
                <c:pt idx="1">
                  <c:v>26-35</c:v>
                </c:pt>
                <c:pt idx="2">
                  <c:v>36-45</c:v>
                </c:pt>
                <c:pt idx="3">
                  <c:v>46-55</c:v>
                </c:pt>
                <c:pt idx="4">
                  <c:v>56-65</c:v>
                </c:pt>
              </c:strCache>
            </c:strRef>
          </c:cat>
          <c:val>
            <c:numRef>
              <c:f>Sayfa1!$B$2:$B$6</c:f>
              <c:numCache>
                <c:formatCode>General</c:formatCode>
                <c:ptCount val="5"/>
                <c:pt idx="0">
                  <c:v>48</c:v>
                </c:pt>
                <c:pt idx="1">
                  <c:v>27.77</c:v>
                </c:pt>
                <c:pt idx="2">
                  <c:v>45</c:v>
                </c:pt>
                <c:pt idx="3">
                  <c:v>45.45</c:v>
                </c:pt>
                <c:pt idx="4">
                  <c:v>57.14</c:v>
                </c:pt>
              </c:numCache>
            </c:numRef>
          </c:val>
          <c:extLst>
            <c:ext xmlns:c16="http://schemas.microsoft.com/office/drawing/2014/chart" uri="{C3380CC4-5D6E-409C-BE32-E72D297353CC}">
              <c16:uniqueId val="{00000000-2676-47F1-B125-0C7E11D89163}"/>
            </c:ext>
          </c:extLst>
        </c:ser>
        <c:dLbls>
          <c:dLblPos val="outEnd"/>
          <c:showLegendKey val="0"/>
          <c:showVal val="1"/>
          <c:showCatName val="0"/>
          <c:showSerName val="0"/>
          <c:showPercent val="0"/>
          <c:showBubbleSize val="0"/>
        </c:dLbls>
        <c:gapWidth val="219"/>
        <c:overlap val="-27"/>
        <c:axId val="431919304"/>
        <c:axId val="431919960"/>
      </c:barChart>
      <c:catAx>
        <c:axId val="43191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31919960"/>
        <c:crosses val="autoZero"/>
        <c:auto val="1"/>
        <c:lblAlgn val="ctr"/>
        <c:lblOffset val="100"/>
        <c:noMultiLvlLbl val="0"/>
      </c:catAx>
      <c:valAx>
        <c:axId val="431919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3191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BİLİNME ORANLARI(%)</c:v>
                </c:pt>
              </c:strCache>
            </c:strRef>
          </c:tx>
          <c:spPr>
            <a:solidFill>
              <a:srgbClr val="FF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Sayfa1!$A$2:$A$4</c:f>
              <c:strCache>
                <c:ptCount val="3"/>
                <c:pt idx="0">
                  <c:v>İLKOKUL</c:v>
                </c:pt>
                <c:pt idx="1">
                  <c:v>LİSE</c:v>
                </c:pt>
                <c:pt idx="2">
                  <c:v>ÜNİVERSİTE</c:v>
                </c:pt>
              </c:strCache>
            </c:strRef>
          </c:cat>
          <c:val>
            <c:numRef>
              <c:f>Sayfa1!$B$2:$B$4</c:f>
              <c:numCache>
                <c:formatCode>General</c:formatCode>
                <c:ptCount val="3"/>
                <c:pt idx="0">
                  <c:v>18.75</c:v>
                </c:pt>
                <c:pt idx="1">
                  <c:v>78.569999999999993</c:v>
                </c:pt>
                <c:pt idx="2">
                  <c:v>95.65</c:v>
                </c:pt>
              </c:numCache>
            </c:numRef>
          </c:val>
          <c:extLst>
            <c:ext xmlns:c16="http://schemas.microsoft.com/office/drawing/2014/chart" uri="{C3380CC4-5D6E-409C-BE32-E72D297353CC}">
              <c16:uniqueId val="{00000000-DC4C-4BB4-B139-9F3B425C8015}"/>
            </c:ext>
          </c:extLst>
        </c:ser>
        <c:dLbls>
          <c:dLblPos val="outEnd"/>
          <c:showLegendKey val="0"/>
          <c:showVal val="1"/>
          <c:showCatName val="0"/>
          <c:showSerName val="0"/>
          <c:showPercent val="0"/>
          <c:showBubbleSize val="0"/>
        </c:dLbls>
        <c:gapWidth val="219"/>
        <c:overlap val="-27"/>
        <c:axId val="301418496"/>
        <c:axId val="301416856"/>
      </c:barChart>
      <c:catAx>
        <c:axId val="3014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1416856"/>
        <c:crosses val="autoZero"/>
        <c:auto val="1"/>
        <c:lblAlgn val="ctr"/>
        <c:lblOffset val="100"/>
        <c:noMultiLvlLbl val="0"/>
      </c:catAx>
      <c:valAx>
        <c:axId val="301416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3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0DD77CBE-1E02-4397-BEF7-7A92333E52EF}" type="datetimeFigureOut">
              <a:rPr lang="tr-TR" smtClean="0"/>
              <a:t>12.01.2017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16569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5867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2125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346348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2291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7337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406763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41802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384674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DD77CBE-1E02-4397-BEF7-7A92333E52EF}" type="datetimeFigureOut">
              <a:rPr lang="tr-TR" smtClean="0"/>
              <a:t>12.01.2017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195828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D77CBE-1E02-4397-BEF7-7A92333E52EF}" type="datetimeFigureOut">
              <a:rPr lang="tr-TR" smtClean="0"/>
              <a:t>12.01.2017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465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DD77CBE-1E02-4397-BEF7-7A92333E52EF}" type="datetimeFigureOut">
              <a:rPr lang="tr-TR" smtClean="0"/>
              <a:t>12.01.2017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16483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0DD77CBE-1E02-4397-BEF7-7A92333E52EF}" type="datetimeFigureOut">
              <a:rPr lang="tr-TR" smtClean="0"/>
              <a:t>12.01.2017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385923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7CBE-1E02-4397-BEF7-7A92333E52EF}" type="datetimeFigureOut">
              <a:rPr lang="tr-TR" smtClean="0"/>
              <a:t>12.01.2017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328452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0DD77CBE-1E02-4397-BEF7-7A92333E52EF}" type="datetimeFigureOut">
              <a:rPr lang="tr-TR" smtClean="0"/>
              <a:t>12.01.2017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9514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0DD77CBE-1E02-4397-BEF7-7A92333E52EF}" type="datetimeFigureOut">
              <a:rPr lang="tr-TR" smtClean="0"/>
              <a:t>12.01.2017</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A61114-D747-4031-969E-B3BB355BC7BC}" type="slidenum">
              <a:rPr lang="tr-TR" smtClean="0"/>
              <a:t>‹#›</a:t>
            </a:fld>
            <a:endParaRPr lang="tr-TR"/>
          </a:p>
        </p:txBody>
      </p:sp>
    </p:spTree>
    <p:extLst>
      <p:ext uri="{BB962C8B-B14F-4D97-AF65-F5344CB8AC3E}">
        <p14:creationId xmlns:p14="http://schemas.microsoft.com/office/powerpoint/2010/main" val="284255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DD77CBE-1E02-4397-BEF7-7A92333E52EF}" type="datetimeFigureOut">
              <a:rPr lang="tr-TR" smtClean="0"/>
              <a:t>12.01.2017</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4A61114-D747-4031-969E-B3BB355BC7BC}" type="slidenum">
              <a:rPr lang="tr-TR" smtClean="0"/>
              <a:t>‹#›</a:t>
            </a:fld>
            <a:endParaRPr lang="tr-TR"/>
          </a:p>
        </p:txBody>
      </p:sp>
    </p:spTree>
    <p:extLst>
      <p:ext uri="{BB962C8B-B14F-4D97-AF65-F5344CB8AC3E}">
        <p14:creationId xmlns:p14="http://schemas.microsoft.com/office/powerpoint/2010/main" val="206298394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60391" y="2938092"/>
            <a:ext cx="10289511" cy="2372462"/>
          </a:xfrm>
        </p:spPr>
        <p:txBody>
          <a:bodyPr>
            <a:normAutofit/>
          </a:bodyPr>
          <a:lstStyle/>
          <a:p>
            <a:pPr algn="ctr"/>
            <a:r>
              <a:rPr lang="tr-TR" sz="4000" dirty="0">
                <a:latin typeface="Verdana Pro Black" panose="020B0A04030504040204" pitchFamily="34" charset="0"/>
              </a:rPr>
              <a:t>BİR DE HEKİME SOR</a:t>
            </a:r>
          </a:p>
        </p:txBody>
      </p:sp>
      <p:sp>
        <p:nvSpPr>
          <p:cNvPr id="3" name="Alt Başlık 2"/>
          <p:cNvSpPr>
            <a:spLocks noGrp="1"/>
          </p:cNvSpPr>
          <p:nvPr>
            <p:ph type="subTitle" idx="1"/>
          </p:nvPr>
        </p:nvSpPr>
        <p:spPr>
          <a:xfrm>
            <a:off x="845319" y="2176990"/>
            <a:ext cx="10304583" cy="1947333"/>
          </a:xfrm>
        </p:spPr>
        <p:txBody>
          <a:bodyPr>
            <a:noAutofit/>
          </a:bodyPr>
          <a:lstStyle/>
          <a:p>
            <a:pPr algn="ctr"/>
            <a:r>
              <a:rPr lang="tr-TR" sz="4000" dirty="0">
                <a:solidFill>
                  <a:schemeClr val="tx1"/>
                </a:solidFill>
                <a:latin typeface="Verdana Pro Black" panose="020B0A04030504040204" pitchFamily="34" charset="0"/>
              </a:rPr>
              <a:t>Sosyal medya aracılığı ile toplumda bazı hastalıklar hakkındaki farkındalığı arttırma</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466" y="475156"/>
            <a:ext cx="1331297" cy="133129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17" y="293659"/>
            <a:ext cx="2017059" cy="1512794"/>
          </a:xfrm>
          <a:prstGeom prst="rect">
            <a:avLst/>
          </a:prstGeom>
        </p:spPr>
      </p:pic>
    </p:spTree>
    <p:extLst>
      <p:ext uri="{BB962C8B-B14F-4D97-AF65-F5344CB8AC3E}">
        <p14:creationId xmlns:p14="http://schemas.microsoft.com/office/powerpoint/2010/main" val="238892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160" y="532563"/>
            <a:ext cx="11706330" cy="1481631"/>
          </a:xfrm>
        </p:spPr>
        <p:txBody>
          <a:bodyPr>
            <a:normAutofit/>
          </a:bodyPr>
          <a:lstStyle/>
          <a:p>
            <a:pPr algn="ctr"/>
            <a:r>
              <a:rPr lang="tr-TR" dirty="0">
                <a:latin typeface="Verdana Pro Black" panose="020B0A04030504040204" pitchFamily="34" charset="0"/>
              </a:rPr>
              <a:t>BİPOLAR HASTALIĞININ İSTATİSTİKLERİ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04119016"/>
              </p:ext>
            </p:extLst>
          </p:nvPr>
        </p:nvGraphicFramePr>
        <p:xfrm>
          <a:off x="724407" y="2152859"/>
          <a:ext cx="8372793" cy="1483360"/>
        </p:xfrm>
        <a:graphic>
          <a:graphicData uri="http://schemas.openxmlformats.org/drawingml/2006/table">
            <a:tbl>
              <a:tblPr firstRow="1" bandRow="1">
                <a:tableStyleId>{5C22544A-7EE6-4342-B048-85BDC9FD1C3A}</a:tableStyleId>
              </a:tblPr>
              <a:tblGrid>
                <a:gridCol w="2683193">
                  <a:extLst>
                    <a:ext uri="{9D8B030D-6E8A-4147-A177-3AD203B41FA5}">
                      <a16:colId xmlns:a16="http://schemas.microsoft.com/office/drawing/2014/main" val="782578944"/>
                    </a:ext>
                  </a:extLst>
                </a:gridCol>
                <a:gridCol w="2844800">
                  <a:extLst>
                    <a:ext uri="{9D8B030D-6E8A-4147-A177-3AD203B41FA5}">
                      <a16:colId xmlns:a16="http://schemas.microsoft.com/office/drawing/2014/main" val="3755813701"/>
                    </a:ext>
                  </a:extLst>
                </a:gridCol>
                <a:gridCol w="2844800">
                  <a:extLst>
                    <a:ext uri="{9D8B030D-6E8A-4147-A177-3AD203B41FA5}">
                      <a16:colId xmlns:a16="http://schemas.microsoft.com/office/drawing/2014/main" val="3560541823"/>
                    </a:ext>
                  </a:extLst>
                </a:gridCol>
              </a:tblGrid>
              <a:tr h="370840">
                <a:tc>
                  <a:txBody>
                    <a:bodyPr/>
                    <a:lstStyle/>
                    <a:p>
                      <a:pPr algn="ctr"/>
                      <a:endParaRPr lang="tr-TR" dirty="0"/>
                    </a:p>
                  </a:txBody>
                  <a:tcPr/>
                </a:tc>
                <a:tc>
                  <a:txBody>
                    <a:bodyPr/>
                    <a:lstStyle/>
                    <a:p>
                      <a:pPr algn="ctr"/>
                      <a:r>
                        <a:rPr lang="tr-TR" dirty="0"/>
                        <a:t>BİLİYOR</a:t>
                      </a:r>
                    </a:p>
                  </a:txBody>
                  <a:tcPr/>
                </a:tc>
                <a:tc>
                  <a:txBody>
                    <a:bodyPr/>
                    <a:lstStyle/>
                    <a:p>
                      <a:pPr algn="ctr"/>
                      <a:r>
                        <a:rPr lang="tr-TR" dirty="0"/>
                        <a:t>BİLMİYOR</a:t>
                      </a:r>
                    </a:p>
                  </a:txBody>
                  <a:tcPr/>
                </a:tc>
                <a:extLst>
                  <a:ext uri="{0D108BD9-81ED-4DB2-BD59-A6C34878D82A}">
                    <a16:rowId xmlns:a16="http://schemas.microsoft.com/office/drawing/2014/main" val="2400669448"/>
                  </a:ext>
                </a:extLst>
              </a:tr>
              <a:tr h="370840">
                <a:tc>
                  <a:txBody>
                    <a:bodyPr/>
                    <a:lstStyle/>
                    <a:p>
                      <a:pPr algn="ctr"/>
                      <a:r>
                        <a:rPr lang="tr-TR" dirty="0"/>
                        <a:t>LİSE VE LİSE ALTI</a:t>
                      </a:r>
                    </a:p>
                  </a:txBody>
                  <a:tcPr/>
                </a:tc>
                <a:tc>
                  <a:txBody>
                    <a:bodyPr/>
                    <a:lstStyle/>
                    <a:p>
                      <a:pPr algn="l"/>
                      <a:r>
                        <a:rPr lang="tr-TR" dirty="0"/>
                        <a:t>                   15         (0,36)</a:t>
                      </a:r>
                    </a:p>
                  </a:txBody>
                  <a:tcPr/>
                </a:tc>
                <a:tc>
                  <a:txBody>
                    <a:bodyPr/>
                    <a:lstStyle/>
                    <a:p>
                      <a:pPr algn="ctr"/>
                      <a:r>
                        <a:rPr lang="tr-TR" dirty="0"/>
                        <a:t>26</a:t>
                      </a:r>
                    </a:p>
                  </a:txBody>
                  <a:tcPr/>
                </a:tc>
                <a:extLst>
                  <a:ext uri="{0D108BD9-81ED-4DB2-BD59-A6C34878D82A}">
                    <a16:rowId xmlns:a16="http://schemas.microsoft.com/office/drawing/2014/main" val="113537303"/>
                  </a:ext>
                </a:extLst>
              </a:tr>
              <a:tr h="370840">
                <a:tc>
                  <a:txBody>
                    <a:bodyPr/>
                    <a:lstStyle/>
                    <a:p>
                      <a:pPr algn="ctr"/>
                      <a:r>
                        <a:rPr lang="tr-TR" dirty="0"/>
                        <a:t>LİSANS VE LİSANS ÜSTÜ</a:t>
                      </a:r>
                    </a:p>
                  </a:txBody>
                  <a:tcPr/>
                </a:tc>
                <a:tc>
                  <a:txBody>
                    <a:bodyPr/>
                    <a:lstStyle/>
                    <a:p>
                      <a:pPr algn="l"/>
                      <a:r>
                        <a:rPr lang="tr-TR" dirty="0"/>
                        <a:t>                   27         (0,64)</a:t>
                      </a:r>
                    </a:p>
                  </a:txBody>
                  <a:tcPr/>
                </a:tc>
                <a:tc>
                  <a:txBody>
                    <a:bodyPr/>
                    <a:lstStyle/>
                    <a:p>
                      <a:pPr algn="ctr"/>
                      <a:r>
                        <a:rPr lang="tr-TR" dirty="0"/>
                        <a:t>22</a:t>
                      </a:r>
                    </a:p>
                  </a:txBody>
                  <a:tcPr/>
                </a:tc>
                <a:extLst>
                  <a:ext uri="{0D108BD9-81ED-4DB2-BD59-A6C34878D82A}">
                    <a16:rowId xmlns:a16="http://schemas.microsoft.com/office/drawing/2014/main" val="2605176489"/>
                  </a:ext>
                </a:extLst>
              </a:tr>
              <a:tr h="370840">
                <a:tc>
                  <a:txBody>
                    <a:bodyPr/>
                    <a:lstStyle/>
                    <a:p>
                      <a:pPr algn="ctr"/>
                      <a:endParaRPr lang="tr-TR" dirty="0"/>
                    </a:p>
                  </a:txBody>
                  <a:tcPr/>
                </a:tc>
                <a:tc>
                  <a:txBody>
                    <a:bodyPr/>
                    <a:lstStyle/>
                    <a:p>
                      <a:pPr algn="ctr"/>
                      <a:r>
                        <a:rPr lang="tr-TR" dirty="0"/>
                        <a:t>42</a:t>
                      </a:r>
                    </a:p>
                  </a:txBody>
                  <a:tcPr/>
                </a:tc>
                <a:tc>
                  <a:txBody>
                    <a:bodyPr/>
                    <a:lstStyle/>
                    <a:p>
                      <a:pPr algn="ctr"/>
                      <a:r>
                        <a:rPr lang="tr-TR" dirty="0"/>
                        <a:t>48</a:t>
                      </a:r>
                    </a:p>
                  </a:txBody>
                  <a:tcPr/>
                </a:tc>
                <a:extLst>
                  <a:ext uri="{0D108BD9-81ED-4DB2-BD59-A6C34878D82A}">
                    <a16:rowId xmlns:a16="http://schemas.microsoft.com/office/drawing/2014/main" val="1655335191"/>
                  </a:ext>
                </a:extLst>
              </a:tr>
            </a:tbl>
          </a:graphicData>
        </a:graphic>
      </p:graphicFrame>
      <p:sp>
        <p:nvSpPr>
          <p:cNvPr id="5" name="Metin kutusu 4"/>
          <p:cNvSpPr txBox="1"/>
          <p:nvPr/>
        </p:nvSpPr>
        <p:spPr>
          <a:xfrm>
            <a:off x="823965" y="4612193"/>
            <a:ext cx="8091428" cy="400110"/>
          </a:xfrm>
          <a:prstGeom prst="rect">
            <a:avLst/>
          </a:prstGeom>
          <a:noFill/>
        </p:spPr>
        <p:txBody>
          <a:bodyPr wrap="square" rtlCol="0">
            <a:spAutoFit/>
          </a:bodyPr>
          <a:lstStyle/>
          <a:p>
            <a:r>
              <a:rPr lang="tr-TR" sz="2000" dirty="0">
                <a:latin typeface="Verdana Pro Black" panose="020B0A04030504040204" pitchFamily="34" charset="0"/>
              </a:rPr>
              <a:t>Kİ KARE= 3,075                    P= 0,080</a:t>
            </a:r>
          </a:p>
        </p:txBody>
      </p:sp>
    </p:spTree>
    <p:extLst>
      <p:ext uri="{BB962C8B-B14F-4D97-AF65-F5344CB8AC3E}">
        <p14:creationId xmlns:p14="http://schemas.microsoft.com/office/powerpoint/2010/main" val="358031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1604" y="319778"/>
            <a:ext cx="8534400" cy="1507067"/>
          </a:xfrm>
        </p:spPr>
        <p:txBody>
          <a:bodyPr>
            <a:normAutofit/>
          </a:bodyPr>
          <a:lstStyle/>
          <a:p>
            <a:r>
              <a:rPr lang="tr-TR" sz="4400" dirty="0">
                <a:latin typeface="Verdana Pro Black" panose="020B0A04030504040204" pitchFamily="34" charset="0"/>
              </a:rPr>
              <a:t>ÇÖLYAK HASTALIĞI</a:t>
            </a:r>
          </a:p>
        </p:txBody>
      </p:sp>
      <p:sp>
        <p:nvSpPr>
          <p:cNvPr id="3" name="İçerik Yer Tutucusu 2"/>
          <p:cNvSpPr>
            <a:spLocks noGrp="1"/>
          </p:cNvSpPr>
          <p:nvPr>
            <p:ph idx="1"/>
          </p:nvPr>
        </p:nvSpPr>
        <p:spPr>
          <a:xfrm>
            <a:off x="1066800" y="2103119"/>
            <a:ext cx="10058400" cy="4046471"/>
          </a:xfrm>
        </p:spPr>
        <p:txBody>
          <a:bodyPr>
            <a:noAutofit/>
          </a:bodyPr>
          <a:lstStyle/>
          <a:p>
            <a:pPr marL="0" indent="0">
              <a:lnSpc>
                <a:spcPct val="200000"/>
              </a:lnSpc>
              <a:buNone/>
            </a:pPr>
            <a:r>
              <a:rPr lang="tr-TR" sz="1800" dirty="0">
                <a:solidFill>
                  <a:schemeClr val="tx1"/>
                </a:solidFill>
                <a:latin typeface="Verdana Pro Black" panose="020B0A04030504040204" pitchFamily="34" charset="0"/>
              </a:rPr>
              <a:t>Sorduğumuz sorular:</a:t>
            </a:r>
          </a:p>
          <a:p>
            <a:pPr marL="0" indent="0">
              <a:lnSpc>
                <a:spcPct val="200000"/>
              </a:lnSpc>
              <a:buNone/>
            </a:pPr>
            <a:r>
              <a:rPr lang="tr-TR" sz="1800" dirty="0">
                <a:solidFill>
                  <a:schemeClr val="tx1"/>
                </a:solidFill>
                <a:latin typeface="Verdana Pro Black" panose="020B0A04030504040204" pitchFamily="34" charset="0"/>
              </a:rPr>
              <a:t>-</a:t>
            </a:r>
            <a:r>
              <a:rPr lang="tr-TR" sz="1800" dirty="0" err="1">
                <a:solidFill>
                  <a:schemeClr val="tx1"/>
                </a:solidFill>
                <a:latin typeface="Verdana Pro Black" panose="020B0A04030504040204" pitchFamily="34" charset="0"/>
              </a:rPr>
              <a:t>Çölyak</a:t>
            </a:r>
            <a:r>
              <a:rPr lang="tr-TR" sz="1800" dirty="0">
                <a:solidFill>
                  <a:schemeClr val="tx1"/>
                </a:solidFill>
                <a:latin typeface="Verdana Pro Black" panose="020B0A04030504040204" pitchFamily="34" charset="0"/>
              </a:rPr>
              <a:t> hatalığı nedir?</a:t>
            </a:r>
          </a:p>
          <a:p>
            <a:pPr marL="0" indent="0">
              <a:lnSpc>
                <a:spcPct val="200000"/>
              </a:lnSpc>
              <a:buNone/>
            </a:pPr>
            <a:r>
              <a:rPr lang="tr-TR" sz="1800" dirty="0">
                <a:solidFill>
                  <a:schemeClr val="tx1"/>
                </a:solidFill>
                <a:latin typeface="Verdana Pro Black" panose="020B0A04030504040204" pitchFamily="34" charset="0"/>
              </a:rPr>
              <a:t>-Belirtileri nelerdir?</a:t>
            </a:r>
          </a:p>
          <a:p>
            <a:pPr marL="0" indent="0">
              <a:lnSpc>
                <a:spcPct val="200000"/>
              </a:lnSpc>
              <a:buNone/>
            </a:pPr>
            <a:r>
              <a:rPr lang="tr-TR" sz="1800" dirty="0">
                <a:solidFill>
                  <a:schemeClr val="tx1"/>
                </a:solidFill>
                <a:latin typeface="Verdana Pro Black" panose="020B0A04030504040204" pitchFamily="34" charset="0"/>
              </a:rPr>
              <a:t>-Tanı yöntemi nedir?</a:t>
            </a:r>
          </a:p>
          <a:p>
            <a:pPr marL="0" indent="0">
              <a:lnSpc>
                <a:spcPct val="200000"/>
              </a:lnSpc>
              <a:buNone/>
            </a:pPr>
            <a:r>
              <a:rPr lang="tr-TR" sz="1800" dirty="0">
                <a:solidFill>
                  <a:schemeClr val="tx1"/>
                </a:solidFill>
                <a:latin typeface="Verdana Pro Black" panose="020B0A04030504040204" pitchFamily="34" charset="0"/>
              </a:rPr>
              <a:t>-Tedavisi var mıdır?</a:t>
            </a:r>
          </a:p>
          <a:p>
            <a:pPr marL="0" indent="0">
              <a:lnSpc>
                <a:spcPct val="200000"/>
              </a:lnSpc>
              <a:buNone/>
            </a:pPr>
            <a:r>
              <a:rPr lang="tr-TR" sz="1800" dirty="0">
                <a:solidFill>
                  <a:schemeClr val="tx1"/>
                </a:solidFill>
                <a:latin typeface="Verdana Pro Black" panose="020B0A04030504040204" pitchFamily="34" charset="0"/>
              </a:rPr>
              <a:t>-Nasıl </a:t>
            </a:r>
            <a:r>
              <a:rPr lang="tr-TR" sz="1800" dirty="0" err="1">
                <a:solidFill>
                  <a:schemeClr val="tx1"/>
                </a:solidFill>
                <a:latin typeface="Verdana Pro Black" panose="020B0A04030504040204" pitchFamily="34" charset="0"/>
              </a:rPr>
              <a:t>korunulur</a:t>
            </a:r>
            <a:r>
              <a:rPr lang="tr-TR" sz="1800" dirty="0">
                <a:solidFill>
                  <a:schemeClr val="tx1"/>
                </a:solidFill>
                <a:latin typeface="Verdana Pro Black" panose="020B0A04030504040204" pitchFamily="34" charset="0"/>
              </a:rPr>
              <a:t>?</a:t>
            </a:r>
          </a:p>
          <a:p>
            <a:pPr marL="0" indent="0">
              <a:lnSpc>
                <a:spcPct val="200000"/>
              </a:lnSpc>
              <a:buNone/>
            </a:pPr>
            <a:endParaRPr lang="tr-TR" sz="1800" dirty="0">
              <a:solidFill>
                <a:schemeClr val="tx1"/>
              </a:solidFill>
              <a:latin typeface="Verdana Pro Black" panose="020B0A04030504040204" pitchFamily="34" charset="0"/>
            </a:endParaRPr>
          </a:p>
        </p:txBody>
      </p:sp>
    </p:spTree>
    <p:extLst>
      <p:ext uri="{BB962C8B-B14F-4D97-AF65-F5344CB8AC3E}">
        <p14:creationId xmlns:p14="http://schemas.microsoft.com/office/powerpoint/2010/main" val="203121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1402" y="391886"/>
            <a:ext cx="11525459" cy="1406769"/>
          </a:xfrm>
        </p:spPr>
        <p:txBody>
          <a:bodyPr>
            <a:noAutofit/>
          </a:bodyPr>
          <a:lstStyle/>
          <a:p>
            <a:pPr algn="ctr"/>
            <a:r>
              <a:rPr lang="tr-TR" dirty="0">
                <a:latin typeface="Verdana Pro Black" panose="020B0A04030504040204" pitchFamily="34" charset="0"/>
              </a:rPr>
              <a:t>ÇÖLYAK HASTALIĞININ İSTATİSTİKLERİ</a:t>
            </a:r>
          </a:p>
        </p:txBody>
      </p:sp>
      <p:sp>
        <p:nvSpPr>
          <p:cNvPr id="3" name="İçerik Yer Tutucusu 2"/>
          <p:cNvSpPr>
            <a:spLocks noGrp="1"/>
          </p:cNvSpPr>
          <p:nvPr>
            <p:ph idx="1"/>
          </p:nvPr>
        </p:nvSpPr>
        <p:spPr/>
        <p:txBody>
          <a:bodyPr/>
          <a:lstStyle/>
          <a:p>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596380910"/>
              </p:ext>
            </p:extLst>
          </p:nvPr>
        </p:nvGraphicFramePr>
        <p:xfrm>
          <a:off x="684212" y="2218406"/>
          <a:ext cx="8127999" cy="147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26294661"/>
                    </a:ext>
                  </a:extLst>
                </a:gridCol>
                <a:gridCol w="2709333">
                  <a:extLst>
                    <a:ext uri="{9D8B030D-6E8A-4147-A177-3AD203B41FA5}">
                      <a16:colId xmlns:a16="http://schemas.microsoft.com/office/drawing/2014/main" val="649481071"/>
                    </a:ext>
                  </a:extLst>
                </a:gridCol>
                <a:gridCol w="2709333">
                  <a:extLst>
                    <a:ext uri="{9D8B030D-6E8A-4147-A177-3AD203B41FA5}">
                      <a16:colId xmlns:a16="http://schemas.microsoft.com/office/drawing/2014/main" val="3124139961"/>
                    </a:ext>
                  </a:extLst>
                </a:gridCol>
              </a:tblGrid>
              <a:tr h="0">
                <a:tc>
                  <a:txBody>
                    <a:bodyPr/>
                    <a:lstStyle/>
                    <a:p>
                      <a:pPr algn="ctr"/>
                      <a:endParaRPr lang="tr-TR" dirty="0"/>
                    </a:p>
                  </a:txBody>
                  <a:tcPr/>
                </a:tc>
                <a:tc>
                  <a:txBody>
                    <a:bodyPr/>
                    <a:lstStyle/>
                    <a:p>
                      <a:pPr algn="ctr"/>
                      <a:r>
                        <a:rPr lang="tr-TR" dirty="0"/>
                        <a:t>BİLİYOR</a:t>
                      </a:r>
                    </a:p>
                  </a:txBody>
                  <a:tcPr/>
                </a:tc>
                <a:tc>
                  <a:txBody>
                    <a:bodyPr/>
                    <a:lstStyle/>
                    <a:p>
                      <a:pPr algn="ctr"/>
                      <a:r>
                        <a:rPr lang="tr-TR" dirty="0"/>
                        <a:t>BİLMİYOR</a:t>
                      </a:r>
                    </a:p>
                  </a:txBody>
                  <a:tcPr/>
                </a:tc>
                <a:extLst>
                  <a:ext uri="{0D108BD9-81ED-4DB2-BD59-A6C34878D82A}">
                    <a16:rowId xmlns:a16="http://schemas.microsoft.com/office/drawing/2014/main" val="1466937600"/>
                  </a:ext>
                </a:extLst>
              </a:tr>
              <a:tr h="370840">
                <a:tc>
                  <a:txBody>
                    <a:bodyPr/>
                    <a:lstStyle/>
                    <a:p>
                      <a:pPr algn="ctr"/>
                      <a:r>
                        <a:rPr lang="tr-TR" dirty="0"/>
                        <a:t>LİSE VE ALTI</a:t>
                      </a:r>
                    </a:p>
                  </a:txBody>
                  <a:tcPr/>
                </a:tc>
                <a:tc>
                  <a:txBody>
                    <a:bodyPr/>
                    <a:lstStyle/>
                    <a:p>
                      <a:pPr algn="ctr"/>
                      <a:r>
                        <a:rPr lang="tr-TR" dirty="0"/>
                        <a:t>27</a:t>
                      </a:r>
                    </a:p>
                  </a:txBody>
                  <a:tcPr/>
                </a:tc>
                <a:tc>
                  <a:txBody>
                    <a:bodyPr/>
                    <a:lstStyle/>
                    <a:p>
                      <a:pPr algn="ctr"/>
                      <a:r>
                        <a:rPr lang="tr-TR" dirty="0"/>
                        <a:t>18</a:t>
                      </a:r>
                    </a:p>
                  </a:txBody>
                  <a:tcPr/>
                </a:tc>
                <a:extLst>
                  <a:ext uri="{0D108BD9-81ED-4DB2-BD59-A6C34878D82A}">
                    <a16:rowId xmlns:a16="http://schemas.microsoft.com/office/drawing/2014/main" val="15940262"/>
                  </a:ext>
                </a:extLst>
              </a:tr>
              <a:tr h="370840">
                <a:tc>
                  <a:txBody>
                    <a:bodyPr/>
                    <a:lstStyle/>
                    <a:p>
                      <a:pPr algn="ctr"/>
                      <a:r>
                        <a:rPr lang="tr-TR" dirty="0"/>
                        <a:t>LİSANS VE LİSANS ÜSTÜ</a:t>
                      </a:r>
                    </a:p>
                  </a:txBody>
                  <a:tcPr/>
                </a:tc>
                <a:tc>
                  <a:txBody>
                    <a:bodyPr/>
                    <a:lstStyle/>
                    <a:p>
                      <a:pPr algn="ctr"/>
                      <a:r>
                        <a:rPr lang="tr-TR" dirty="0"/>
                        <a:t>31</a:t>
                      </a:r>
                    </a:p>
                  </a:txBody>
                  <a:tcPr/>
                </a:tc>
                <a:tc>
                  <a:txBody>
                    <a:bodyPr/>
                    <a:lstStyle/>
                    <a:p>
                      <a:pPr algn="ctr"/>
                      <a:r>
                        <a:rPr lang="tr-TR" dirty="0"/>
                        <a:t>14</a:t>
                      </a:r>
                    </a:p>
                  </a:txBody>
                  <a:tcPr/>
                </a:tc>
                <a:extLst>
                  <a:ext uri="{0D108BD9-81ED-4DB2-BD59-A6C34878D82A}">
                    <a16:rowId xmlns:a16="http://schemas.microsoft.com/office/drawing/2014/main" val="1414626758"/>
                  </a:ext>
                </a:extLst>
              </a:tr>
              <a:tr h="370840">
                <a:tc>
                  <a:txBody>
                    <a:bodyPr/>
                    <a:lstStyle/>
                    <a:p>
                      <a:pPr algn="ctr"/>
                      <a:endParaRPr lang="tr-TR" dirty="0"/>
                    </a:p>
                  </a:txBody>
                  <a:tcPr/>
                </a:tc>
                <a:tc>
                  <a:txBody>
                    <a:bodyPr/>
                    <a:lstStyle/>
                    <a:p>
                      <a:pPr algn="ctr"/>
                      <a:r>
                        <a:rPr lang="tr-TR" dirty="0"/>
                        <a:t>58</a:t>
                      </a:r>
                    </a:p>
                  </a:txBody>
                  <a:tcPr/>
                </a:tc>
                <a:tc>
                  <a:txBody>
                    <a:bodyPr/>
                    <a:lstStyle/>
                    <a:p>
                      <a:pPr algn="ctr"/>
                      <a:r>
                        <a:rPr lang="tr-TR" dirty="0"/>
                        <a:t>32</a:t>
                      </a:r>
                    </a:p>
                  </a:txBody>
                  <a:tcPr/>
                </a:tc>
                <a:extLst>
                  <a:ext uri="{0D108BD9-81ED-4DB2-BD59-A6C34878D82A}">
                    <a16:rowId xmlns:a16="http://schemas.microsoft.com/office/drawing/2014/main" val="2308740058"/>
                  </a:ext>
                </a:extLst>
              </a:tr>
            </a:tbl>
          </a:graphicData>
        </a:graphic>
      </p:graphicFrame>
      <p:sp>
        <p:nvSpPr>
          <p:cNvPr id="8" name="Alt Başlık 7"/>
          <p:cNvSpPr txBox="1">
            <a:spLocks/>
          </p:cNvSpPr>
          <p:nvPr/>
        </p:nvSpPr>
        <p:spPr>
          <a:xfrm>
            <a:off x="684212" y="4067526"/>
            <a:ext cx="6400800" cy="194733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tr-TR" dirty="0">
                <a:solidFill>
                  <a:schemeClr val="tx1"/>
                </a:solidFill>
                <a:latin typeface="Verdana Pro Black" panose="020B0A04030504040204" pitchFamily="34" charset="0"/>
              </a:rPr>
              <a:t>Kİ KARE= 0,776				P= 0,378 </a:t>
            </a:r>
          </a:p>
        </p:txBody>
      </p:sp>
    </p:spTree>
    <p:extLst>
      <p:ext uri="{BB962C8B-B14F-4D97-AF65-F5344CB8AC3E}">
        <p14:creationId xmlns:p14="http://schemas.microsoft.com/office/powerpoint/2010/main" val="413720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2665" y="456221"/>
            <a:ext cx="8534400" cy="1507067"/>
          </a:xfrm>
        </p:spPr>
        <p:txBody>
          <a:bodyPr>
            <a:normAutofit/>
          </a:bodyPr>
          <a:lstStyle/>
          <a:p>
            <a:r>
              <a:rPr lang="tr-TR" sz="4400" dirty="0">
                <a:latin typeface="Verdana Pro Black" panose="020B0A04030504040204" pitchFamily="34" charset="0"/>
              </a:rPr>
              <a:t>ALS HASTALIĞI</a:t>
            </a:r>
          </a:p>
        </p:txBody>
      </p:sp>
      <p:sp>
        <p:nvSpPr>
          <p:cNvPr id="3" name="İçerik Yer Tutucusu 2"/>
          <p:cNvSpPr>
            <a:spLocks noGrp="1"/>
          </p:cNvSpPr>
          <p:nvPr>
            <p:ph idx="1"/>
          </p:nvPr>
        </p:nvSpPr>
        <p:spPr>
          <a:xfrm>
            <a:off x="622665" y="2440678"/>
            <a:ext cx="8534400" cy="3615267"/>
          </a:xfrm>
        </p:spPr>
        <p:txBody>
          <a:bodyPr>
            <a:normAutofit/>
          </a:bodyPr>
          <a:lstStyle/>
          <a:p>
            <a:pPr marL="0" indent="0">
              <a:lnSpc>
                <a:spcPct val="200000"/>
              </a:lnSpc>
              <a:buNone/>
            </a:pPr>
            <a:r>
              <a:rPr lang="tr-TR" sz="1800" dirty="0">
                <a:solidFill>
                  <a:schemeClr val="tx1"/>
                </a:solidFill>
                <a:latin typeface="Verdana Pro Black" panose="020B0A04030504040204" pitchFamily="34" charset="0"/>
              </a:rPr>
              <a:t>Sorduğumuz sorular:</a:t>
            </a:r>
          </a:p>
          <a:p>
            <a:pPr marL="0" indent="0">
              <a:lnSpc>
                <a:spcPct val="200000"/>
              </a:lnSpc>
              <a:buNone/>
            </a:pPr>
            <a:r>
              <a:rPr lang="tr-TR" sz="1800" dirty="0">
                <a:solidFill>
                  <a:schemeClr val="tx1"/>
                </a:solidFill>
                <a:latin typeface="Verdana Pro Black" panose="020B0A04030504040204" pitchFamily="34" charset="0"/>
              </a:rPr>
              <a:t>-ALS hatalığı nedir?</a:t>
            </a:r>
          </a:p>
          <a:p>
            <a:pPr marL="0" indent="0">
              <a:lnSpc>
                <a:spcPct val="200000"/>
              </a:lnSpc>
              <a:buNone/>
            </a:pPr>
            <a:r>
              <a:rPr lang="tr-TR" sz="1800" dirty="0">
                <a:solidFill>
                  <a:schemeClr val="tx1"/>
                </a:solidFill>
                <a:latin typeface="Verdana Pro Black" panose="020B0A04030504040204" pitchFamily="34" charset="0"/>
              </a:rPr>
              <a:t>-Belirtileri nelerdir?</a:t>
            </a:r>
          </a:p>
          <a:p>
            <a:pPr marL="0" indent="0">
              <a:lnSpc>
                <a:spcPct val="200000"/>
              </a:lnSpc>
              <a:buNone/>
            </a:pPr>
            <a:r>
              <a:rPr lang="tr-TR" sz="1800" dirty="0">
                <a:solidFill>
                  <a:schemeClr val="tx1"/>
                </a:solidFill>
                <a:latin typeface="Verdana Pro Black" panose="020B0A04030504040204" pitchFamily="34" charset="0"/>
              </a:rPr>
              <a:t>-Ölümcül müdür?</a:t>
            </a:r>
          </a:p>
          <a:p>
            <a:pPr marL="0" indent="0">
              <a:lnSpc>
                <a:spcPct val="200000"/>
              </a:lnSpc>
              <a:buNone/>
            </a:pPr>
            <a:r>
              <a:rPr lang="tr-TR" sz="1800" dirty="0">
                <a:solidFill>
                  <a:schemeClr val="tx1"/>
                </a:solidFill>
                <a:latin typeface="Verdana Pro Black" panose="020B0A04030504040204" pitchFamily="34" charset="0"/>
              </a:rPr>
              <a:t>-Tedavisi var mıdır?</a:t>
            </a:r>
          </a:p>
          <a:p>
            <a:pPr marL="0" indent="0">
              <a:lnSpc>
                <a:spcPct val="200000"/>
              </a:lnSpc>
              <a:buNone/>
            </a:pPr>
            <a:endParaRPr lang="tr-TR" sz="1800" dirty="0">
              <a:solidFill>
                <a:schemeClr val="tx1"/>
              </a:solidFill>
              <a:latin typeface="Verdana Pro Black" panose="020B0A04030504040204" pitchFamily="34" charset="0"/>
            </a:endParaRPr>
          </a:p>
          <a:p>
            <a:pPr marL="0" indent="0">
              <a:lnSpc>
                <a:spcPct val="200000"/>
              </a:lnSpc>
              <a:buNone/>
            </a:pPr>
            <a:endParaRPr lang="tr-TR" sz="1800" dirty="0">
              <a:solidFill>
                <a:schemeClr val="tx1"/>
              </a:solidFill>
              <a:latin typeface="Verdana Pro Black" panose="020B0A04030504040204" pitchFamily="34" charset="0"/>
            </a:endParaRPr>
          </a:p>
        </p:txBody>
      </p:sp>
    </p:spTree>
    <p:extLst>
      <p:ext uri="{BB962C8B-B14F-4D97-AF65-F5344CB8AC3E}">
        <p14:creationId xmlns:p14="http://schemas.microsoft.com/office/powerpoint/2010/main" val="185388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181056"/>
            <a:ext cx="10262211" cy="1507067"/>
          </a:xfrm>
        </p:spPr>
        <p:txBody>
          <a:bodyPr/>
          <a:lstStyle/>
          <a:p>
            <a:r>
              <a:rPr lang="tr-TR" dirty="0">
                <a:latin typeface="Verdana Pro Black" panose="020B0A04030504040204" pitchFamily="34" charset="0"/>
              </a:rPr>
              <a:t>ALS HASTALIĞININ İSTATİSTİKLERİ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06451976"/>
              </p:ext>
            </p:extLst>
          </p:nvPr>
        </p:nvGraphicFramePr>
        <p:xfrm>
          <a:off x="684212" y="2294792"/>
          <a:ext cx="4186726" cy="3614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k 8"/>
          <p:cNvGraphicFramePr/>
          <p:nvPr>
            <p:extLst>
              <p:ext uri="{D42A27DB-BD31-4B8C-83A1-F6EECF244321}">
                <p14:modId xmlns:p14="http://schemas.microsoft.com/office/powerpoint/2010/main" val="4110516489"/>
              </p:ext>
            </p:extLst>
          </p:nvPr>
        </p:nvGraphicFramePr>
        <p:xfrm>
          <a:off x="5249008" y="2294793"/>
          <a:ext cx="4910991" cy="3614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57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158996" y="720970"/>
            <a:ext cx="8534400" cy="3615267"/>
          </a:xfrm>
        </p:spPr>
        <p:txBody>
          <a:bodyPr/>
          <a:lstStyle/>
          <a:p>
            <a:pPr marL="0" indent="0" algn="ctr">
              <a:buNone/>
            </a:pPr>
            <a:r>
              <a:rPr lang="tr-TR" sz="7200" dirty="0">
                <a:solidFill>
                  <a:schemeClr val="tx1"/>
                </a:solidFill>
                <a:latin typeface="Verdana Pro Black" panose="020B0A04030504040204" pitchFamily="34" charset="0"/>
              </a:rPr>
              <a:t>RÖPORTAJ ÇALIŞMAMIZ</a:t>
            </a:r>
          </a:p>
        </p:txBody>
      </p:sp>
    </p:spTree>
    <p:extLst>
      <p:ext uri="{BB962C8B-B14F-4D97-AF65-F5344CB8AC3E}">
        <p14:creationId xmlns:p14="http://schemas.microsoft.com/office/powerpoint/2010/main" val="350776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solidFill>
                <a:srgbClr val="0099CC"/>
              </a:solidFill>
              <a:latin typeface="Verdana Pro Black" panose="020B0A04030504040204" pitchFamily="34" charset="0"/>
            </a:endParaRPr>
          </a:p>
        </p:txBody>
      </p:sp>
      <p:sp>
        <p:nvSpPr>
          <p:cNvPr id="5" name="İçerik Yer Tutucusu 4"/>
          <p:cNvSpPr>
            <a:spLocks noGrp="1"/>
          </p:cNvSpPr>
          <p:nvPr>
            <p:ph idx="1"/>
          </p:nvPr>
        </p:nvSpPr>
        <p:spPr>
          <a:xfrm>
            <a:off x="947981" y="685800"/>
            <a:ext cx="8534400" cy="3615267"/>
          </a:xfrm>
        </p:spPr>
        <p:txBody>
          <a:bodyPr>
            <a:normAutofit/>
          </a:bodyPr>
          <a:lstStyle/>
          <a:p>
            <a:pPr marL="0" indent="0" algn="ctr">
              <a:buNone/>
            </a:pPr>
            <a:endParaRPr lang="tr-TR" sz="6000" dirty="0">
              <a:solidFill>
                <a:schemeClr val="tx1"/>
              </a:solidFill>
              <a:latin typeface="Verdana Pro Black" panose="020B0A04030504040204" pitchFamily="34" charset="0"/>
            </a:endParaRPr>
          </a:p>
          <a:p>
            <a:pPr marL="0" indent="0" algn="ctr">
              <a:buNone/>
            </a:pPr>
            <a:r>
              <a:rPr lang="tr-TR" sz="6000" dirty="0">
                <a:solidFill>
                  <a:schemeClr val="tx1"/>
                </a:solidFill>
                <a:latin typeface="Verdana Pro Black" panose="020B0A04030504040204" pitchFamily="34" charset="0"/>
              </a:rPr>
              <a:t>NEDEN RÖPORTAJ?</a:t>
            </a:r>
            <a:endParaRPr lang="tr-TR" sz="6000" dirty="0">
              <a:solidFill>
                <a:schemeClr val="tx1"/>
              </a:solidFill>
            </a:endParaRPr>
          </a:p>
        </p:txBody>
      </p:sp>
    </p:spTree>
    <p:extLst>
      <p:ext uri="{BB962C8B-B14F-4D97-AF65-F5344CB8AC3E}">
        <p14:creationId xmlns:p14="http://schemas.microsoft.com/office/powerpoint/2010/main" val="247038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çerik Yer Tutucusu 3"/>
          <p:cNvPicPr>
            <a:picLocks noChangeAspect="1"/>
          </p:cNvPicPr>
          <p:nvPr/>
        </p:nvPicPr>
        <p:blipFill rotWithShape="1">
          <a:blip r:embed="rId2"/>
          <a:srcRect/>
          <a:stretch/>
        </p:blipFill>
        <p:spPr>
          <a:xfrm>
            <a:off x="402349" y="194686"/>
            <a:ext cx="7327251" cy="6179737"/>
          </a:xfrm>
          <a:prstGeom prst="rect">
            <a:avLst/>
          </a:prstGeom>
        </p:spPr>
      </p:pic>
      <p:sp>
        <p:nvSpPr>
          <p:cNvPr id="2" name="Unvan 1"/>
          <p:cNvSpPr>
            <a:spLocks noGrp="1"/>
          </p:cNvSpPr>
          <p:nvPr>
            <p:ph type="title"/>
          </p:nvPr>
        </p:nvSpPr>
        <p:spPr>
          <a:xfrm>
            <a:off x="9387189" y="612843"/>
            <a:ext cx="2247091" cy="1499738"/>
          </a:xfrm>
        </p:spPr>
        <p:txBody>
          <a:bodyPr anchor="b">
            <a:normAutofit/>
          </a:bodyPr>
          <a:lstStyle/>
          <a:p>
            <a:endParaRPr lang="tr-TR" sz="2800">
              <a:solidFill>
                <a:srgbClr val="FFFFFF"/>
              </a:solidFill>
            </a:endParaRPr>
          </a:p>
        </p:txBody>
      </p:sp>
      <p:sp>
        <p:nvSpPr>
          <p:cNvPr id="18" name="Content Placeholder 7"/>
          <p:cNvSpPr>
            <a:spLocks noGrp="1"/>
          </p:cNvSpPr>
          <p:nvPr>
            <p:ph idx="1"/>
          </p:nvPr>
        </p:nvSpPr>
        <p:spPr>
          <a:xfrm>
            <a:off x="9387190" y="2149813"/>
            <a:ext cx="2247090" cy="4046706"/>
          </a:xfrm>
        </p:spPr>
        <p:txBody>
          <a:bodyPr>
            <a:normAutofit/>
          </a:bodyPr>
          <a:lstStyle/>
          <a:p>
            <a:endParaRPr lang="en-US" sz="1400">
              <a:solidFill>
                <a:srgbClr val="FFFFFF"/>
              </a:solidFill>
            </a:endParaRPr>
          </a:p>
        </p:txBody>
      </p:sp>
    </p:spTree>
    <p:extLst>
      <p:ext uri="{BB962C8B-B14F-4D97-AF65-F5344CB8AC3E}">
        <p14:creationId xmlns:p14="http://schemas.microsoft.com/office/powerpoint/2010/main" val="307566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3"/>
          <p:cNvPicPr>
            <a:picLocks noChangeAspect="1"/>
          </p:cNvPicPr>
          <p:nvPr/>
        </p:nvPicPr>
        <p:blipFill>
          <a:blip r:embed="rId2"/>
          <a:stretch>
            <a:fillRect/>
          </a:stretch>
        </p:blipFill>
        <p:spPr>
          <a:xfrm>
            <a:off x="307731" y="357901"/>
            <a:ext cx="7901539" cy="5799708"/>
          </a:xfrm>
          <a:prstGeom prst="rect">
            <a:avLst/>
          </a:prstGeom>
        </p:spPr>
      </p:pic>
      <p:sp>
        <p:nvSpPr>
          <p:cNvPr id="2" name="Unvan 1"/>
          <p:cNvSpPr>
            <a:spLocks noGrp="1"/>
          </p:cNvSpPr>
          <p:nvPr>
            <p:ph type="title"/>
          </p:nvPr>
        </p:nvSpPr>
        <p:spPr>
          <a:xfrm>
            <a:off x="9387189" y="612843"/>
            <a:ext cx="2247091" cy="1499738"/>
          </a:xfrm>
        </p:spPr>
        <p:txBody>
          <a:bodyPr anchor="b">
            <a:normAutofit/>
          </a:bodyPr>
          <a:lstStyle/>
          <a:p>
            <a:endParaRPr lang="tr-TR" sz="2800">
              <a:solidFill>
                <a:srgbClr val="FFFFFF"/>
              </a:solidFill>
            </a:endParaRPr>
          </a:p>
        </p:txBody>
      </p:sp>
      <p:sp>
        <p:nvSpPr>
          <p:cNvPr id="8" name="Content Placeholder 7"/>
          <p:cNvSpPr>
            <a:spLocks noGrp="1"/>
          </p:cNvSpPr>
          <p:nvPr>
            <p:ph idx="1"/>
          </p:nvPr>
        </p:nvSpPr>
        <p:spPr>
          <a:xfrm>
            <a:off x="9387190" y="2149813"/>
            <a:ext cx="2247090" cy="4046706"/>
          </a:xfrm>
        </p:spPr>
        <p:txBody>
          <a:bodyPr>
            <a:normAutofit/>
          </a:bodyPr>
          <a:lstStyle/>
          <a:p>
            <a:endParaRPr lang="en-US" sz="1400">
              <a:solidFill>
                <a:srgbClr val="FFFFFF"/>
              </a:solidFill>
            </a:endParaRPr>
          </a:p>
        </p:txBody>
      </p:sp>
    </p:spTree>
    <p:extLst>
      <p:ext uri="{BB962C8B-B14F-4D97-AF65-F5344CB8AC3E}">
        <p14:creationId xmlns:p14="http://schemas.microsoft.com/office/powerpoint/2010/main" val="25663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3"/>
          <p:cNvPicPr>
            <a:picLocks noChangeAspect="1"/>
          </p:cNvPicPr>
          <p:nvPr/>
        </p:nvPicPr>
        <p:blipFill>
          <a:blip r:embed="rId2"/>
          <a:stretch>
            <a:fillRect/>
          </a:stretch>
        </p:blipFill>
        <p:spPr>
          <a:xfrm>
            <a:off x="712177" y="147183"/>
            <a:ext cx="5638994" cy="6537964"/>
          </a:xfrm>
          <a:prstGeom prst="rect">
            <a:avLst/>
          </a:prstGeom>
        </p:spPr>
      </p:pic>
      <p:sp>
        <p:nvSpPr>
          <p:cNvPr id="2" name="Unvan 1"/>
          <p:cNvSpPr>
            <a:spLocks noGrp="1"/>
          </p:cNvSpPr>
          <p:nvPr>
            <p:ph type="title"/>
          </p:nvPr>
        </p:nvSpPr>
        <p:spPr>
          <a:xfrm>
            <a:off x="9387189" y="612843"/>
            <a:ext cx="2247091" cy="1499738"/>
          </a:xfrm>
        </p:spPr>
        <p:txBody>
          <a:bodyPr anchor="b">
            <a:normAutofit/>
          </a:bodyPr>
          <a:lstStyle/>
          <a:p>
            <a:endParaRPr lang="tr-TR" sz="2800">
              <a:solidFill>
                <a:srgbClr val="FFFFFF"/>
              </a:solidFill>
            </a:endParaRPr>
          </a:p>
        </p:txBody>
      </p:sp>
      <p:sp>
        <p:nvSpPr>
          <p:cNvPr id="8" name="Content Placeholder 7"/>
          <p:cNvSpPr>
            <a:spLocks noGrp="1"/>
          </p:cNvSpPr>
          <p:nvPr>
            <p:ph idx="1"/>
          </p:nvPr>
        </p:nvSpPr>
        <p:spPr>
          <a:xfrm>
            <a:off x="9387190" y="2149813"/>
            <a:ext cx="2247090" cy="4046706"/>
          </a:xfrm>
        </p:spPr>
        <p:txBody>
          <a:bodyPr>
            <a:normAutofit/>
          </a:bodyPr>
          <a:lstStyle/>
          <a:p>
            <a:endParaRPr lang="en-US" sz="1400">
              <a:solidFill>
                <a:srgbClr val="FFFFFF"/>
              </a:solidFill>
            </a:endParaRPr>
          </a:p>
        </p:txBody>
      </p:sp>
    </p:spTree>
    <p:extLst>
      <p:ext uri="{BB962C8B-B14F-4D97-AF65-F5344CB8AC3E}">
        <p14:creationId xmlns:p14="http://schemas.microsoft.com/office/powerpoint/2010/main" val="281170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288" y="460455"/>
            <a:ext cx="8534400" cy="1507067"/>
          </a:xfrm>
        </p:spPr>
        <p:txBody>
          <a:bodyPr/>
          <a:lstStyle/>
          <a:p>
            <a:r>
              <a:rPr lang="tr-TR" dirty="0">
                <a:latin typeface="Verdana Pro Black" panose="020B0A04030504040204" pitchFamily="34" charset="0"/>
              </a:rPr>
              <a:t>KADROMUZ</a:t>
            </a:r>
          </a:p>
        </p:txBody>
      </p:sp>
      <p:sp>
        <p:nvSpPr>
          <p:cNvPr id="3" name="İçerik Yer Tutucusu 2"/>
          <p:cNvSpPr>
            <a:spLocks noGrp="1"/>
          </p:cNvSpPr>
          <p:nvPr>
            <p:ph idx="1"/>
          </p:nvPr>
        </p:nvSpPr>
        <p:spPr>
          <a:xfrm>
            <a:off x="1066800" y="2120705"/>
            <a:ext cx="10058400" cy="3931920"/>
          </a:xfrm>
        </p:spPr>
        <p:txBody>
          <a:bodyPr>
            <a:normAutofit fontScale="92500" lnSpcReduction="10000"/>
          </a:bodyPr>
          <a:lstStyle/>
          <a:p>
            <a:pPr marL="0" indent="0">
              <a:buNone/>
            </a:pPr>
            <a:r>
              <a:rPr lang="tr-TR" dirty="0">
                <a:solidFill>
                  <a:schemeClr val="tx1"/>
                </a:solidFill>
                <a:latin typeface="Verdana Pro Black" panose="020B0A04030504040204" pitchFamily="34" charset="0"/>
              </a:rPr>
              <a:t>Danışmanımız: Tıbbi Biyoloji A.D. Öğretim Üyesi Doç. Dr. Emel ERGÜL</a:t>
            </a:r>
          </a:p>
          <a:p>
            <a:pPr marL="0" indent="0">
              <a:buNone/>
            </a:pPr>
            <a:endParaRPr lang="tr-TR" dirty="0">
              <a:solidFill>
                <a:schemeClr val="tx1"/>
              </a:solidFill>
              <a:latin typeface="Verdana Pro Black" panose="020B0A04030504040204" pitchFamily="34" charset="0"/>
            </a:endParaRPr>
          </a:p>
          <a:p>
            <a:pPr marL="0" indent="0">
              <a:buNone/>
            </a:pPr>
            <a:r>
              <a:rPr lang="tr-TR" dirty="0">
                <a:solidFill>
                  <a:schemeClr val="tx1"/>
                </a:solidFill>
                <a:latin typeface="Verdana Pro Black" panose="020B0A04030504040204" pitchFamily="34" charset="0"/>
              </a:rPr>
              <a:t>- Cihat SEVİK					- Mehmet Fatih KARACA</a:t>
            </a:r>
          </a:p>
          <a:p>
            <a:pPr marL="0" indent="0">
              <a:buNone/>
            </a:pPr>
            <a:r>
              <a:rPr lang="tr-TR" dirty="0">
                <a:solidFill>
                  <a:schemeClr val="tx1"/>
                </a:solidFill>
                <a:latin typeface="Verdana Pro Black" panose="020B0A04030504040204" pitchFamily="34" charset="0"/>
              </a:rPr>
              <a:t>- Başak TOKSÖYLE				- Betül KARABEY</a:t>
            </a:r>
          </a:p>
          <a:p>
            <a:pPr marL="0" indent="0">
              <a:buNone/>
            </a:pPr>
            <a:r>
              <a:rPr lang="tr-TR" dirty="0">
                <a:solidFill>
                  <a:schemeClr val="tx1"/>
                </a:solidFill>
                <a:latin typeface="Verdana Pro Black" panose="020B0A04030504040204" pitchFamily="34" charset="0"/>
              </a:rPr>
              <a:t>- Osman KAYA					- Hilal ÇOPUR</a:t>
            </a:r>
          </a:p>
          <a:p>
            <a:pPr marL="0" indent="0">
              <a:buNone/>
            </a:pPr>
            <a:r>
              <a:rPr lang="tr-TR" dirty="0">
                <a:solidFill>
                  <a:schemeClr val="tx1"/>
                </a:solidFill>
                <a:latin typeface="Verdana Pro Black" panose="020B0A04030504040204" pitchFamily="34" charset="0"/>
              </a:rPr>
              <a:t>- Özge AGA						- </a:t>
            </a:r>
            <a:r>
              <a:rPr lang="tr-TR" dirty="0" err="1">
                <a:solidFill>
                  <a:schemeClr val="tx1"/>
                </a:solidFill>
                <a:latin typeface="Verdana Pro Black" panose="020B0A04030504040204" pitchFamily="34" charset="0"/>
              </a:rPr>
              <a:t>Kendal</a:t>
            </a:r>
            <a:r>
              <a:rPr lang="tr-TR" dirty="0">
                <a:solidFill>
                  <a:schemeClr val="tx1"/>
                </a:solidFill>
                <a:latin typeface="Verdana Pro Black" panose="020B0A04030504040204" pitchFamily="34" charset="0"/>
              </a:rPr>
              <a:t> BAYRAM</a:t>
            </a:r>
          </a:p>
          <a:p>
            <a:pPr marL="0" indent="0">
              <a:buNone/>
            </a:pPr>
            <a:r>
              <a:rPr lang="tr-TR" dirty="0">
                <a:solidFill>
                  <a:schemeClr val="tx1"/>
                </a:solidFill>
                <a:latin typeface="Verdana Pro Black" panose="020B0A04030504040204" pitchFamily="34" charset="0"/>
              </a:rPr>
              <a:t>- Furkan Can ÖZMEN			- </a:t>
            </a:r>
            <a:r>
              <a:rPr lang="tr-TR" dirty="0" err="1">
                <a:solidFill>
                  <a:schemeClr val="tx1"/>
                </a:solidFill>
                <a:latin typeface="Verdana Pro Black" panose="020B0A04030504040204" pitchFamily="34" charset="0"/>
              </a:rPr>
              <a:t>Haticenur</a:t>
            </a:r>
            <a:r>
              <a:rPr lang="tr-TR" dirty="0">
                <a:solidFill>
                  <a:schemeClr val="tx1"/>
                </a:solidFill>
                <a:latin typeface="Verdana Pro Black" panose="020B0A04030504040204" pitchFamily="34" charset="0"/>
              </a:rPr>
              <a:t> ÖCAL</a:t>
            </a:r>
          </a:p>
          <a:p>
            <a:pPr marL="0" indent="0">
              <a:buNone/>
            </a:pPr>
            <a:r>
              <a:rPr lang="tr-TR" dirty="0">
                <a:solidFill>
                  <a:schemeClr val="tx1"/>
                </a:solidFill>
                <a:latin typeface="Verdana Pro Black" panose="020B0A04030504040204" pitchFamily="34" charset="0"/>
              </a:rPr>
              <a:t>- Kağan Berke GENÇTAV	 	- </a:t>
            </a:r>
            <a:r>
              <a:rPr lang="tr-TR" dirty="0" err="1">
                <a:solidFill>
                  <a:schemeClr val="tx1"/>
                </a:solidFill>
                <a:latin typeface="Verdana Pro Black" panose="020B0A04030504040204" pitchFamily="34" charset="0"/>
              </a:rPr>
              <a:t>Meysa</a:t>
            </a:r>
            <a:r>
              <a:rPr lang="tr-TR" dirty="0">
                <a:solidFill>
                  <a:schemeClr val="tx1"/>
                </a:solidFill>
                <a:latin typeface="Verdana Pro Black" panose="020B0A04030504040204" pitchFamily="34" charset="0"/>
              </a:rPr>
              <a:t> İNCİKUŞU</a:t>
            </a:r>
          </a:p>
          <a:p>
            <a:pPr marL="0" indent="0">
              <a:buNone/>
            </a:pPr>
            <a:r>
              <a:rPr lang="tr-TR" dirty="0">
                <a:solidFill>
                  <a:schemeClr val="tx1"/>
                </a:solidFill>
                <a:latin typeface="Verdana Pro Black" panose="020B0A04030504040204" pitchFamily="34" charset="0"/>
              </a:rPr>
              <a:t>- Mısra ŞİRVANLIOĞLU		- Aslı KAHVECİOĞLU			</a:t>
            </a:r>
          </a:p>
          <a:p>
            <a:pPr marL="0" indent="0">
              <a:buNone/>
            </a:pPr>
            <a:r>
              <a:rPr lang="tr-TR" dirty="0">
                <a:solidFill>
                  <a:schemeClr val="tx1"/>
                </a:solidFill>
                <a:latin typeface="Verdana Pro Black" panose="020B0A04030504040204" pitchFamily="34" charset="0"/>
              </a:rPr>
              <a:t>- Büşra ÖZEN</a:t>
            </a:r>
          </a:p>
        </p:txBody>
      </p:sp>
    </p:spTree>
    <p:extLst>
      <p:ext uri="{BB962C8B-B14F-4D97-AF65-F5344CB8AC3E}">
        <p14:creationId xmlns:p14="http://schemas.microsoft.com/office/powerpoint/2010/main" val="37182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nSpc>
                <a:spcPct val="200000"/>
              </a:lnSpc>
              <a:buNone/>
            </a:pPr>
            <a:r>
              <a:rPr lang="tr-TR" sz="1800" dirty="0">
                <a:solidFill>
                  <a:schemeClr val="tx1"/>
                </a:solidFill>
                <a:latin typeface="Verdana Pro Black" panose="020B0A04030504040204" pitchFamily="34" charset="0"/>
              </a:rPr>
              <a:t>	Yaptığımız 4 farklı hastalıkla ilgili röportajları düzenleyerek Youtube kanalımıza ekledik ve insanların bu videolara ulaşarak hastalıklar hakkında bilgilenmelerini sağlamaya ve toplumumuzda farkındalık yaratmaya çalıştık</a:t>
            </a:r>
          </a:p>
        </p:txBody>
      </p:sp>
    </p:spTree>
    <p:extLst>
      <p:ext uri="{BB962C8B-B14F-4D97-AF65-F5344CB8AC3E}">
        <p14:creationId xmlns:p14="http://schemas.microsoft.com/office/powerpoint/2010/main" val="279722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458166" y="105509"/>
            <a:ext cx="2457468" cy="5196254"/>
          </a:xfrm>
        </p:spPr>
        <p:txBody>
          <a:bodyPr>
            <a:normAutofit/>
          </a:bodyPr>
          <a:lstStyle/>
          <a:p>
            <a:pPr marL="0" indent="0">
              <a:lnSpc>
                <a:spcPct val="200000"/>
              </a:lnSpc>
              <a:buNone/>
            </a:pPr>
            <a:r>
              <a:rPr lang="tr-TR" sz="1400" dirty="0">
                <a:solidFill>
                  <a:srgbClr val="FFFFFF"/>
                </a:solidFill>
              </a:rPr>
              <a:t>       </a:t>
            </a:r>
          </a:p>
          <a:p>
            <a:pPr marL="0" indent="0">
              <a:lnSpc>
                <a:spcPct val="200000"/>
              </a:lnSpc>
              <a:buNone/>
            </a:pPr>
            <a:r>
              <a:rPr lang="tr-TR" sz="1400" dirty="0">
                <a:solidFill>
                  <a:srgbClr val="FFFFFF"/>
                </a:solidFill>
              </a:rPr>
              <a:t>  </a:t>
            </a:r>
          </a:p>
          <a:p>
            <a:pPr marL="0" indent="0">
              <a:lnSpc>
                <a:spcPct val="200000"/>
              </a:lnSpc>
              <a:buNone/>
            </a:pPr>
            <a:r>
              <a:rPr lang="tr-TR" sz="1400" dirty="0">
                <a:solidFill>
                  <a:srgbClr val="FFFFFF"/>
                </a:solidFill>
              </a:rPr>
              <a:t>      Videolarımızın sürelerini ayarlarken çok kısa ve çok uzun olmamasına, insanların en rahat edebileceği sürede olmasına dikkat ederek hazırladık. </a:t>
            </a:r>
            <a:endParaRPr lang="en-US" sz="1400" dirty="0">
              <a:solidFill>
                <a:srgbClr val="FFFFFF"/>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9" y="569045"/>
            <a:ext cx="9048808" cy="5671436"/>
          </a:xfrm>
          <a:prstGeom prst="rect">
            <a:avLst/>
          </a:prstGeom>
        </p:spPr>
      </p:pic>
    </p:spTree>
    <p:extLst>
      <p:ext uri="{BB962C8B-B14F-4D97-AF65-F5344CB8AC3E}">
        <p14:creationId xmlns:p14="http://schemas.microsoft.com/office/powerpoint/2010/main" val="112938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92" y="281354"/>
            <a:ext cx="9146077" cy="5662246"/>
          </a:xfrm>
        </p:spPr>
      </p:pic>
    </p:spTree>
    <p:extLst>
      <p:ext uri="{BB962C8B-B14F-4D97-AF65-F5344CB8AC3E}">
        <p14:creationId xmlns:p14="http://schemas.microsoft.com/office/powerpoint/2010/main" val="186457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çerik Yer Tutucusu 3"/>
          <p:cNvPicPr>
            <a:picLocks noChangeAspect="1"/>
          </p:cNvPicPr>
          <p:nvPr/>
        </p:nvPicPr>
        <p:blipFill rotWithShape="1">
          <a:blip r:embed="rId2"/>
          <a:srcRect l="13097" r="11229" b="3"/>
          <a:stretch/>
        </p:blipFill>
        <p:spPr>
          <a:xfrm rot="5400000">
            <a:off x="703460" y="751821"/>
            <a:ext cx="5415552" cy="5367165"/>
          </a:xfrm>
          <a:prstGeom prst="rect">
            <a:avLst/>
          </a:prstGeom>
        </p:spPr>
      </p:pic>
      <p:sp>
        <p:nvSpPr>
          <p:cNvPr id="19" name="Content Placeholder 7"/>
          <p:cNvSpPr>
            <a:spLocks noGrp="1"/>
          </p:cNvSpPr>
          <p:nvPr>
            <p:ph idx="1"/>
          </p:nvPr>
        </p:nvSpPr>
        <p:spPr>
          <a:xfrm>
            <a:off x="7064082" y="642594"/>
            <a:ext cx="4472922" cy="5392446"/>
          </a:xfrm>
        </p:spPr>
        <p:txBody>
          <a:bodyPr>
            <a:normAutofit fontScale="85000" lnSpcReduction="20000"/>
          </a:bodyPr>
          <a:lstStyle/>
          <a:p>
            <a:pPr marL="0" indent="0">
              <a:lnSpc>
                <a:spcPct val="200000"/>
              </a:lnSpc>
              <a:buNone/>
            </a:pPr>
            <a:r>
              <a:rPr lang="tr-TR" dirty="0">
                <a:solidFill>
                  <a:schemeClr val="tx1"/>
                </a:solidFill>
                <a:latin typeface="Verdana Pro Black" panose="020B0A04030504040204" pitchFamily="34" charset="0"/>
              </a:rPr>
              <a:t>      Röportaj çekimlerimiz sırasında sadece görevimize odaklanmadık. Aynı zamanda bir doktorun sahip olması gereken en önemli özelliklerden olan insanlarla iletişime özen gösterip onlarla beraber eğlenerek, güzel vakit geçirerek hastane ortamında insanların dertlerinden biraz daha uzaklaşmaları içinde çaba gösterdik. </a:t>
            </a:r>
            <a:endParaRPr lang="en-US" dirty="0">
              <a:solidFill>
                <a:schemeClr val="tx1"/>
              </a:solidFill>
              <a:latin typeface="Verdana Pro Black" panose="020B0A04030504040204" pitchFamily="34" charset="0"/>
            </a:endParaRPr>
          </a:p>
        </p:txBody>
      </p:sp>
    </p:spTree>
    <p:extLst>
      <p:ext uri="{BB962C8B-B14F-4D97-AF65-F5344CB8AC3E}">
        <p14:creationId xmlns:p14="http://schemas.microsoft.com/office/powerpoint/2010/main" val="176283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684212" y="312575"/>
            <a:ext cx="8001000" cy="863083"/>
          </a:xfrm>
        </p:spPr>
        <p:txBody>
          <a:bodyPr>
            <a:normAutofit/>
          </a:bodyPr>
          <a:lstStyle/>
          <a:p>
            <a:r>
              <a:rPr lang="tr-TR" sz="4400" dirty="0">
                <a:latin typeface="Verdana Pro Black" panose="020B0A04030504040204" pitchFamily="34" charset="0"/>
              </a:rPr>
              <a:t>sonuç</a:t>
            </a:r>
          </a:p>
        </p:txBody>
      </p:sp>
      <p:sp>
        <p:nvSpPr>
          <p:cNvPr id="5" name="Alt Başlık 4"/>
          <p:cNvSpPr>
            <a:spLocks noGrp="1"/>
          </p:cNvSpPr>
          <p:nvPr>
            <p:ph type="subTitle" idx="1"/>
          </p:nvPr>
        </p:nvSpPr>
        <p:spPr>
          <a:xfrm>
            <a:off x="289249" y="1408577"/>
            <a:ext cx="7744408" cy="3060786"/>
          </a:xfrm>
        </p:spPr>
        <p:txBody>
          <a:bodyPr>
            <a:normAutofit/>
          </a:bodyPr>
          <a:lstStyle/>
          <a:p>
            <a:pPr>
              <a:lnSpc>
                <a:spcPct val="150000"/>
              </a:lnSpc>
            </a:pPr>
            <a:r>
              <a:rPr lang="tr-TR" sz="1800" dirty="0">
                <a:solidFill>
                  <a:schemeClr val="tx1">
                    <a:lumMod val="95000"/>
                  </a:schemeClr>
                </a:solidFill>
                <a:latin typeface="Verdana Pro Black" panose="020B0A04030504040204" pitchFamily="34" charset="0"/>
              </a:rPr>
              <a:t>	Yaptığımız röportaj ve anket sonuçları, belirlediğimiz hastalıkların toplum tarafından büyük oranda bilinmediğini ya da yanlış bilindiğini ortaya koymuştur. Açtığımız Youtube kanalımız ise insanların bu hastalıklar hakkındaki toplumumuzun bilgisini görmesini ve alanında uzman hocalarımızdan hastalıkla ilgili doğru bilgiye ulaşmasını sağlamıştır.</a:t>
            </a:r>
          </a:p>
        </p:txBody>
      </p:sp>
    </p:spTree>
    <p:extLst>
      <p:ext uri="{BB962C8B-B14F-4D97-AF65-F5344CB8AC3E}">
        <p14:creationId xmlns:p14="http://schemas.microsoft.com/office/powerpoint/2010/main" val="495569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901" y="820029"/>
            <a:ext cx="5793443" cy="434464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344" y="820029"/>
            <a:ext cx="1682161" cy="4344644"/>
          </a:xfrm>
          <a:prstGeom prst="rect">
            <a:avLst/>
          </a:prstGeom>
        </p:spPr>
      </p:pic>
    </p:spTree>
    <p:extLst>
      <p:ext uri="{BB962C8B-B14F-4D97-AF65-F5344CB8AC3E}">
        <p14:creationId xmlns:p14="http://schemas.microsoft.com/office/powerpoint/2010/main" val="8213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5759" y="298939"/>
            <a:ext cx="8534400" cy="1507067"/>
          </a:xfrm>
        </p:spPr>
        <p:txBody>
          <a:bodyPr/>
          <a:lstStyle/>
          <a:p>
            <a:r>
              <a:rPr lang="tr-TR" dirty="0">
                <a:latin typeface="Verdana Pro Black" panose="020B0A04030504040204" pitchFamily="34" charset="0"/>
              </a:rPr>
              <a:t>AMAÇ</a:t>
            </a:r>
          </a:p>
        </p:txBody>
      </p:sp>
      <p:sp>
        <p:nvSpPr>
          <p:cNvPr id="3" name="İçerik Yer Tutucusu 2"/>
          <p:cNvSpPr>
            <a:spLocks noGrp="1"/>
          </p:cNvSpPr>
          <p:nvPr>
            <p:ph idx="1"/>
          </p:nvPr>
        </p:nvSpPr>
        <p:spPr>
          <a:xfrm>
            <a:off x="684212" y="685800"/>
            <a:ext cx="8534400" cy="4466492"/>
          </a:xfrm>
        </p:spPr>
        <p:txBody>
          <a:bodyPr>
            <a:normAutofit/>
          </a:bodyPr>
          <a:lstStyle/>
          <a:p>
            <a:pPr marL="0" indent="0">
              <a:lnSpc>
                <a:spcPct val="200000"/>
              </a:lnSpc>
              <a:buNone/>
            </a:pPr>
            <a:r>
              <a:rPr lang="tr-TR" dirty="0">
                <a:solidFill>
                  <a:schemeClr val="tx1"/>
                </a:solidFill>
                <a:latin typeface="Verdana Pro Black" panose="020B0A04030504040204" pitchFamily="34" charset="0"/>
              </a:rPr>
              <a:t>	</a:t>
            </a:r>
          </a:p>
          <a:p>
            <a:pPr marL="0" indent="0">
              <a:lnSpc>
                <a:spcPct val="200000"/>
              </a:lnSpc>
              <a:buNone/>
            </a:pPr>
            <a:r>
              <a:rPr lang="tr-TR" dirty="0">
                <a:solidFill>
                  <a:schemeClr val="tx1"/>
                </a:solidFill>
                <a:latin typeface="Verdana Pro Black" panose="020B0A04030504040204" pitchFamily="34" charset="0"/>
              </a:rPr>
              <a:t>	Amacımız, belirlediğimiz hastalıklarla ilgili toplumun bilgisini saptamak ve sosyal medya aracılığıyla genel bir farkındalık yaratmaktır.</a:t>
            </a:r>
          </a:p>
        </p:txBody>
      </p:sp>
    </p:spTree>
    <p:extLst>
      <p:ext uri="{BB962C8B-B14F-4D97-AF65-F5344CB8AC3E}">
        <p14:creationId xmlns:p14="http://schemas.microsoft.com/office/powerpoint/2010/main" val="151026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377556"/>
            <a:ext cx="8534400" cy="1507067"/>
          </a:xfrm>
        </p:spPr>
        <p:txBody>
          <a:bodyPr/>
          <a:lstStyle/>
          <a:p>
            <a:r>
              <a:rPr lang="tr-TR" dirty="0">
                <a:latin typeface="Verdana Pro Black" panose="020B0A04030504040204" pitchFamily="34" charset="0"/>
              </a:rPr>
              <a:t>Yöntem-bulgu</a:t>
            </a:r>
          </a:p>
        </p:txBody>
      </p:sp>
      <p:sp>
        <p:nvSpPr>
          <p:cNvPr id="3" name="İçerik Yer Tutucusu 2"/>
          <p:cNvSpPr>
            <a:spLocks noGrp="1"/>
          </p:cNvSpPr>
          <p:nvPr>
            <p:ph idx="1"/>
          </p:nvPr>
        </p:nvSpPr>
        <p:spPr>
          <a:xfrm>
            <a:off x="452175" y="1808703"/>
            <a:ext cx="9415305" cy="4240777"/>
          </a:xfrm>
        </p:spPr>
        <p:txBody>
          <a:bodyPr>
            <a:normAutofit/>
          </a:bodyPr>
          <a:lstStyle/>
          <a:p>
            <a:pPr marL="0" indent="0">
              <a:lnSpc>
                <a:spcPct val="150000"/>
              </a:lnSpc>
              <a:buNone/>
            </a:pPr>
            <a:r>
              <a:rPr lang="tr-TR" sz="1800" dirty="0">
                <a:solidFill>
                  <a:schemeClr val="tx1"/>
                </a:solidFill>
                <a:latin typeface="Verdana Pro Black" panose="020B0A04030504040204" pitchFamily="34" charset="0"/>
              </a:rPr>
              <a:t>	Çalışmamızda Kocaeli Üniversitesi Tıp Fakültesi Hastanesi’nde belirlediğimiz hastalıklar(</a:t>
            </a:r>
            <a:r>
              <a:rPr lang="tr-TR" sz="1800" dirty="0" err="1">
                <a:solidFill>
                  <a:schemeClr val="tx1"/>
                </a:solidFill>
                <a:latin typeface="Verdana Pro Black" panose="020B0A04030504040204" pitchFamily="34" charset="0"/>
              </a:rPr>
              <a:t>ALS,bipolar,çölyak,AIDS</a:t>
            </a:r>
            <a:r>
              <a:rPr lang="tr-TR" sz="1800" dirty="0">
                <a:solidFill>
                  <a:schemeClr val="tx1"/>
                </a:solidFill>
                <a:latin typeface="Verdana Pro Black" panose="020B0A04030504040204" pitchFamily="34" charset="0"/>
              </a:rPr>
              <a:t>) hakkında röportaj gerçekleştirilmiş olup toplumun hastalıklar hakkında genel bilgisi </a:t>
            </a:r>
            <a:r>
              <a:rPr lang="tr-TR" sz="1800" dirty="0" err="1">
                <a:solidFill>
                  <a:schemeClr val="tx1"/>
                </a:solidFill>
                <a:latin typeface="Verdana Pro Black" panose="020B0A04030504040204" pitchFamily="34" charset="0"/>
              </a:rPr>
              <a:t>saptanmıştır.Ayrıca</a:t>
            </a:r>
            <a:r>
              <a:rPr lang="tr-TR" sz="1800" dirty="0">
                <a:solidFill>
                  <a:schemeClr val="tx1"/>
                </a:solidFill>
                <a:latin typeface="Verdana Pro Black" panose="020B0A04030504040204" pitchFamily="34" charset="0"/>
              </a:rPr>
              <a:t> </a:t>
            </a:r>
            <a:r>
              <a:rPr lang="tr-TR" sz="1800" dirty="0" err="1">
                <a:solidFill>
                  <a:schemeClr val="tx1"/>
                </a:solidFill>
                <a:latin typeface="Verdana Pro Black" panose="020B0A04030504040204" pitchFamily="34" charset="0"/>
              </a:rPr>
              <a:t>yaş,cinsiyet</a:t>
            </a:r>
            <a:r>
              <a:rPr lang="tr-TR" sz="1800" dirty="0">
                <a:solidFill>
                  <a:schemeClr val="tx1"/>
                </a:solidFill>
                <a:latin typeface="Verdana Pro Black" panose="020B0A04030504040204" pitchFamily="34" charset="0"/>
              </a:rPr>
              <a:t> ve eğitim durumuyla ilgili daha detaylı bilgiler elde etmek amacıyla anket çalışması </a:t>
            </a:r>
            <a:r>
              <a:rPr lang="tr-TR" sz="1800" dirty="0" err="1">
                <a:solidFill>
                  <a:schemeClr val="tx1"/>
                </a:solidFill>
                <a:latin typeface="Verdana Pro Black" panose="020B0A04030504040204" pitchFamily="34" charset="0"/>
              </a:rPr>
              <a:t>yapılmıştır.Anketten</a:t>
            </a:r>
            <a:r>
              <a:rPr lang="tr-TR" sz="1800" dirty="0">
                <a:solidFill>
                  <a:schemeClr val="tx1"/>
                </a:solidFill>
                <a:latin typeface="Verdana Pro Black" panose="020B0A04030504040204" pitchFamily="34" charset="0"/>
              </a:rPr>
              <a:t> elde edilen bulgular 2x2 tablo ile </a:t>
            </a:r>
            <a:r>
              <a:rPr lang="tr-TR" sz="1800" dirty="0" err="1">
                <a:solidFill>
                  <a:schemeClr val="tx1"/>
                </a:solidFill>
                <a:latin typeface="Verdana Pro Black" panose="020B0A04030504040204" pitchFamily="34" charset="0"/>
              </a:rPr>
              <a:t>gösterilmiştir.Hastalıkların</a:t>
            </a:r>
            <a:r>
              <a:rPr lang="tr-TR" sz="1800" dirty="0">
                <a:solidFill>
                  <a:schemeClr val="tx1"/>
                </a:solidFill>
                <a:latin typeface="Verdana Pro Black" panose="020B0A04030504040204" pitchFamily="34" charset="0"/>
              </a:rPr>
              <a:t> </a:t>
            </a:r>
            <a:r>
              <a:rPr lang="tr-TR" sz="1800" dirty="0" err="1">
                <a:solidFill>
                  <a:schemeClr val="tx1"/>
                </a:solidFill>
                <a:latin typeface="Verdana Pro Black" panose="020B0A04030504040204" pitchFamily="34" charset="0"/>
              </a:rPr>
              <a:t>belirtileri,tedavisi</a:t>
            </a:r>
            <a:r>
              <a:rPr lang="tr-TR" sz="1800" dirty="0">
                <a:solidFill>
                  <a:schemeClr val="tx1"/>
                </a:solidFill>
                <a:latin typeface="Verdana Pro Black" panose="020B0A04030504040204" pitchFamily="34" charset="0"/>
              </a:rPr>
              <a:t> ve sebepleri ile ilgili Kocaeli Üniversitesi Tıp Fakültesi öğretim üyelerinden detaylı bilgiler </a:t>
            </a:r>
            <a:r>
              <a:rPr lang="tr-TR" sz="1800" dirty="0" err="1">
                <a:solidFill>
                  <a:schemeClr val="tx1"/>
                </a:solidFill>
                <a:latin typeface="Verdana Pro Black" panose="020B0A04030504040204" pitchFamily="34" charset="0"/>
              </a:rPr>
              <a:t>alınmıştır.Yapılan</a:t>
            </a:r>
            <a:r>
              <a:rPr lang="tr-TR" sz="1800" dirty="0">
                <a:solidFill>
                  <a:schemeClr val="tx1"/>
                </a:solidFill>
                <a:latin typeface="Verdana Pro Black" panose="020B0A04030504040204" pitchFamily="34" charset="0"/>
              </a:rPr>
              <a:t> röportajlar ‘BİR DE HEKİME </a:t>
            </a:r>
            <a:r>
              <a:rPr lang="tr-TR" sz="1800" dirty="0" err="1">
                <a:solidFill>
                  <a:schemeClr val="tx1"/>
                </a:solidFill>
                <a:latin typeface="Verdana Pro Black" panose="020B0A04030504040204" pitchFamily="34" charset="0"/>
              </a:rPr>
              <a:t>SOR’adlı</a:t>
            </a:r>
            <a:r>
              <a:rPr lang="tr-TR" sz="1800" dirty="0">
                <a:solidFill>
                  <a:schemeClr val="tx1"/>
                </a:solidFill>
                <a:latin typeface="Verdana Pro Black" panose="020B0A04030504040204" pitchFamily="34" charset="0"/>
              </a:rPr>
              <a:t> Youtube kanalında yayımlanmıştır. </a:t>
            </a:r>
          </a:p>
        </p:txBody>
      </p:sp>
    </p:spTree>
    <p:extLst>
      <p:ext uri="{BB962C8B-B14F-4D97-AF65-F5344CB8AC3E}">
        <p14:creationId xmlns:p14="http://schemas.microsoft.com/office/powerpoint/2010/main" val="84801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55712" y="677008"/>
            <a:ext cx="8534400" cy="3615267"/>
          </a:xfrm>
        </p:spPr>
        <p:txBody>
          <a:bodyPr/>
          <a:lstStyle/>
          <a:p>
            <a:pPr marL="0" indent="0" algn="ctr">
              <a:buNone/>
            </a:pPr>
            <a:r>
              <a:rPr lang="tr-TR" sz="7200" dirty="0">
                <a:solidFill>
                  <a:schemeClr val="tx1"/>
                </a:solidFill>
                <a:latin typeface="Verdana Pro Black" panose="020B0A04030504040204" pitchFamily="34" charset="0"/>
              </a:rPr>
              <a:t>ANKET ÇALIŞMAMIZ</a:t>
            </a:r>
          </a:p>
        </p:txBody>
      </p:sp>
    </p:spTree>
    <p:extLst>
      <p:ext uri="{BB962C8B-B14F-4D97-AF65-F5344CB8AC3E}">
        <p14:creationId xmlns:p14="http://schemas.microsoft.com/office/powerpoint/2010/main" val="2381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nSpc>
                <a:spcPct val="200000"/>
              </a:lnSpc>
              <a:buNone/>
            </a:pPr>
            <a:r>
              <a:rPr lang="tr-TR" dirty="0">
                <a:solidFill>
                  <a:schemeClr val="tx1"/>
                </a:solidFill>
                <a:latin typeface="Verdana Pro Black" panose="020B0A04030504040204" pitchFamily="34" charset="0"/>
              </a:rPr>
              <a:t>	Anket çalışmamız ile belirlediğimiz 4 hastalığın hastanemizdeki </a:t>
            </a:r>
            <a:r>
              <a:rPr lang="tr-TR" dirty="0" err="1">
                <a:solidFill>
                  <a:schemeClr val="tx1"/>
                </a:solidFill>
                <a:latin typeface="Verdana Pro Black" panose="020B0A04030504040204" pitchFamily="34" charset="0"/>
              </a:rPr>
              <a:t>personel,öğrenci,hasta,hasta</a:t>
            </a:r>
            <a:r>
              <a:rPr lang="tr-TR" dirty="0">
                <a:solidFill>
                  <a:schemeClr val="tx1"/>
                </a:solidFill>
                <a:latin typeface="Verdana Pro Black" panose="020B0A04030504040204" pitchFamily="34" charset="0"/>
              </a:rPr>
              <a:t> yakınları gibi gruplardan rastgele seçilen kişilere sorduğumuz sorularla bilinme oranları hakkında bilgi edinmeyi amaçladık.</a:t>
            </a:r>
          </a:p>
        </p:txBody>
      </p:sp>
    </p:spTree>
    <p:extLst>
      <p:ext uri="{BB962C8B-B14F-4D97-AF65-F5344CB8AC3E}">
        <p14:creationId xmlns:p14="http://schemas.microsoft.com/office/powerpoint/2010/main" val="26902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434079"/>
            <a:ext cx="8534400" cy="1507067"/>
          </a:xfrm>
        </p:spPr>
        <p:txBody>
          <a:bodyPr>
            <a:normAutofit/>
          </a:bodyPr>
          <a:lstStyle/>
          <a:p>
            <a:r>
              <a:rPr lang="tr-TR" sz="4400" dirty="0">
                <a:latin typeface="Verdana Pro Black" panose="020B0A04030504040204" pitchFamily="34" charset="0"/>
              </a:rPr>
              <a:t>AIDS HASTALIĞI</a:t>
            </a:r>
          </a:p>
        </p:txBody>
      </p:sp>
      <p:sp>
        <p:nvSpPr>
          <p:cNvPr id="3" name="İçerik Yer Tutucusu 2"/>
          <p:cNvSpPr>
            <a:spLocks noGrp="1"/>
          </p:cNvSpPr>
          <p:nvPr>
            <p:ph idx="1"/>
          </p:nvPr>
        </p:nvSpPr>
        <p:spPr>
          <a:xfrm>
            <a:off x="684212" y="2145324"/>
            <a:ext cx="8534400" cy="3615267"/>
          </a:xfrm>
        </p:spPr>
        <p:txBody>
          <a:bodyPr>
            <a:normAutofit fontScale="85000" lnSpcReduction="20000"/>
          </a:bodyPr>
          <a:lstStyle/>
          <a:p>
            <a:pPr marL="0" indent="0">
              <a:lnSpc>
                <a:spcPct val="200000"/>
              </a:lnSpc>
              <a:buNone/>
            </a:pPr>
            <a:r>
              <a:rPr lang="tr-TR" dirty="0">
                <a:solidFill>
                  <a:schemeClr val="tx1"/>
                </a:solidFill>
                <a:latin typeface="Verdana Pro Black" panose="020B0A04030504040204" pitchFamily="34" charset="0"/>
              </a:rPr>
              <a:t>Sorduğumuz sorular:</a:t>
            </a:r>
          </a:p>
          <a:p>
            <a:pPr>
              <a:lnSpc>
                <a:spcPct val="200000"/>
              </a:lnSpc>
              <a:buFontTx/>
              <a:buChar char="-"/>
            </a:pPr>
            <a:r>
              <a:rPr lang="tr-TR" dirty="0">
                <a:solidFill>
                  <a:schemeClr val="tx1"/>
                </a:solidFill>
                <a:latin typeface="Verdana Pro Black" panose="020B0A04030504040204" pitchFamily="34" charset="0"/>
              </a:rPr>
              <a:t>AIDS nedir?</a:t>
            </a:r>
          </a:p>
          <a:p>
            <a:pPr>
              <a:lnSpc>
                <a:spcPct val="200000"/>
              </a:lnSpc>
              <a:buFontTx/>
              <a:buChar char="-"/>
            </a:pPr>
            <a:r>
              <a:rPr lang="tr-TR" dirty="0">
                <a:solidFill>
                  <a:schemeClr val="tx1"/>
                </a:solidFill>
                <a:latin typeface="Verdana Pro Black" panose="020B0A04030504040204" pitchFamily="34" charset="0"/>
              </a:rPr>
              <a:t>Nasıl bulaşır?</a:t>
            </a:r>
          </a:p>
          <a:p>
            <a:pPr>
              <a:lnSpc>
                <a:spcPct val="200000"/>
              </a:lnSpc>
              <a:buFontTx/>
              <a:buChar char="-"/>
            </a:pPr>
            <a:r>
              <a:rPr lang="tr-TR" dirty="0">
                <a:solidFill>
                  <a:schemeClr val="tx1"/>
                </a:solidFill>
                <a:latin typeface="Verdana Pro Black" panose="020B0A04030504040204" pitchFamily="34" charset="0"/>
              </a:rPr>
              <a:t>Belirtileri nelerdir?</a:t>
            </a:r>
          </a:p>
          <a:p>
            <a:pPr>
              <a:lnSpc>
                <a:spcPct val="200000"/>
              </a:lnSpc>
              <a:buFontTx/>
              <a:buChar char="-"/>
            </a:pPr>
            <a:r>
              <a:rPr lang="tr-TR" dirty="0">
                <a:solidFill>
                  <a:schemeClr val="tx1"/>
                </a:solidFill>
                <a:latin typeface="Verdana Pro Black" panose="020B0A04030504040204" pitchFamily="34" charset="0"/>
              </a:rPr>
              <a:t>Nasıl tespit edilir?</a:t>
            </a:r>
          </a:p>
          <a:p>
            <a:pPr>
              <a:lnSpc>
                <a:spcPct val="200000"/>
              </a:lnSpc>
              <a:buFontTx/>
              <a:buChar char="-"/>
            </a:pPr>
            <a:r>
              <a:rPr lang="tr-TR" dirty="0">
                <a:solidFill>
                  <a:schemeClr val="tx1"/>
                </a:solidFill>
                <a:latin typeface="Verdana Pro Black" panose="020B0A04030504040204" pitchFamily="34" charset="0"/>
              </a:rPr>
              <a:t>Tedavisi var mıdır?</a:t>
            </a:r>
          </a:p>
          <a:p>
            <a:pPr marL="0" indent="0">
              <a:buNone/>
            </a:pPr>
            <a:endParaRPr lang="tr-TR" dirty="0">
              <a:solidFill>
                <a:schemeClr val="tx1"/>
              </a:solidFill>
              <a:latin typeface="Verdana Pro Black" panose="020B0A04030504040204" pitchFamily="34" charset="0"/>
            </a:endParaRPr>
          </a:p>
          <a:p>
            <a:pPr>
              <a:buFontTx/>
              <a:buChar char="-"/>
            </a:pPr>
            <a:endParaRPr lang="tr-TR" dirty="0">
              <a:solidFill>
                <a:schemeClr val="tx1"/>
              </a:solidFill>
              <a:latin typeface="Verdana Pro Black" panose="020B0A04030504040204" pitchFamily="34" charset="0"/>
            </a:endParaRPr>
          </a:p>
        </p:txBody>
      </p:sp>
    </p:spTree>
    <p:extLst>
      <p:ext uri="{BB962C8B-B14F-4D97-AF65-F5344CB8AC3E}">
        <p14:creationId xmlns:p14="http://schemas.microsoft.com/office/powerpoint/2010/main" val="153248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507" y="465992"/>
            <a:ext cx="10541977" cy="782516"/>
          </a:xfrm>
        </p:spPr>
        <p:txBody>
          <a:bodyPr>
            <a:normAutofit/>
          </a:bodyPr>
          <a:lstStyle/>
          <a:p>
            <a:r>
              <a:rPr lang="tr-TR" sz="3600" dirty="0">
                <a:latin typeface="Verdana Pro Black" panose="020B0A04030504040204" pitchFamily="34" charset="0"/>
              </a:rPr>
              <a:t>AIDS HASTALIĞININ İSTATİSTİKLERİ</a:t>
            </a: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50474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184639"/>
            <a:ext cx="8534400" cy="1507067"/>
          </a:xfrm>
        </p:spPr>
        <p:txBody>
          <a:bodyPr>
            <a:normAutofit/>
          </a:bodyPr>
          <a:lstStyle/>
          <a:p>
            <a:r>
              <a:rPr lang="tr-TR" sz="4400" dirty="0">
                <a:latin typeface="Verdana Pro Black" panose="020B0A04030504040204" pitchFamily="34" charset="0"/>
              </a:rPr>
              <a:t>BİPOLAR HASTALIĞI</a:t>
            </a:r>
          </a:p>
        </p:txBody>
      </p:sp>
      <p:sp>
        <p:nvSpPr>
          <p:cNvPr id="3" name="İçerik Yer Tutucusu 2"/>
          <p:cNvSpPr>
            <a:spLocks noGrp="1"/>
          </p:cNvSpPr>
          <p:nvPr>
            <p:ph idx="1"/>
          </p:nvPr>
        </p:nvSpPr>
        <p:spPr>
          <a:xfrm>
            <a:off x="684212" y="1397977"/>
            <a:ext cx="8534400" cy="3615267"/>
          </a:xfrm>
        </p:spPr>
        <p:txBody>
          <a:bodyPr>
            <a:normAutofit/>
          </a:bodyPr>
          <a:lstStyle/>
          <a:p>
            <a:pPr marL="0" indent="0">
              <a:lnSpc>
                <a:spcPct val="200000"/>
              </a:lnSpc>
              <a:buNone/>
            </a:pPr>
            <a:r>
              <a:rPr lang="tr-TR" sz="1800" dirty="0">
                <a:solidFill>
                  <a:schemeClr val="tx1"/>
                </a:solidFill>
                <a:latin typeface="Verdana Pro Black" panose="020B0A04030504040204" pitchFamily="34" charset="0"/>
              </a:rPr>
              <a:t>Sorduğumuz sorular:</a:t>
            </a:r>
          </a:p>
          <a:p>
            <a:pPr marL="0" indent="0">
              <a:lnSpc>
                <a:spcPct val="200000"/>
              </a:lnSpc>
              <a:buNone/>
            </a:pPr>
            <a:r>
              <a:rPr lang="tr-TR" sz="1800" dirty="0">
                <a:solidFill>
                  <a:schemeClr val="tx1"/>
                </a:solidFill>
                <a:latin typeface="Verdana Pro Black" panose="020B0A04030504040204" pitchFamily="34" charset="0"/>
              </a:rPr>
              <a:t>-</a:t>
            </a:r>
            <a:r>
              <a:rPr lang="tr-TR" sz="1800" dirty="0" err="1">
                <a:solidFill>
                  <a:schemeClr val="tx1"/>
                </a:solidFill>
                <a:latin typeface="Verdana Pro Black" panose="020B0A04030504040204" pitchFamily="34" charset="0"/>
              </a:rPr>
              <a:t>Bipolar</a:t>
            </a:r>
            <a:r>
              <a:rPr lang="tr-TR" sz="1800" dirty="0">
                <a:solidFill>
                  <a:schemeClr val="tx1"/>
                </a:solidFill>
                <a:latin typeface="Verdana Pro Black" panose="020B0A04030504040204" pitchFamily="34" charset="0"/>
              </a:rPr>
              <a:t> hastalığı nedir?</a:t>
            </a:r>
          </a:p>
          <a:p>
            <a:pPr marL="0" indent="0">
              <a:lnSpc>
                <a:spcPct val="200000"/>
              </a:lnSpc>
              <a:buNone/>
            </a:pPr>
            <a:r>
              <a:rPr lang="tr-TR" sz="1800" dirty="0">
                <a:solidFill>
                  <a:schemeClr val="tx1"/>
                </a:solidFill>
                <a:latin typeface="Verdana Pro Black" panose="020B0A04030504040204" pitchFamily="34" charset="0"/>
              </a:rPr>
              <a:t>-Belirtileri nelerdir?</a:t>
            </a:r>
          </a:p>
          <a:p>
            <a:pPr marL="0" indent="0">
              <a:lnSpc>
                <a:spcPct val="200000"/>
              </a:lnSpc>
              <a:buNone/>
            </a:pPr>
            <a:r>
              <a:rPr lang="tr-TR" sz="1800" dirty="0">
                <a:solidFill>
                  <a:schemeClr val="tx1"/>
                </a:solidFill>
                <a:latin typeface="Verdana Pro Black" panose="020B0A04030504040204" pitchFamily="34" charset="0"/>
              </a:rPr>
              <a:t>-Tedavisi var mıdır?</a:t>
            </a:r>
          </a:p>
        </p:txBody>
      </p:sp>
    </p:spTree>
    <p:extLst>
      <p:ext uri="{BB962C8B-B14F-4D97-AF65-F5344CB8AC3E}">
        <p14:creationId xmlns:p14="http://schemas.microsoft.com/office/powerpoint/2010/main" val="327757640"/>
      </p:ext>
    </p:extLst>
  </p:cSld>
  <p:clrMapOvr>
    <a:masterClrMapping/>
  </p:clrMapOvr>
</p:sld>
</file>

<file path=ppt/theme/theme1.xml><?xml version="1.0" encoding="utf-8"?>
<a:theme xmlns:a="http://schemas.openxmlformats.org/drawingml/2006/main" name="Dilim">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396</TotalTime>
  <Words>267</Words>
  <Application>Microsoft Office PowerPoint</Application>
  <PresentationFormat>Geniş ekran</PresentationFormat>
  <Paragraphs>83</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Century Gothic</vt:lpstr>
      <vt:lpstr>Verdana Pro Black</vt:lpstr>
      <vt:lpstr>Wingdings 3</vt:lpstr>
      <vt:lpstr>Dilim</vt:lpstr>
      <vt:lpstr>BİR DE HEKİME SOR</vt:lpstr>
      <vt:lpstr>KADROMUZ</vt:lpstr>
      <vt:lpstr>AMAÇ</vt:lpstr>
      <vt:lpstr>Yöntem-bulgu</vt:lpstr>
      <vt:lpstr>PowerPoint Sunusu</vt:lpstr>
      <vt:lpstr>PowerPoint Sunusu</vt:lpstr>
      <vt:lpstr>AIDS HASTALIĞI</vt:lpstr>
      <vt:lpstr>AIDS HASTALIĞININ İSTATİSTİKLERİ</vt:lpstr>
      <vt:lpstr>BİPOLAR HASTALIĞI</vt:lpstr>
      <vt:lpstr>BİPOLAR HASTALIĞININ İSTATİSTİKLERİ</vt:lpstr>
      <vt:lpstr>ÇÖLYAK HASTALIĞI</vt:lpstr>
      <vt:lpstr>ÇÖLYAK HASTALIĞININ İSTATİSTİKLERİ</vt:lpstr>
      <vt:lpstr>ALS HASTALIĞI</vt:lpstr>
      <vt:lpstr>ALS HASTALIĞININ İSTATİSTİKLERİ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 DE HEKİME SOR</dc:title>
  <dc:creator>Furkan Can</dc:creator>
  <cp:lastModifiedBy>Furkan Can</cp:lastModifiedBy>
  <cp:revision>38</cp:revision>
  <dcterms:created xsi:type="dcterms:W3CDTF">2017-01-09T19:15:33Z</dcterms:created>
  <dcterms:modified xsi:type="dcterms:W3CDTF">2017-01-12T18:20:43Z</dcterms:modified>
</cp:coreProperties>
</file>