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8" r:id="rId1"/>
  </p:sldMasterIdLst>
  <p:sldIdLst>
    <p:sldId id="256" r:id="rId2"/>
    <p:sldId id="289" r:id="rId3"/>
    <p:sldId id="259" r:id="rId4"/>
    <p:sldId id="264" r:id="rId5"/>
    <p:sldId id="260" r:id="rId6"/>
    <p:sldId id="261" r:id="rId7"/>
    <p:sldId id="262" r:id="rId8"/>
    <p:sldId id="257" r:id="rId9"/>
    <p:sldId id="258" r:id="rId10"/>
    <p:sldId id="286" r:id="rId11"/>
    <p:sldId id="263" r:id="rId12"/>
    <p:sldId id="287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0" r:id="rId32"/>
    <p:sldId id="284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f yüksel" initials="ey" lastIdx="1" clrIdx="0">
    <p:extLst>
      <p:ext uri="{19B8F6BF-5375-455C-9EA6-DF929625EA0E}">
        <p15:presenceInfo xmlns="" xmlns:p15="http://schemas.microsoft.com/office/powerpoint/2012/main" userId="d738edb6f595a4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0T18:00:04.467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76EB9D5-7E1A-4433-8B21-2237CC26FA2C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25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9710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12229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42246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763438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4480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4428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2598A19-B9D6-4696-A74D-9FEF900C8B6A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42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A205100-39B0-4914-BBD6-34F267582565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395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136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59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55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79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0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698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30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C5516DA-9D86-4E1E-A623-C11F9F74EB59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62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6575" b="17962"/>
          <a:stretch/>
        </p:blipFill>
        <p:spPr>
          <a:xfrm>
            <a:off x="1310094" y="1285462"/>
            <a:ext cx="9568810" cy="428045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0206" y="2975114"/>
            <a:ext cx="9068586" cy="2590800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</a:rPr>
              <a:t>BİR TÜP UMUT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0206" y="5630517"/>
            <a:ext cx="9070848" cy="45720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İNFERTİL BİREYLERDE ÇEVRESEL BASKI</a:t>
            </a:r>
          </a:p>
        </p:txBody>
      </p:sp>
    </p:spTree>
    <p:extLst>
      <p:ext uri="{BB962C8B-B14F-4D97-AF65-F5344CB8AC3E}">
        <p14:creationId xmlns="" xmlns:p14="http://schemas.microsoft.com/office/powerpoint/2010/main" val="421814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Tıp Fakültesi </a:t>
            </a:r>
            <a:r>
              <a:rPr lang="tr-T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hastanemizin tüp bebek </a:t>
            </a:r>
            <a:r>
              <a:rPr lang="tr-TR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merkezinde </a:t>
            </a:r>
            <a:r>
              <a:rPr lang="tr-T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infertil ve gebe bireylerle projemiz için </a:t>
            </a:r>
            <a:r>
              <a:rPr lang="tr-TR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toplam…….. </a:t>
            </a:r>
            <a:r>
              <a:rPr lang="tr-TR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KİŞİYLE anket çalışmamızı gerçekleştirdik.</a:t>
            </a:r>
          </a:p>
        </p:txBody>
      </p:sp>
    </p:spTree>
    <p:extLst>
      <p:ext uri="{BB962C8B-B14F-4D97-AF65-F5344CB8AC3E}">
        <p14:creationId xmlns="" xmlns:p14="http://schemas.microsoft.com/office/powerpoint/2010/main" val="3758669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İnf çev baskı.jpg"/>
          <p:cNvPicPr>
            <a:picLocks noChangeAspect="1"/>
          </p:cNvPicPr>
          <p:nvPr/>
        </p:nvPicPr>
        <p:blipFill>
          <a:blip r:embed="rId2"/>
          <a:srcRect t="6590" b="14176"/>
          <a:stretch>
            <a:fillRect/>
          </a:stretch>
        </p:blipFill>
        <p:spPr>
          <a:xfrm>
            <a:off x="3410202" y="325822"/>
            <a:ext cx="5816106" cy="6532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36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İnfertil çiftlerde bulgularımız</a:t>
            </a:r>
            <a:endParaRPr lang="tr-T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YAŞ ARALIĞI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950"/>
          <a:stretch/>
        </p:blipFill>
        <p:spPr>
          <a:xfrm>
            <a:off x="745465" y="2743200"/>
            <a:ext cx="5559017" cy="3684104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t="11950"/>
          <a:stretch/>
        </p:blipFill>
        <p:spPr>
          <a:xfrm>
            <a:off x="6188764" y="2701159"/>
            <a:ext cx="5611808" cy="3726145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743199" y="2473886"/>
            <a:ext cx="830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KADIN                                                                                  ERKEK </a:t>
            </a:r>
          </a:p>
        </p:txBody>
      </p:sp>
    </p:spTree>
    <p:extLst>
      <p:ext uri="{BB962C8B-B14F-4D97-AF65-F5344CB8AC3E}">
        <p14:creationId xmlns="" xmlns:p14="http://schemas.microsoft.com/office/powerpoint/2010/main" val="493600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EĞİTİM DURUMU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97"/>
          <a:stretch/>
        </p:blipFill>
        <p:spPr>
          <a:xfrm>
            <a:off x="804529" y="3042904"/>
            <a:ext cx="5237784" cy="290829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5971"/>
          <a:stretch/>
        </p:blipFill>
        <p:spPr>
          <a:xfrm>
            <a:off x="6304583" y="3225800"/>
            <a:ext cx="5111643" cy="29141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59" y="3042904"/>
            <a:ext cx="384081" cy="3657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1" y="4039881"/>
            <a:ext cx="420640" cy="19191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5067624"/>
            <a:ext cx="469899" cy="365792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124867" y="2182575"/>
            <a:ext cx="665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2385391" y="2551798"/>
            <a:ext cx="7530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        KADIN                                                                                  ERKEK</a:t>
            </a:r>
          </a:p>
        </p:txBody>
      </p:sp>
    </p:spTree>
    <p:extLst>
      <p:ext uri="{BB962C8B-B14F-4D97-AF65-F5344CB8AC3E}">
        <p14:creationId xmlns="" xmlns:p14="http://schemas.microsoft.com/office/powerpoint/2010/main" val="2095854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008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Doğal yolla çocuk sahibi olamamanız üzerinizde bir baskı(aşırı ısrar) oluşturdu mu?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939"/>
          <a:stretch/>
        </p:blipFill>
        <p:spPr>
          <a:xfrm>
            <a:off x="555289" y="2908300"/>
            <a:ext cx="5604211" cy="31877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0939"/>
          <a:stretch/>
        </p:blipFill>
        <p:spPr>
          <a:xfrm>
            <a:off x="6159499" y="3093830"/>
            <a:ext cx="5445991" cy="318084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722782" y="2466049"/>
            <a:ext cx="894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                 </a:t>
            </a:r>
            <a:r>
              <a:rPr lang="tr-TR" b="1" dirty="0" smtClean="0"/>
              <a:t>KADIN                                                                             ERKEK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678255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Çevrenizde kimlerden </a:t>
            </a:r>
            <a:r>
              <a:rPr lang="tr-TR" b="1" dirty="0" smtClean="0"/>
              <a:t>baskı (</a:t>
            </a:r>
            <a:r>
              <a:rPr lang="tr-TR" b="1" dirty="0"/>
              <a:t>aşırı ısrar) gördünüz/görüyorsunuz?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88"/>
          <a:stretch/>
        </p:blipFill>
        <p:spPr>
          <a:xfrm>
            <a:off x="581917" y="2797790"/>
            <a:ext cx="5404902" cy="3371781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4888" b="1572"/>
          <a:stretch/>
        </p:blipFill>
        <p:spPr>
          <a:xfrm>
            <a:off x="5986817" y="2797790"/>
            <a:ext cx="5810033" cy="335076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12276" y="2395489"/>
            <a:ext cx="799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 KADIN                                                                          </a:t>
            </a:r>
            <a:r>
              <a:rPr lang="tr-TR" b="1" dirty="0"/>
              <a:t>ERKEK</a:t>
            </a:r>
          </a:p>
        </p:txBody>
      </p:sp>
    </p:spTree>
    <p:extLst>
      <p:ext uri="{BB962C8B-B14F-4D97-AF65-F5344CB8AC3E}">
        <p14:creationId xmlns="" xmlns:p14="http://schemas.microsoft.com/office/powerpoint/2010/main" val="2801593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Çocuk sahibi olduğunuzda bu </a:t>
            </a:r>
            <a:r>
              <a:rPr lang="tr-TR" b="1" dirty="0" smtClean="0"/>
              <a:t>baskının (aşırı </a:t>
            </a:r>
            <a:r>
              <a:rPr lang="tr-TR" b="1" dirty="0"/>
              <a:t>ısrar) ortadan kalkacağını düşünüyor musunuz?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99"/>
          <a:stretch/>
        </p:blipFill>
        <p:spPr>
          <a:xfrm>
            <a:off x="428905" y="2866030"/>
            <a:ext cx="5890787" cy="345068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1591"/>
          <a:stretch/>
        </p:blipFill>
        <p:spPr>
          <a:xfrm>
            <a:off x="5866195" y="2866030"/>
            <a:ext cx="6125162" cy="351374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827283" y="2355388"/>
            <a:ext cx="69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KADIN                                                                          </a:t>
            </a:r>
            <a:r>
              <a:rPr lang="tr-TR" b="1" dirty="0" smtClean="0"/>
              <a:t>   ERKEK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1487878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Yapılan </a:t>
            </a:r>
            <a:r>
              <a:rPr lang="tr-TR" b="1" dirty="0" smtClean="0"/>
              <a:t>baskı (</a:t>
            </a:r>
            <a:r>
              <a:rPr lang="tr-TR" b="1" dirty="0"/>
              <a:t>aşırı ısrar) sizde psikolojik sıkıntı yaratıyor mu?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75" b="2076"/>
          <a:stretch/>
        </p:blipFill>
        <p:spPr>
          <a:xfrm>
            <a:off x="958697" y="2937559"/>
            <a:ext cx="5634368" cy="305333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8137"/>
          <a:stretch/>
        </p:blipFill>
        <p:spPr>
          <a:xfrm>
            <a:off x="5966659" y="2916539"/>
            <a:ext cx="5487166" cy="313499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89407" y="2362243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   KADIN                                                                    ERKEK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54540637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Çocuk sahibi olmamanız konusundaki </a:t>
            </a:r>
            <a:r>
              <a:rPr lang="tr-TR" b="1" dirty="0" smtClean="0"/>
              <a:t>baskı (</a:t>
            </a:r>
            <a:r>
              <a:rPr lang="tr-TR" b="1" dirty="0"/>
              <a:t>aşırı ısrar) sizce normal mi?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86"/>
          <a:stretch/>
        </p:blipFill>
        <p:spPr>
          <a:xfrm>
            <a:off x="930323" y="2797791"/>
            <a:ext cx="5605568" cy="314864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16112"/>
          <a:stretch/>
        </p:blipFill>
        <p:spPr>
          <a:xfrm>
            <a:off x="5918579" y="2797791"/>
            <a:ext cx="5534797" cy="314864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089407" y="2410506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KADIN                                                                          ERKEK</a:t>
            </a:r>
          </a:p>
        </p:txBody>
      </p:sp>
    </p:spTree>
    <p:extLst>
      <p:ext uri="{BB962C8B-B14F-4D97-AF65-F5344CB8AC3E}">
        <p14:creationId xmlns="" xmlns:p14="http://schemas.microsoft.com/office/powerpoint/2010/main" val="1351311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Bir Tüp Umut</a:t>
            </a:r>
            <a:endParaRPr lang="tr-TR" b="1" dirty="0"/>
          </a:p>
        </p:txBody>
      </p:sp>
      <p:pic>
        <p:nvPicPr>
          <p:cNvPr id="4" name="Resim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75" b="17962"/>
          <a:stretch/>
        </p:blipFill>
        <p:spPr>
          <a:xfrm>
            <a:off x="0" y="2259724"/>
            <a:ext cx="12191999" cy="4582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3851" y="2543503"/>
            <a:ext cx="3447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/>
              <a:t>Ahmet Akdere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Ege Doğangüzel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Salih Cansın Yılmaz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Doğancan Eralp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Berk Cem Mercan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Muzaffer Büyükgülen</a:t>
            </a:r>
          </a:p>
          <a:p>
            <a:r>
              <a:rPr lang="tr-TR" b="1" dirty="0" smtClean="0"/>
              <a:t>           </a:t>
            </a:r>
            <a:endParaRPr lang="tr-TR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0726" y="2596062"/>
            <a:ext cx="2806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/>
              <a:t>Begüm </a:t>
            </a:r>
            <a:r>
              <a:rPr lang="tr-TR" b="1" dirty="0" smtClean="0"/>
              <a:t>Malkoç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Yağmur </a:t>
            </a:r>
            <a:r>
              <a:rPr lang="tr-TR" b="1" dirty="0" smtClean="0"/>
              <a:t>Yaşar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Gizemnur </a:t>
            </a:r>
            <a:r>
              <a:rPr lang="tr-TR" b="1" dirty="0" smtClean="0"/>
              <a:t>Coşkun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Eda Buse </a:t>
            </a:r>
            <a:r>
              <a:rPr lang="tr-TR" b="1" dirty="0" smtClean="0"/>
              <a:t>Meşeci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Elif Yüksel</a:t>
            </a:r>
          </a:p>
          <a:p>
            <a:pPr>
              <a:buFont typeface="Wingdings" pitchFamily="2" charset="2"/>
              <a:buChar char="v"/>
            </a:pPr>
            <a:endParaRPr lang="tr-TR" b="1" dirty="0" smtClean="0"/>
          </a:p>
          <a:p>
            <a:pPr>
              <a:buFont typeface="Wingdings" pitchFamily="2" charset="2"/>
              <a:buChar char="v"/>
            </a:pPr>
            <a:endParaRPr lang="tr-TR" b="1" dirty="0" smtClean="0"/>
          </a:p>
          <a:p>
            <a:pPr>
              <a:buFont typeface="Wingdings" pitchFamily="2" charset="2"/>
              <a:buChar char="v"/>
            </a:pPr>
            <a:endParaRPr lang="tr-TR" b="1" dirty="0" smtClean="0"/>
          </a:p>
          <a:p>
            <a:pPr>
              <a:buFont typeface="Wingdings" pitchFamily="2" charset="2"/>
              <a:buChar char="v"/>
            </a:pPr>
            <a:endParaRPr lang="tr-TR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99029" y="5906828"/>
            <a:ext cx="317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 dirty="0" smtClean="0"/>
              <a:t>Danışman Öğr. Üyesi:</a:t>
            </a:r>
          </a:p>
          <a:p>
            <a:r>
              <a:rPr lang="tr-TR" b="1" dirty="0" smtClean="0"/>
              <a:t>    Prof. Dr. Serdar Filiz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3114" y="973668"/>
            <a:ext cx="9334376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Çocuğunuzun olmamasından dolayı </a:t>
            </a:r>
            <a:r>
              <a:rPr lang="tr-TR" b="1" dirty="0" smtClean="0"/>
              <a:t>baskı (</a:t>
            </a:r>
            <a:r>
              <a:rPr lang="tr-TR" b="1" dirty="0"/>
              <a:t>aşırı ısrar) olmasa bile çevrenizdekilerin sizin için farklı düşündüğünü hissediyor </a:t>
            </a:r>
            <a:r>
              <a:rPr lang="tr-TR" b="1" dirty="0" smtClean="0"/>
              <a:t>musunuz?</a:t>
            </a:r>
            <a:endParaRPr lang="tr-TR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94"/>
          <a:stretch/>
        </p:blipFill>
        <p:spPr>
          <a:xfrm>
            <a:off x="719696" y="3275462"/>
            <a:ext cx="5507707" cy="305176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2994"/>
          <a:stretch/>
        </p:blipFill>
        <p:spPr>
          <a:xfrm>
            <a:off x="6227403" y="3275462"/>
            <a:ext cx="5199453" cy="302023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806262" y="2751173"/>
            <a:ext cx="706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KADIN                                                                          </a:t>
            </a:r>
            <a:r>
              <a:rPr lang="tr-TR" b="1" dirty="0"/>
              <a:t>ERKEK</a:t>
            </a:r>
          </a:p>
        </p:txBody>
      </p:sp>
    </p:spTree>
    <p:extLst>
      <p:ext uri="{BB962C8B-B14F-4D97-AF65-F5344CB8AC3E}">
        <p14:creationId xmlns="" xmlns:p14="http://schemas.microsoft.com/office/powerpoint/2010/main" val="1895148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02536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Sizin çevrenizde çocuğu olmayan bir çift olsa siz de onlara çocuk sahibi olmaları konusunda </a:t>
            </a:r>
            <a:r>
              <a:rPr lang="tr-TR" b="1" dirty="0" smtClean="0"/>
              <a:t>baskı (</a:t>
            </a:r>
            <a:r>
              <a:rPr lang="tr-TR" b="1" dirty="0"/>
              <a:t>aşırı ısrar) uygular mısınız?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69"/>
          <a:stretch/>
        </p:blipFill>
        <p:spPr>
          <a:xfrm>
            <a:off x="493986" y="2961564"/>
            <a:ext cx="6076680" cy="337898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-1228" t="24794" r="1228" b="301"/>
          <a:stretch/>
        </p:blipFill>
        <p:spPr>
          <a:xfrm>
            <a:off x="5276599" y="2961564"/>
            <a:ext cx="6211208" cy="339897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879835" y="2520735"/>
            <a:ext cx="651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KADIN                                                                      </a:t>
            </a:r>
            <a:r>
              <a:rPr lang="tr-TR" b="1" dirty="0" smtClean="0"/>
              <a:t>ERKEK</a:t>
            </a:r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206604043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48687" y="79229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Yukarıda analizlerini verdiğimiz anketin benzerini gebelere de uyguladık.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8687" y="3577078"/>
            <a:ext cx="10058400" cy="96762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tr-TR" sz="5400" dirty="0"/>
              <a:t>Çıkan sonuçlar aşağıdaki gibi </a:t>
            </a:r>
            <a:r>
              <a:rPr lang="tr-TR" sz="5400" dirty="0" smtClean="0"/>
              <a:t>oldu:</a:t>
            </a:r>
            <a:endParaRPr lang="tr-TR" sz="5400" dirty="0"/>
          </a:p>
        </p:txBody>
      </p:sp>
    </p:spTree>
    <p:extLst>
      <p:ext uri="{BB962C8B-B14F-4D97-AF65-F5344CB8AC3E}">
        <p14:creationId xmlns="" xmlns:p14="http://schemas.microsoft.com/office/powerpoint/2010/main" val="173991431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Yaş Aralığı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2875" y="2777910"/>
            <a:ext cx="6659737" cy="3749013"/>
          </a:xfrm>
        </p:spPr>
      </p:pic>
    </p:spTree>
    <p:extLst>
      <p:ext uri="{BB962C8B-B14F-4D97-AF65-F5344CB8AC3E}">
        <p14:creationId xmlns="" xmlns:p14="http://schemas.microsoft.com/office/powerpoint/2010/main" val="23892997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Eğitim Durumu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rcRect b="2795"/>
          <a:stretch>
            <a:fillRect/>
          </a:stretch>
        </p:blipFill>
        <p:spPr>
          <a:xfrm>
            <a:off x="2606566" y="2587095"/>
            <a:ext cx="6818225" cy="3750643"/>
          </a:xfrm>
        </p:spPr>
      </p:pic>
    </p:spTree>
    <p:extLst>
      <p:ext uri="{BB962C8B-B14F-4D97-AF65-F5344CB8AC3E}">
        <p14:creationId xmlns="" xmlns:p14="http://schemas.microsoft.com/office/powerpoint/2010/main" val="207856870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Gebe/Çocuk sahibi olmadığımız dönemde üzerinizde bir baskı (aşırı ısrar) oluştu mu?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63" y="2754094"/>
            <a:ext cx="6095421" cy="3478539"/>
          </a:xfrm>
        </p:spPr>
      </p:pic>
    </p:spTree>
    <p:extLst>
      <p:ext uri="{BB962C8B-B14F-4D97-AF65-F5344CB8AC3E}">
        <p14:creationId xmlns="" xmlns:p14="http://schemas.microsoft.com/office/powerpoint/2010/main" val="3842543437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Çevrenizden kimlerle konuyla ilgili aşırı ısrar gördünüz?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035" y="2754094"/>
            <a:ext cx="6270834" cy="3755610"/>
          </a:xfrm>
        </p:spPr>
      </p:pic>
    </p:spTree>
    <p:extLst>
      <p:ext uri="{BB962C8B-B14F-4D97-AF65-F5344CB8AC3E}">
        <p14:creationId xmlns="" xmlns:p14="http://schemas.microsoft.com/office/powerpoint/2010/main" val="33945885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Gebe kaldığınızda varsa baskı ortadan kalktı mı?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690" y="2789933"/>
            <a:ext cx="6414899" cy="3442701"/>
          </a:xfrm>
        </p:spPr>
      </p:pic>
    </p:spTree>
    <p:extLst>
      <p:ext uri="{BB962C8B-B14F-4D97-AF65-F5344CB8AC3E}">
        <p14:creationId xmlns="" xmlns:p14="http://schemas.microsoft.com/office/powerpoint/2010/main" val="12102028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Gebe kalmadığınız dönemde size yapılan baskı size psikolojik sıkıntı yarattı mı?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2690" y="2796963"/>
            <a:ext cx="6329120" cy="3537189"/>
          </a:xfrm>
        </p:spPr>
      </p:pic>
    </p:spTree>
    <p:extLst>
      <p:ext uri="{BB962C8B-B14F-4D97-AF65-F5344CB8AC3E}">
        <p14:creationId xmlns="" xmlns:p14="http://schemas.microsoft.com/office/powerpoint/2010/main" val="154767540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Üzerinizde çevre baskısının olması sizce normal mi?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846" y="2743201"/>
            <a:ext cx="6626570" cy="3699640"/>
          </a:xfrm>
        </p:spPr>
      </p:pic>
    </p:spTree>
    <p:extLst>
      <p:ext uri="{BB962C8B-B14F-4D97-AF65-F5344CB8AC3E}">
        <p14:creationId xmlns="" xmlns:p14="http://schemas.microsoft.com/office/powerpoint/2010/main" val="40497226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394970"/>
            <a:ext cx="11529391" cy="609028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1513" y="265326"/>
            <a:ext cx="10058400" cy="1371600"/>
          </a:xfrm>
        </p:spPr>
        <p:txBody>
          <a:bodyPr/>
          <a:lstStyle/>
          <a:p>
            <a:r>
              <a:rPr lang="tr-TR" b="1" dirty="0" err="1">
                <a:solidFill>
                  <a:schemeClr val="accent2">
                    <a:lumMod val="50000"/>
                  </a:schemeClr>
                </a:solidFill>
              </a:rPr>
              <a:t>İnfertilite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</a:rPr>
              <a:t> Nedir?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-384169" y="394970"/>
            <a:ext cx="384169" cy="55918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274224" y="3198594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800" b="1" dirty="0" err="1">
                <a:solidFill>
                  <a:schemeClr val="tx1"/>
                </a:solidFill>
              </a:rPr>
              <a:t>İnfertilite</a:t>
            </a:r>
            <a:r>
              <a:rPr lang="tr-TR" sz="2800" b="1" dirty="0">
                <a:solidFill>
                  <a:schemeClr val="tx1"/>
                </a:solidFill>
              </a:rPr>
              <a:t> doğal yollarla çocuk sahibi olamama durumudur.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>
                <a:solidFill>
                  <a:schemeClr val="tx1"/>
                </a:solidFill>
              </a:rPr>
              <a:t>İnfertilite, yüksek prevelansta görülmesi ve infertil çiftlerin yaşadığı problemler nedeniyle </a:t>
            </a:r>
            <a:r>
              <a:rPr lang="tr-TR" sz="2800" b="1" dirty="0" smtClean="0">
                <a:solidFill>
                  <a:schemeClr val="tx1"/>
                </a:solidFill>
              </a:rPr>
              <a:t>hem ülkemiz hem de diğer </a:t>
            </a:r>
            <a:r>
              <a:rPr lang="tr-TR" sz="2800" b="1" dirty="0">
                <a:solidFill>
                  <a:schemeClr val="tx1"/>
                </a:solidFill>
              </a:rPr>
              <a:t>ülkeler için önemli bir halk sağlığı problemidir. Ancak tedavi görüldüğü takdirde (tüp bebek) çocuk sahibi olunabilir.</a:t>
            </a:r>
          </a:p>
        </p:txBody>
      </p:sp>
    </p:spTree>
    <p:extLst>
      <p:ext uri="{BB962C8B-B14F-4D97-AF65-F5344CB8AC3E}">
        <p14:creationId xmlns="" xmlns:p14="http://schemas.microsoft.com/office/powerpoint/2010/main" val="2017597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Gebe olmadan önce size baskı uygulanmasa bile çevrenizdekilerin sizin için farklı düşündüğünü hissettiniz mi?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8924" y="2512893"/>
            <a:ext cx="5981903" cy="3719741"/>
          </a:xfrm>
        </p:spPr>
      </p:pic>
    </p:spTree>
    <p:extLst>
      <p:ext uri="{BB962C8B-B14F-4D97-AF65-F5344CB8AC3E}">
        <p14:creationId xmlns="" xmlns:p14="http://schemas.microsoft.com/office/powerpoint/2010/main" val="365176721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Sizin çevrenizde de çocuğu olmayan bir çift olsa sizde onlara baskı uygular mısınız?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087" y="2490952"/>
            <a:ext cx="6911326" cy="3899338"/>
          </a:xfrm>
        </p:spPr>
      </p:pic>
    </p:spTree>
    <p:extLst>
      <p:ext uri="{BB962C8B-B14F-4D97-AF65-F5344CB8AC3E}">
        <p14:creationId xmlns="" xmlns:p14="http://schemas.microsoft.com/office/powerpoint/2010/main" val="4108517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Sonuç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943970" cy="4060059"/>
          </a:xfrm>
        </p:spPr>
        <p:txBody>
          <a:bodyPr>
            <a:normAutofit/>
          </a:bodyPr>
          <a:lstStyle/>
          <a:p>
            <a:r>
              <a:rPr lang="tr-TR" sz="2000" b="1" dirty="0"/>
              <a:t>İnfertil </a:t>
            </a:r>
            <a:r>
              <a:rPr lang="tr-TR" sz="2000" b="1" dirty="0" smtClean="0"/>
              <a:t>çiftlere çevresel baskı en fazla kaynana-kayınbaba tarafından uygulanıyor</a:t>
            </a:r>
            <a:endParaRPr lang="tr-TR" sz="2000" b="1" dirty="0"/>
          </a:p>
          <a:p>
            <a:r>
              <a:rPr lang="tr-TR" sz="2000" b="1" dirty="0" smtClean="0"/>
              <a:t>Orta </a:t>
            </a:r>
            <a:r>
              <a:rPr lang="tr-TR" sz="2000" b="1" dirty="0"/>
              <a:t>yaş ve </a:t>
            </a:r>
            <a:r>
              <a:rPr lang="tr-TR" sz="2000" b="1" dirty="0" smtClean="0"/>
              <a:t>üzerindeki infertil çiftlerde çevresel baskı daha fazla</a:t>
            </a:r>
          </a:p>
          <a:p>
            <a:r>
              <a:rPr lang="tr-TR" sz="2000" b="1" dirty="0" smtClean="0"/>
              <a:t>Kadınlar erkeklere göre çevresel baskıyı daha fazla hissediyor</a:t>
            </a:r>
          </a:p>
          <a:p>
            <a:r>
              <a:rPr lang="tr-TR" sz="2000" b="1" dirty="0" smtClean="0"/>
              <a:t>Erkekler kadınlardan 2 kat daha fazla çevresel baskının normal olduğunu düşünüyor</a:t>
            </a:r>
          </a:p>
          <a:p>
            <a:r>
              <a:rPr lang="tr-TR" sz="2000" b="1" dirty="0" smtClean="0"/>
              <a:t>Gebe kalma/çocuk sahibi olmanın çevresel baskıyı çok azaltacağı düşünülsede çevresel baskı beklenildiği kadar azalmıyor</a:t>
            </a:r>
          </a:p>
          <a:p>
            <a:r>
              <a:rPr lang="tr-TR" sz="2000" b="1" dirty="0" smtClean="0"/>
              <a:t>İnfertil kadın, infertil erkek ve gebe/çocuk sahibi bireylerin %10’u kendilerinin de çevresel baskı uygulayabileceğini söylüyor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8521780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75" b="17962"/>
          <a:stretch/>
        </p:blipFill>
        <p:spPr>
          <a:xfrm>
            <a:off x="1051596" y="2270234"/>
            <a:ext cx="9984266" cy="4487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4427" y="5906814"/>
            <a:ext cx="636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İlginiz ve sabrınıza teşekkür ederiz</a:t>
            </a:r>
            <a:endParaRPr lang="tr-TR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9429" y="460496"/>
            <a:ext cx="3162830" cy="6397504"/>
          </a:xfrm>
        </p:spPr>
      </p:pic>
      <p:sp>
        <p:nvSpPr>
          <p:cNvPr id="5" name="Dikdörtgen 4"/>
          <p:cNvSpPr/>
          <p:nvPr/>
        </p:nvSpPr>
        <p:spPr>
          <a:xfrm>
            <a:off x="633626" y="2947398"/>
            <a:ext cx="86006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/>
              <a:t>Bütün dünya topluluklarında olduğu gibi Türk toplumunda da evlilik çocuk sahibi olmayı beraberinde getirmektedir. Fakat çocuk sahibi olamayan bireyler arasında sorunlar çıkabilmektedir.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İnfertilite </a:t>
            </a:r>
            <a:r>
              <a:rPr lang="tr-TR" sz="2000" b="1" dirty="0"/>
              <a:t>yaşamı tehdit eden bir hastalık olmamasına rağmen çiftler veya kişiler üzerinde ciddi psikolojik sıkıntılar yaratabilmektedir.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Kişiler </a:t>
            </a:r>
            <a:r>
              <a:rPr lang="tr-TR" sz="2000" b="1" dirty="0"/>
              <a:t>çocuk sahibi olamadıklarında kendilerini yetersiz görmekte ve bunu bir başarısızlık olarak nitelendirmektedir.</a:t>
            </a:r>
          </a:p>
        </p:txBody>
      </p:sp>
    </p:spTree>
    <p:extLst>
      <p:ext uri="{BB962C8B-B14F-4D97-AF65-F5344CB8AC3E}">
        <p14:creationId xmlns="" xmlns:p14="http://schemas.microsoft.com/office/powerpoint/2010/main" val="74920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İnfertilite </a:t>
            </a:r>
            <a:r>
              <a:rPr lang="tr-TR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kişiler üzerinde nasıl bir etki bırakıyor?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964991" cy="34163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İnsan neslinin devamlılığının sağlanması amacıyla ve toplumun beklentilerine uygun bireyler yetiştirilmesi için aile çok büyük önem taşımaktadır.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rol üreme ve doğurganlık işlevleriyle yerine </a:t>
            </a:r>
            <a:r>
              <a:rPr lang="tr-TR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getirilir. </a:t>
            </a:r>
            <a:endParaRPr lang="tr-TR" sz="28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Kadının, toplumda yer alan erkeklerle birlikte, içinde bulunduğu toplumun kurallarına, değer </a:t>
            </a:r>
            <a:r>
              <a:rPr lang="tr-TR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yargılarına ve </a:t>
            </a: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ideolojik kalıplarına göre sosyal </a:t>
            </a:r>
            <a:r>
              <a:rPr lang="tr-TR" sz="28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statüsü </a:t>
            </a: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şekillenmektedir.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statünün belirlenmesinde özellikle geleneksel toplumlarda kadının aile ve toplum içindeki rolü doğurganlık ve çocuk bakımı ile ele alınmaktadır.</a:t>
            </a:r>
          </a:p>
        </p:txBody>
      </p:sp>
    </p:spTree>
    <p:extLst>
      <p:ext uri="{BB962C8B-B14F-4D97-AF65-F5344CB8AC3E}">
        <p14:creationId xmlns="" xmlns:p14="http://schemas.microsoft.com/office/powerpoint/2010/main" val="2746086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Çocuk sahibi olamamanın </a:t>
            </a:r>
            <a:r>
              <a:rPr lang="tr-TR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kadın</a:t>
            </a:r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yönünden psikolojik </a:t>
            </a:r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anlamı;</a:t>
            </a:r>
            <a:endParaRPr lang="tr-TR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796825" cy="34163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1</a:t>
            </a:r>
            <a:r>
              <a:rPr lang="tr-TR" sz="2800" b="1" dirty="0" smtClean="0"/>
              <a:t>) Doğuramama </a:t>
            </a:r>
            <a:r>
              <a:rPr lang="tr-TR" sz="2800" b="1" dirty="0"/>
              <a:t>(işlevsel bozukluk)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2) Kontrol </a:t>
            </a:r>
            <a:r>
              <a:rPr lang="tr-TR" sz="2800" b="1" dirty="0" smtClean="0"/>
              <a:t>kaybı (</a:t>
            </a:r>
            <a:r>
              <a:rPr lang="tr-TR" sz="2800" b="1" dirty="0"/>
              <a:t>bedenim isteklerime uymuyor</a:t>
            </a:r>
            <a:r>
              <a:rPr lang="tr-TR" sz="2800" b="1" dirty="0" smtClean="0"/>
              <a:t>) </a:t>
            </a:r>
            <a:endParaRPr lang="tr-TR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3</a:t>
            </a:r>
            <a:r>
              <a:rPr lang="tr-TR" sz="2800" b="1" dirty="0" smtClean="0"/>
              <a:t>) Psikolojik </a:t>
            </a:r>
            <a:r>
              <a:rPr lang="tr-TR" sz="2800" b="1" dirty="0"/>
              <a:t>eksiklik (analık güdüsünün doyurulamaması</a:t>
            </a:r>
            <a:r>
              <a:rPr lang="tr-TR" sz="2800" b="1" dirty="0" smtClean="0"/>
              <a:t>)</a:t>
            </a:r>
            <a:endParaRPr lang="tr-TR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4</a:t>
            </a:r>
            <a:r>
              <a:rPr lang="tr-TR" sz="2800" b="1" dirty="0" smtClean="0"/>
              <a:t>) Kendini </a:t>
            </a:r>
            <a:r>
              <a:rPr lang="tr-TR" sz="2800" b="1" dirty="0"/>
              <a:t>kadın toplumunun dışında </a:t>
            </a:r>
            <a:r>
              <a:rPr lang="tr-TR" sz="2800" b="1" dirty="0" smtClean="0"/>
              <a:t>hissetme</a:t>
            </a:r>
            <a:endParaRPr lang="tr-TR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5</a:t>
            </a:r>
            <a:r>
              <a:rPr lang="tr-TR" sz="2800" b="1" dirty="0" smtClean="0"/>
              <a:t>) Yalnız </a:t>
            </a:r>
            <a:r>
              <a:rPr lang="tr-TR" sz="2800" b="1" dirty="0"/>
              <a:t>kalma (duygusal olarak evlat desteğinin olmaması</a:t>
            </a:r>
            <a:r>
              <a:rPr lang="tr-TR" sz="2800" b="1" dirty="0" smtClean="0"/>
              <a:t>)</a:t>
            </a:r>
            <a:endParaRPr lang="tr-TR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6) Sosyal güvence azlığı (yaşlılıkta bakacak kimsenin olmaması</a:t>
            </a:r>
            <a:r>
              <a:rPr lang="tr-TR" sz="2800" b="1" dirty="0" smtClean="0"/>
              <a:t>)</a:t>
            </a:r>
            <a:endParaRPr lang="tr-TR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2800" b="1" dirty="0"/>
              <a:t>7</a:t>
            </a:r>
            <a:r>
              <a:rPr lang="tr-TR" sz="2800" b="1" dirty="0" smtClean="0"/>
              <a:t>) Sosyal </a:t>
            </a:r>
            <a:r>
              <a:rPr lang="tr-TR" sz="2800" b="1" dirty="0"/>
              <a:t>rol eksikliği (ana, hamile kadın, loğusa, kayınvalide, büyükanne) ve benlik değerinde </a:t>
            </a:r>
            <a:r>
              <a:rPr lang="tr-TR" sz="2800" b="1" dirty="0" smtClean="0"/>
              <a:t>azalma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925828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9150" y="1011272"/>
            <a:ext cx="10058400" cy="98066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Çocuk sahibi olamamanın </a:t>
            </a:r>
            <a:r>
              <a:rPr lang="tr-TR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erkek</a:t>
            </a:r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yönünden psikolojik anlamı;</a:t>
            </a:r>
            <a:r>
              <a:rPr lang="tr-TR" b="1" dirty="0">
                <a:solidFill>
                  <a:srgbClr val="002060"/>
                </a:solidFill>
              </a:rPr>
              <a:t/>
            </a:r>
            <a:br>
              <a:rPr lang="tr-TR" b="1" dirty="0">
                <a:solidFill>
                  <a:srgbClr val="002060"/>
                </a:solidFill>
              </a:rPr>
            </a:br>
            <a:endParaRPr lang="tr-T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3229" y="2734046"/>
            <a:ext cx="10715297" cy="30991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1</a:t>
            </a:r>
            <a:r>
              <a:rPr lang="tr-TR" sz="2400" b="1" dirty="0" smtClean="0"/>
              <a:t>) Doğurtamama </a:t>
            </a:r>
            <a:r>
              <a:rPr lang="tr-TR" sz="2400" b="1" dirty="0"/>
              <a:t>(erkeklik işlevlerinde yetersizlik)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2</a:t>
            </a:r>
            <a:r>
              <a:rPr lang="tr-TR" sz="2400" b="1" dirty="0" smtClean="0"/>
              <a:t>) Psikolojik </a:t>
            </a:r>
            <a:r>
              <a:rPr lang="tr-TR" sz="2400" b="1" dirty="0"/>
              <a:t>eksiklik (babalık güdüsünün doyurulamaması)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3) Yalnız kalma (yaşlılıkta)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4) İş hayatında destek eksikliği, soyunun devamının sağlanmaması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5</a:t>
            </a:r>
            <a:r>
              <a:rPr lang="tr-TR" sz="2400" b="1" dirty="0" smtClean="0"/>
              <a:t>) Sosyal </a:t>
            </a:r>
            <a:r>
              <a:rPr lang="tr-TR" sz="2400" b="1" dirty="0"/>
              <a:t>rol eksikliği (baba, kayınpeder, büyükbaba)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6) Sosyal güvence </a:t>
            </a:r>
            <a:r>
              <a:rPr lang="tr-TR" sz="2400" b="1" dirty="0" smtClean="0"/>
              <a:t>azlığı</a:t>
            </a:r>
            <a:endParaRPr lang="tr-TR" sz="2400" dirty="0"/>
          </a:p>
        </p:txBody>
      </p:sp>
    </p:spTree>
    <p:extLst>
      <p:ext uri="{BB962C8B-B14F-4D97-AF65-F5344CB8AC3E}">
        <p14:creationId xmlns="" xmlns:p14="http://schemas.microsoft.com/office/powerpoint/2010/main" val="270736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Projemizin Amacı;	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49852"/>
          </a:xfrm>
        </p:spPr>
        <p:txBody>
          <a:bodyPr>
            <a:normAutofit fontScale="62500" lnSpcReduction="20000"/>
          </a:bodyPr>
          <a:lstStyle/>
          <a:p>
            <a:r>
              <a:rPr lang="tr-TR" sz="4000" b="1" dirty="0"/>
              <a:t>Halk arasında kısırlık olarak bilinen infertilitenin</a:t>
            </a:r>
            <a:r>
              <a:rPr lang="tr-TR" sz="4000" b="1" dirty="0" smtClean="0"/>
              <a:t>;</a:t>
            </a:r>
          </a:p>
          <a:p>
            <a:pPr>
              <a:buNone/>
            </a:pPr>
            <a:endParaRPr lang="tr-TR" sz="4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sz="4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Toplum açısından nasıl görüldüğünü tespit etmek,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4000" b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4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Toplumun </a:t>
            </a:r>
            <a:r>
              <a:rPr lang="tr-TR" sz="4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infertil bireylere davranış şekillerinin bireyler üzerinde bıraktığı etkileri </a:t>
            </a:r>
            <a:r>
              <a:rPr lang="tr-TR" sz="4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araştırmak </a:t>
            </a:r>
            <a:endParaRPr lang="tr-TR" sz="40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sz="4000" b="1" dirty="0" smtClean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4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Toplumun </a:t>
            </a:r>
            <a:r>
              <a:rPr lang="tr-TR" sz="40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infertil bireylere nasıl davranması gerektiği konusunda bir duyarlılık </a:t>
            </a:r>
            <a:r>
              <a:rPr lang="tr-TR" sz="40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yaratmak</a:t>
            </a:r>
            <a:endParaRPr lang="tr-TR" sz="4000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306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Çalışmamızda İzlediğimiz Yol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22646" cy="38078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sz="3200" b="1" dirty="0"/>
              <a:t>Konumuzu ‘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İnfertil </a:t>
            </a:r>
            <a:r>
              <a:rPr lang="tr-TR" sz="3200" b="1" dirty="0" smtClean="0">
                <a:solidFill>
                  <a:schemeClr val="accent2">
                    <a:lumMod val="50000"/>
                  </a:schemeClr>
                </a:solidFill>
              </a:rPr>
              <a:t>Bireylerde Çevresel </a:t>
            </a:r>
            <a:r>
              <a:rPr lang="tr-TR" sz="3200" b="1" dirty="0">
                <a:solidFill>
                  <a:schemeClr val="accent2">
                    <a:lumMod val="50000"/>
                  </a:schemeClr>
                </a:solidFill>
              </a:rPr>
              <a:t>Baskı</a:t>
            </a:r>
            <a:r>
              <a:rPr lang="tr-TR" sz="3200" b="1" dirty="0"/>
              <a:t>’ olarak belirledik.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3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3200" b="1" dirty="0" smtClean="0"/>
              <a:t>Konuyu </a:t>
            </a:r>
            <a:r>
              <a:rPr lang="tr-TR" sz="3200" b="1" dirty="0"/>
              <a:t>belirledikten sonra infertilite ile ilgili bilgi topladık.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3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3200" b="1" dirty="0" smtClean="0"/>
              <a:t>Bu </a:t>
            </a:r>
            <a:r>
              <a:rPr lang="tr-TR" sz="3200" b="1" dirty="0"/>
              <a:t>bilgiler doğrultusunda infertil kadınlara</a:t>
            </a:r>
            <a:r>
              <a:rPr lang="tr-TR" sz="3200" b="1" dirty="0" smtClean="0"/>
              <a:t>, infertil </a:t>
            </a:r>
            <a:r>
              <a:rPr lang="tr-TR" sz="3200" b="1" dirty="0"/>
              <a:t>erkeklere ve gebelere ayrı ayrı olmak </a:t>
            </a:r>
            <a:r>
              <a:rPr lang="tr-TR" sz="3200" b="1" dirty="0" smtClean="0"/>
              <a:t>üzere </a:t>
            </a:r>
            <a:r>
              <a:rPr lang="tr-TR" sz="3200" b="1" dirty="0"/>
              <a:t>anket çalışması uyguladık.</a:t>
            </a:r>
          </a:p>
          <a:p>
            <a:pPr>
              <a:buFont typeface="Wingdings" panose="05000000000000000000" pitchFamily="2" charset="2"/>
              <a:buChar char="v"/>
            </a:pPr>
            <a:endParaRPr lang="tr-TR" sz="32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sz="3200" b="1" dirty="0" smtClean="0"/>
              <a:t>Anket </a:t>
            </a:r>
            <a:r>
              <a:rPr lang="tr-TR" sz="3200" b="1" dirty="0"/>
              <a:t>sonuçlarımızı analiz edip toplumun infertil bireylerde oluşturduğu </a:t>
            </a:r>
            <a:r>
              <a:rPr lang="tr-TR" sz="3200" b="1" dirty="0" smtClean="0"/>
              <a:t>baskıyı (</a:t>
            </a:r>
            <a:r>
              <a:rPr lang="tr-TR" sz="3200" b="1" dirty="0"/>
              <a:t>aşırı ısrar) inceledik.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8361801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354</TotalTime>
  <Words>785</Words>
  <Application>Microsoft Office PowerPoint</Application>
  <PresentationFormat>Custom</PresentationFormat>
  <Paragraphs>102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İyon Toplantı Odası</vt:lpstr>
      <vt:lpstr>BİR TÜP UMUT</vt:lpstr>
      <vt:lpstr>Bir Tüp Umut</vt:lpstr>
      <vt:lpstr>İnfertilite Nedir?</vt:lpstr>
      <vt:lpstr>Slide 4</vt:lpstr>
      <vt:lpstr>İnfertilite kişiler üzerinde nasıl bir etki bırakıyor?</vt:lpstr>
      <vt:lpstr>Çocuk sahibi olamamanın kadın yönünden psikolojik anlamı;</vt:lpstr>
      <vt:lpstr>Çocuk sahibi olamamanın erkek yönünden psikolojik anlamı; </vt:lpstr>
      <vt:lpstr>Projemizin Amacı; </vt:lpstr>
      <vt:lpstr>Çalışmamızda İzlediğimiz Yol</vt:lpstr>
      <vt:lpstr>Slide 10</vt:lpstr>
      <vt:lpstr>Slide 11</vt:lpstr>
      <vt:lpstr>İnfertil çiftlerde bulgularımız</vt:lpstr>
      <vt:lpstr>YAŞ ARALIĞI</vt:lpstr>
      <vt:lpstr>EĞİTİM DURUMU</vt:lpstr>
      <vt:lpstr>Doğal yolla çocuk sahibi olamamanız üzerinizde bir baskı(aşırı ısrar) oluşturdu mu?</vt:lpstr>
      <vt:lpstr>Çevrenizde kimlerden baskı (aşırı ısrar) gördünüz/görüyorsunuz?</vt:lpstr>
      <vt:lpstr>Çocuk sahibi olduğunuzda bu baskının (aşırı ısrar) ortadan kalkacağını düşünüyor musunuz?</vt:lpstr>
      <vt:lpstr>Yapılan baskı (aşırı ısrar) sizde psikolojik sıkıntı yaratıyor mu?</vt:lpstr>
      <vt:lpstr>Çocuk sahibi olmamanız konusundaki baskı (aşırı ısrar) sizce normal mi?</vt:lpstr>
      <vt:lpstr>Çocuğunuzun olmamasından dolayı baskı (aşırı ısrar) olmasa bile çevrenizdekilerin sizin için farklı düşündüğünü hissediyor musunuz?</vt:lpstr>
      <vt:lpstr>Sizin çevrenizde çocuğu olmayan bir çift olsa siz de onlara çocuk sahibi olmaları konusunda baskı (aşırı ısrar) uygular mısınız?</vt:lpstr>
      <vt:lpstr>Yukarıda analizlerini verdiğimiz anketin benzerini gebelere de uyguladık.</vt:lpstr>
      <vt:lpstr>Yaş Aralığı</vt:lpstr>
      <vt:lpstr>Eğitim Durumu</vt:lpstr>
      <vt:lpstr>Gebe/Çocuk sahibi olmadığımız dönemde üzerinizde bir baskı (aşırı ısrar) oluştu mu?</vt:lpstr>
      <vt:lpstr>Çevrenizden kimlerle konuyla ilgili aşırı ısrar gördünüz?</vt:lpstr>
      <vt:lpstr>Gebe kaldığınızda varsa baskı ortadan kalktı mı?</vt:lpstr>
      <vt:lpstr>Gebe kalmadığınız dönemde size yapılan baskı size psikolojik sıkıntı yarattı mı?</vt:lpstr>
      <vt:lpstr>Üzerinizde çevre baskısının olması sizce normal mi?</vt:lpstr>
      <vt:lpstr>Gebe olmadan önce size baskı uygulanmasa bile çevrenizdekilerin sizin için farklı düşündüğünü hissettiniz mi?</vt:lpstr>
      <vt:lpstr>Sizin çevrenizde de çocuğu olmayan bir çift olsa sizde onlara baskı uygular mısınız?</vt:lpstr>
      <vt:lpstr>Sonuç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 tüp umut</dc:title>
  <dc:creator>elif yüksel</dc:creator>
  <cp:lastModifiedBy>serdarfiliz</cp:lastModifiedBy>
  <cp:revision>36</cp:revision>
  <dcterms:created xsi:type="dcterms:W3CDTF">2017-01-10T09:46:11Z</dcterms:created>
  <dcterms:modified xsi:type="dcterms:W3CDTF">2017-01-11T14:38:22Z</dcterms:modified>
</cp:coreProperties>
</file>