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26.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1" r:id="rId6"/>
    <p:sldId id="262" r:id="rId7"/>
    <p:sldId id="265" r:id="rId8"/>
    <p:sldId id="266" r:id="rId9"/>
    <p:sldId id="267" r:id="rId10"/>
    <p:sldId id="268" r:id="rId11"/>
    <p:sldId id="269" r:id="rId12"/>
    <p:sldId id="270" r:id="rId13"/>
    <p:sldId id="271" r:id="rId14"/>
    <p:sldId id="287" r:id="rId15"/>
    <p:sldId id="273" r:id="rId16"/>
    <p:sldId id="274" r:id="rId17"/>
    <p:sldId id="288" r:id="rId18"/>
    <p:sldId id="275" r:id="rId19"/>
    <p:sldId id="285" r:id="rId20"/>
    <p:sldId id="289" r:id="rId21"/>
    <p:sldId id="276" r:id="rId22"/>
    <p:sldId id="281" r:id="rId23"/>
    <p:sldId id="290" r:id="rId24"/>
    <p:sldId id="277" r:id="rId25"/>
    <p:sldId id="282" r:id="rId26"/>
    <p:sldId id="291" r:id="rId27"/>
    <p:sldId id="278" r:id="rId28"/>
    <p:sldId id="283" r:id="rId29"/>
    <p:sldId id="292" r:id="rId30"/>
    <p:sldId id="279" r:id="rId31"/>
    <p:sldId id="286" r:id="rId32"/>
    <p:sldId id="295" r:id="rId33"/>
    <p:sldId id="299" r:id="rId34"/>
    <p:sldId id="297" r:id="rId35"/>
    <p:sldId id="294" r:id="rId36"/>
    <p:sldId id="296" r:id="rId37"/>
    <p:sldId id="300" r:id="rId38"/>
    <p:sldId id="298" r:id="rId39"/>
    <p:sldId id="301"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5" autoAdjust="0"/>
    <p:restoredTop sz="94660"/>
  </p:normalViewPr>
  <p:slideViewPr>
    <p:cSldViewPr>
      <p:cViewPr varScale="1">
        <p:scale>
          <a:sx n="68" d="100"/>
          <a:sy n="68" d="100"/>
        </p:scale>
        <p:origin x="-12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al__ma_Sayfas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al__ma_Sayfas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al__ma_Sayfas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al__ma_Sayfas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al__ma_Sayfas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al__ma_Sayfas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_al__ma_Sayfas_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_al__ma_Sayfas_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_al__ma_Sayfas_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_al__ma_Sayfas_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_al__ma_Sayfas_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_al__ma_Sayfas_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_al__ma_Sayfas_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_al__ma_Sayfas_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_al__ma_Sayfas_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_al__ma_Sayfas_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al__ma_Sayfas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al__ma_Sayfas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al__ma_Sayfas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al__ma_Sayfas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al__ma_Sayfas_9.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view3D>
      <c:rotX val="30"/>
      <c:perspective val="30"/>
    </c:view3D>
    <c:plotArea>
      <c:layout/>
      <c:pie3DChart>
        <c:varyColors val="1"/>
        <c:dLbls/>
      </c:pie3DChart>
    </c:plotArea>
    <c:legend>
      <c:legendPos val="r"/>
      <c:layout/>
    </c:legend>
    <c:plotVisOnly val="1"/>
    <c:dispBlanksAs val="zero"/>
  </c:chart>
  <c:txPr>
    <a:bodyPr/>
    <a:lstStyle/>
    <a:p>
      <a:pPr>
        <a:defRPr sz="1800"/>
      </a:pPr>
      <a:endParaRPr lang="tr-T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4E-2"/>
          <c:y val="0.23492380148840117"/>
          <c:w val="0.66098549377254445"/>
          <c:h val="0.72136044347587391"/>
        </c:manualLayout>
      </c:layout>
      <c:pie3DChart>
        <c:varyColors val="1"/>
        <c:ser>
          <c:idx val="0"/>
          <c:order val="0"/>
          <c:tx>
            <c:strRef>
              <c:f>Sayfa1!$B$1</c:f>
              <c:strCache>
                <c:ptCount val="1"/>
                <c:pt idx="0">
                  <c:v>41-65</c:v>
                </c:pt>
              </c:strCache>
            </c:strRef>
          </c:tx>
          <c:dLbls>
            <c:dLbl>
              <c:idx val="0"/>
              <c:layout/>
              <c:tx>
                <c:rich>
                  <a:bodyPr/>
                  <a:lstStyle/>
                  <a:p>
                    <a:r>
                      <a:rPr lang="en-US"/>
                      <a:t>%16</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%86</a:t>
                    </a:r>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AHŞAP</c:v>
                </c:pt>
                <c:pt idx="1">
                  <c:v>BETON</c:v>
                </c:pt>
              </c:strCache>
            </c:strRef>
          </c:cat>
          <c:val>
            <c:numRef>
              <c:f>Sayfa1!$B$2:$B$3</c:f>
              <c:numCache>
                <c:formatCode>General</c:formatCode>
                <c:ptCount val="2"/>
                <c:pt idx="0">
                  <c:v>8</c:v>
                </c:pt>
                <c:pt idx="1">
                  <c:v>48</c:v>
                </c:pt>
              </c:numCache>
            </c:numRef>
          </c:val>
          <c:extLst xmlns:c16r2="http://schemas.microsoft.com/office/drawing/2015/06/chart">
            <c:ext xmlns:c16="http://schemas.microsoft.com/office/drawing/2014/chart" uri="{C3380CC4-5D6E-409C-BE32-E72D297353CC}">
              <c16:uniqueId val="{00000000-8FD4-5041-9865-BA305C00460C}"/>
            </c:ext>
          </c:extLst>
        </c:ser>
        <c:dLbls/>
      </c:pie3DChart>
    </c:plotArea>
    <c:legend>
      <c:legendPos val="r"/>
      <c:layout>
        <c:manualLayout>
          <c:xMode val="edge"/>
          <c:yMode val="edge"/>
          <c:x val="0.6603007684946256"/>
          <c:y val="0.44135931137932982"/>
          <c:w val="0.33690398527279497"/>
          <c:h val="0.26963097477337034"/>
        </c:manualLayout>
      </c:layout>
    </c:legend>
    <c:plotVisOnly val="1"/>
    <c:dispBlanksAs val="zero"/>
  </c:chart>
  <c:txPr>
    <a:bodyPr/>
    <a:lstStyle/>
    <a:p>
      <a:pPr>
        <a:defRPr sz="1800"/>
      </a:pPr>
      <a:endParaRPr lang="tr-T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BAGAJ BANDI</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23</c:v>
                </c:pt>
                <c:pt idx="1">
                  <c:v>17</c:v>
                </c:pt>
                <c:pt idx="2">
                  <c:v>18</c:v>
                </c:pt>
              </c:numCache>
            </c:numRef>
          </c:val>
          <c:extLst xmlns:c16r2="http://schemas.microsoft.com/office/drawing/2015/06/chart">
            <c:ext xmlns:c16="http://schemas.microsoft.com/office/drawing/2014/chart" uri="{C3380CC4-5D6E-409C-BE32-E72D297353CC}">
              <c16:uniqueId val="{00000000-016E-2340-9394-F5F1E7C333CF}"/>
            </c:ext>
          </c:extLst>
        </c:ser>
        <c:ser>
          <c:idx val="1"/>
          <c:order val="1"/>
          <c:tx>
            <c:strRef>
              <c:f>Sayfa1!$C$1</c:f>
              <c:strCache>
                <c:ptCount val="1"/>
                <c:pt idx="0">
                  <c:v>METAL DEDEKTÖRÜ</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18</c:v>
                </c:pt>
                <c:pt idx="1">
                  <c:v>34</c:v>
                </c:pt>
                <c:pt idx="2">
                  <c:v>40</c:v>
                </c:pt>
              </c:numCache>
            </c:numRef>
          </c:val>
          <c:extLst xmlns:c16r2="http://schemas.microsoft.com/office/drawing/2015/06/chart">
            <c:ext xmlns:c16="http://schemas.microsoft.com/office/drawing/2014/chart" uri="{C3380CC4-5D6E-409C-BE32-E72D297353CC}">
              <c16:uniqueId val="{00000001-016E-2340-9394-F5F1E7C333CF}"/>
            </c:ext>
          </c:extLst>
        </c:ser>
        <c:dLbls/>
        <c:axId val="206787712"/>
        <c:axId val="206789248"/>
      </c:barChart>
      <c:catAx>
        <c:axId val="206787712"/>
        <c:scaling>
          <c:orientation val="minMax"/>
        </c:scaling>
        <c:axPos val="b"/>
        <c:numFmt formatCode="General" sourceLinked="0"/>
        <c:tickLblPos val="nextTo"/>
        <c:crossAx val="206789248"/>
        <c:crosses val="autoZero"/>
        <c:auto val="1"/>
        <c:lblAlgn val="ctr"/>
        <c:lblOffset val="100"/>
      </c:catAx>
      <c:valAx>
        <c:axId val="206789248"/>
        <c:scaling>
          <c:orientation val="minMax"/>
        </c:scaling>
        <c:axPos val="l"/>
        <c:majorGridlines/>
        <c:numFmt formatCode="General" sourceLinked="1"/>
        <c:tickLblPos val="nextTo"/>
        <c:crossAx val="206787712"/>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4E-2"/>
          <c:y val="0.23492380148840117"/>
          <c:w val="0.66098549377254445"/>
          <c:h val="0.72136044347587391"/>
        </c:manualLayout>
      </c:layout>
      <c:pie3DChart>
        <c:varyColors val="1"/>
        <c:ser>
          <c:idx val="0"/>
          <c:order val="0"/>
          <c:tx>
            <c:strRef>
              <c:f>Sayfa1!$B$1</c:f>
              <c:strCache>
                <c:ptCount val="1"/>
                <c:pt idx="0">
                  <c:v>18-25</c:v>
                </c:pt>
              </c:strCache>
            </c:strRef>
          </c:tx>
          <c:dLbls>
            <c:dLbl>
              <c:idx val="0"/>
              <c:layout/>
              <c:tx>
                <c:rich>
                  <a:bodyPr/>
                  <a:lstStyle/>
                  <a:p>
                    <a:r>
                      <a:rPr lang="en-US"/>
                      <a:t>%56</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%44</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BAGAJ BANDI</c:v>
                </c:pt>
                <c:pt idx="1">
                  <c:v>METAL DEDEKTÖR</c:v>
                </c:pt>
              </c:strCache>
            </c:strRef>
          </c:cat>
          <c:val>
            <c:numRef>
              <c:f>Sayfa1!$B$2:$B$3</c:f>
              <c:numCache>
                <c:formatCode>General</c:formatCode>
                <c:ptCount val="2"/>
                <c:pt idx="0">
                  <c:v>23</c:v>
                </c:pt>
                <c:pt idx="1">
                  <c:v>18</c:v>
                </c:pt>
              </c:numCache>
            </c:numRef>
          </c:val>
          <c:extLst xmlns:c16r2="http://schemas.microsoft.com/office/drawing/2015/06/chart">
            <c:ext xmlns:c16="http://schemas.microsoft.com/office/drawing/2014/chart" uri="{C3380CC4-5D6E-409C-BE32-E72D297353CC}">
              <c16:uniqueId val="{00000000-DB21-F946-9CC5-36B24F514DA0}"/>
            </c:ext>
          </c:extLst>
        </c:ser>
        <c:dLbls/>
      </c:pie3DChart>
    </c:plotArea>
    <c:legend>
      <c:legendPos val="r"/>
      <c:layout>
        <c:manualLayout>
          <c:xMode val="edge"/>
          <c:yMode val="edge"/>
          <c:x val="0.6603007684946256"/>
          <c:y val="0.44135931137932982"/>
          <c:w val="0.33690398527279497"/>
          <c:h val="0.46878052549167792"/>
        </c:manualLayout>
      </c:layout>
    </c:legend>
    <c:plotVisOnly val="1"/>
    <c:dispBlanksAs val="zero"/>
  </c:chart>
  <c:txPr>
    <a:bodyPr/>
    <a:lstStyle/>
    <a:p>
      <a:pPr>
        <a:defRPr sz="1800"/>
      </a:pPr>
      <a:endParaRPr lang="tr-T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54E-2"/>
          <c:y val="0.23492380148840125"/>
          <c:w val="0.66098549377254479"/>
          <c:h val="0.72136044347587414"/>
        </c:manualLayout>
      </c:layout>
      <c:pie3DChart>
        <c:varyColors val="1"/>
        <c:ser>
          <c:idx val="0"/>
          <c:order val="0"/>
          <c:tx>
            <c:strRef>
              <c:f>Sayfa1!$B$1</c:f>
              <c:strCache>
                <c:ptCount val="1"/>
                <c:pt idx="0">
                  <c:v>26-40</c:v>
                </c:pt>
              </c:strCache>
            </c:strRef>
          </c:tx>
          <c:dLbls>
            <c:dLbl>
              <c:idx val="0"/>
              <c:layout/>
              <c:tx>
                <c:rich>
                  <a:bodyPr/>
                  <a:lstStyle/>
                  <a:p>
                    <a:r>
                      <a:rPr lang="en-US"/>
                      <a:t>%27</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%73</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BAGAJ BANDI</c:v>
                </c:pt>
                <c:pt idx="1">
                  <c:v>METAL D.</c:v>
                </c:pt>
              </c:strCache>
            </c:strRef>
          </c:cat>
          <c:val>
            <c:numRef>
              <c:f>Sayfa1!$B$2:$B$3</c:f>
              <c:numCache>
                <c:formatCode>General</c:formatCode>
                <c:ptCount val="2"/>
                <c:pt idx="0">
                  <c:v>17</c:v>
                </c:pt>
                <c:pt idx="1">
                  <c:v>45</c:v>
                </c:pt>
              </c:numCache>
            </c:numRef>
          </c:val>
          <c:extLst xmlns:c16r2="http://schemas.microsoft.com/office/drawing/2015/06/chart">
            <c:ext xmlns:c16="http://schemas.microsoft.com/office/drawing/2014/chart" uri="{C3380CC4-5D6E-409C-BE32-E72D297353CC}">
              <c16:uniqueId val="{00000000-447C-174F-8528-9B927B1FFDE6}"/>
            </c:ext>
          </c:extLst>
        </c:ser>
        <c:dLbls/>
      </c:pie3DChart>
    </c:plotArea>
    <c:legend>
      <c:legendPos val="r"/>
      <c:layout>
        <c:manualLayout>
          <c:xMode val="edge"/>
          <c:yMode val="edge"/>
          <c:x val="0.6603007684946256"/>
          <c:y val="0.44135931137932982"/>
          <c:w val="0.33690398527279519"/>
          <c:h val="0.43477938268611321"/>
        </c:manualLayout>
      </c:layout>
    </c:legend>
    <c:plotVisOnly val="1"/>
    <c:dispBlanksAs val="zero"/>
  </c:chart>
  <c:txPr>
    <a:bodyPr/>
    <a:lstStyle/>
    <a:p>
      <a:pPr>
        <a:defRPr sz="1800"/>
      </a:pPr>
      <a:endParaRPr lang="tr-T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54E-2"/>
          <c:y val="0.23492380148840125"/>
          <c:w val="0.66098549377254479"/>
          <c:h val="0.72136044347587414"/>
        </c:manualLayout>
      </c:layout>
      <c:pie3DChart>
        <c:varyColors val="1"/>
        <c:ser>
          <c:idx val="0"/>
          <c:order val="0"/>
          <c:tx>
            <c:strRef>
              <c:f>Sayfa1!$B$1</c:f>
              <c:strCache>
                <c:ptCount val="1"/>
                <c:pt idx="0">
                  <c:v>41-65</c:v>
                </c:pt>
              </c:strCache>
            </c:strRef>
          </c:tx>
          <c:dLbls>
            <c:dLbl>
              <c:idx val="0"/>
              <c:layout/>
              <c:tx>
                <c:rich>
                  <a:bodyPr/>
                  <a:lstStyle/>
                  <a:p>
                    <a:r>
                      <a:rPr lang="en-US"/>
                      <a:t>%31</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%69</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BAGAJ BANDI</c:v>
                </c:pt>
                <c:pt idx="1">
                  <c:v>METAL D.</c:v>
                </c:pt>
              </c:strCache>
            </c:strRef>
          </c:cat>
          <c:val>
            <c:numRef>
              <c:f>Sayfa1!$B$2:$B$3</c:f>
              <c:numCache>
                <c:formatCode>General</c:formatCode>
                <c:ptCount val="2"/>
                <c:pt idx="0">
                  <c:v>18</c:v>
                </c:pt>
                <c:pt idx="1">
                  <c:v>40</c:v>
                </c:pt>
              </c:numCache>
            </c:numRef>
          </c:val>
          <c:extLst xmlns:c16r2="http://schemas.microsoft.com/office/drawing/2015/06/chart">
            <c:ext xmlns:c16="http://schemas.microsoft.com/office/drawing/2014/chart" uri="{C3380CC4-5D6E-409C-BE32-E72D297353CC}">
              <c16:uniqueId val="{00000000-2E96-8148-B257-D8615BF06BDB}"/>
            </c:ext>
          </c:extLst>
        </c:ser>
        <c:dLbls/>
      </c:pie3DChart>
    </c:plotArea>
    <c:legend>
      <c:legendPos val="r"/>
      <c:layout>
        <c:manualLayout>
          <c:xMode val="edge"/>
          <c:yMode val="edge"/>
          <c:x val="0.6603007684946256"/>
          <c:y val="0.48507506641505577"/>
          <c:w val="0.33690398527279519"/>
          <c:h val="0.41535015822579052"/>
        </c:manualLayout>
      </c:layout>
    </c:legend>
    <c:plotVisOnly val="1"/>
    <c:dispBlanksAs val="zero"/>
  </c:chart>
  <c:txPr>
    <a:bodyPr/>
    <a:lstStyle/>
    <a:p>
      <a:pPr>
        <a:defRPr sz="1800"/>
      </a:pPr>
      <a:endParaRPr lang="tr-T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YÜKSEKLERDE YAŞAYANLAR</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18</c:v>
                </c:pt>
                <c:pt idx="1">
                  <c:v>19</c:v>
                </c:pt>
                <c:pt idx="2">
                  <c:v>18</c:v>
                </c:pt>
              </c:numCache>
            </c:numRef>
          </c:val>
          <c:extLst xmlns:c16r2="http://schemas.microsoft.com/office/drawing/2015/06/chart">
            <c:ext xmlns:c16="http://schemas.microsoft.com/office/drawing/2014/chart" uri="{C3380CC4-5D6E-409C-BE32-E72D297353CC}">
              <c16:uniqueId val="{00000000-AA88-4A48-9DF1-A63EC35A63E4}"/>
            </c:ext>
          </c:extLst>
        </c:ser>
        <c:ser>
          <c:idx val="1"/>
          <c:order val="1"/>
          <c:tx>
            <c:strRef>
              <c:f>Sayfa1!$C$1</c:f>
              <c:strCache>
                <c:ptCount val="1"/>
                <c:pt idx="0">
                  <c:v>ALÇAKLARDA YAŞAYANLAR</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22</c:v>
                </c:pt>
                <c:pt idx="1">
                  <c:v>33</c:v>
                </c:pt>
                <c:pt idx="2">
                  <c:v>40</c:v>
                </c:pt>
              </c:numCache>
            </c:numRef>
          </c:val>
          <c:extLst xmlns:c16r2="http://schemas.microsoft.com/office/drawing/2015/06/chart">
            <c:ext xmlns:c16="http://schemas.microsoft.com/office/drawing/2014/chart" uri="{C3380CC4-5D6E-409C-BE32-E72D297353CC}">
              <c16:uniqueId val="{00000001-AA88-4A48-9DF1-A63EC35A63E4}"/>
            </c:ext>
          </c:extLst>
        </c:ser>
        <c:dLbls/>
        <c:axId val="205412992"/>
        <c:axId val="205431168"/>
      </c:barChart>
      <c:catAx>
        <c:axId val="205412992"/>
        <c:scaling>
          <c:orientation val="minMax"/>
        </c:scaling>
        <c:axPos val="b"/>
        <c:numFmt formatCode="General" sourceLinked="0"/>
        <c:tickLblPos val="nextTo"/>
        <c:crossAx val="205431168"/>
        <c:crosses val="autoZero"/>
        <c:auto val="1"/>
        <c:lblAlgn val="ctr"/>
        <c:lblOffset val="100"/>
      </c:catAx>
      <c:valAx>
        <c:axId val="205431168"/>
        <c:scaling>
          <c:orientation val="minMax"/>
        </c:scaling>
        <c:axPos val="l"/>
        <c:majorGridlines/>
        <c:numFmt formatCode="General" sourceLinked="1"/>
        <c:tickLblPos val="nextTo"/>
        <c:crossAx val="205412992"/>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3.5457133356582675E-2"/>
          <c:y val="0.22992908861366868"/>
          <c:w val="0.66098549377254456"/>
          <c:h val="0.72136044347587402"/>
        </c:manualLayout>
      </c:layout>
      <c:pie3DChart>
        <c:varyColors val="1"/>
        <c:ser>
          <c:idx val="0"/>
          <c:order val="0"/>
          <c:tx>
            <c:strRef>
              <c:f>Sayfa1!$B$1</c:f>
              <c:strCache>
                <c:ptCount val="1"/>
                <c:pt idx="0">
                  <c:v>18-25</c:v>
                </c:pt>
              </c:strCache>
            </c:strRef>
          </c:tx>
          <c:dLbls>
            <c:dLbl>
              <c:idx val="0"/>
              <c:layout/>
              <c:tx>
                <c:rich>
                  <a:bodyPr/>
                  <a:lstStyle/>
                  <a:p>
                    <a:r>
                      <a:rPr lang="en-US"/>
                      <a:t>%45</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%55</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YÜKSEKLER</c:v>
                </c:pt>
                <c:pt idx="1">
                  <c:v>ALÇAKLAR</c:v>
                </c:pt>
              </c:strCache>
            </c:strRef>
          </c:cat>
          <c:val>
            <c:numRef>
              <c:f>Sayfa1!$B$2:$B$3</c:f>
              <c:numCache>
                <c:formatCode>General</c:formatCode>
                <c:ptCount val="2"/>
                <c:pt idx="0">
                  <c:v>18</c:v>
                </c:pt>
                <c:pt idx="1">
                  <c:v>22</c:v>
                </c:pt>
              </c:numCache>
            </c:numRef>
          </c:val>
          <c:extLst xmlns:c16r2="http://schemas.microsoft.com/office/drawing/2015/06/chart">
            <c:ext xmlns:c16="http://schemas.microsoft.com/office/drawing/2014/chart" uri="{C3380CC4-5D6E-409C-BE32-E72D297353CC}">
              <c16:uniqueId val="{00000000-F690-0944-9CF3-B5BCCE678947}"/>
            </c:ext>
          </c:extLst>
        </c:ser>
        <c:dLbls/>
      </c:pie3DChart>
    </c:plotArea>
    <c:legend>
      <c:legendPos val="r"/>
      <c:layout>
        <c:manualLayout>
          <c:xMode val="edge"/>
          <c:yMode val="edge"/>
          <c:x val="0.6635491601852378"/>
          <c:y val="0.45130633482917148"/>
          <c:w val="0.32078065060299604"/>
          <c:h val="0.322553596501233"/>
        </c:manualLayout>
      </c:layout>
    </c:legend>
    <c:plotVisOnly val="1"/>
    <c:dispBlanksAs val="zero"/>
  </c:chart>
  <c:txPr>
    <a:bodyPr/>
    <a:lstStyle/>
    <a:p>
      <a:pPr>
        <a:defRPr sz="1800"/>
      </a:pPr>
      <a:endParaRPr lang="tr-T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1.1180984930321335E-2"/>
          <c:y val="0.21549457702807828"/>
          <c:w val="0.6609854937725449"/>
          <c:h val="0.72136044347587425"/>
        </c:manualLayout>
      </c:layout>
      <c:pie3DChart>
        <c:varyColors val="1"/>
        <c:ser>
          <c:idx val="0"/>
          <c:order val="0"/>
          <c:tx>
            <c:strRef>
              <c:f>Sayfa1!$B$1</c:f>
              <c:strCache>
                <c:ptCount val="1"/>
                <c:pt idx="0">
                  <c:v>26-40</c:v>
                </c:pt>
              </c:strCache>
            </c:strRef>
          </c:tx>
          <c:dPt>
            <c:idx val="1"/>
            <c:explosion val="1"/>
          </c:dPt>
          <c:dLbls>
            <c:dLbl>
              <c:idx val="0"/>
              <c:layout/>
              <c:tx>
                <c:rich>
                  <a:bodyPr/>
                  <a:lstStyle/>
                  <a:p>
                    <a:r>
                      <a:rPr lang="en-US"/>
                      <a:t>%37</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%63</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YÜKSEKLER</c:v>
                </c:pt>
                <c:pt idx="1">
                  <c:v>ALÇAKLAR</c:v>
                </c:pt>
              </c:strCache>
            </c:strRef>
          </c:cat>
          <c:val>
            <c:numRef>
              <c:f>Sayfa1!$B$2:$B$3</c:f>
              <c:numCache>
                <c:formatCode>General</c:formatCode>
                <c:ptCount val="2"/>
                <c:pt idx="0">
                  <c:v>19</c:v>
                </c:pt>
                <c:pt idx="1">
                  <c:v>33</c:v>
                </c:pt>
              </c:numCache>
            </c:numRef>
          </c:val>
          <c:extLst xmlns:c16r2="http://schemas.microsoft.com/office/drawing/2015/06/chart">
            <c:ext xmlns:c16="http://schemas.microsoft.com/office/drawing/2014/chart" uri="{C3380CC4-5D6E-409C-BE32-E72D297353CC}">
              <c16:uniqueId val="{00000000-9893-3349-BFCE-53F0E28C1490}"/>
            </c:ext>
          </c:extLst>
        </c:ser>
        <c:dLbls/>
      </c:pie3DChart>
    </c:plotArea>
    <c:legend>
      <c:legendPos val="r"/>
      <c:layout>
        <c:manualLayout>
          <c:xMode val="edge"/>
          <c:yMode val="edge"/>
          <c:x val="0.62078954807030773"/>
          <c:y val="0.58882156935934649"/>
          <c:w val="0.34252149781599622"/>
          <c:h val="0.4111784306406534"/>
        </c:manualLayout>
      </c:layout>
    </c:legend>
    <c:plotVisOnly val="1"/>
    <c:dispBlanksAs val="zero"/>
  </c:chart>
  <c:txPr>
    <a:bodyPr/>
    <a:lstStyle/>
    <a:p>
      <a:pPr>
        <a:defRPr sz="1800"/>
      </a:pPr>
      <a:endParaRPr lang="tr-T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57E-2"/>
          <c:y val="0.23492380148840128"/>
          <c:w val="0.6609854937725449"/>
          <c:h val="0.72136044347587425"/>
        </c:manualLayout>
      </c:layout>
      <c:pie3DChart>
        <c:varyColors val="1"/>
        <c:ser>
          <c:idx val="0"/>
          <c:order val="0"/>
          <c:tx>
            <c:strRef>
              <c:f>Sayfa1!$B$1</c:f>
              <c:strCache>
                <c:ptCount val="1"/>
                <c:pt idx="0">
                  <c:v>41-65</c:v>
                </c:pt>
              </c:strCache>
            </c:strRef>
          </c:tx>
          <c:dLbls>
            <c:dLbl>
              <c:idx val="0"/>
              <c:layout/>
              <c:tx>
                <c:rich>
                  <a:bodyPr/>
                  <a:lstStyle/>
                  <a:p>
                    <a:r>
                      <a:rPr lang="en-US"/>
                      <a:t>%31</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%69</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YÜKSEKLER</c:v>
                </c:pt>
                <c:pt idx="1">
                  <c:v>ALÇAKLAR</c:v>
                </c:pt>
              </c:strCache>
            </c:strRef>
          </c:cat>
          <c:val>
            <c:numRef>
              <c:f>Sayfa1!$B$2:$B$3</c:f>
              <c:numCache>
                <c:formatCode>General</c:formatCode>
                <c:ptCount val="2"/>
                <c:pt idx="0">
                  <c:v>18</c:v>
                </c:pt>
                <c:pt idx="1">
                  <c:v>40</c:v>
                </c:pt>
              </c:numCache>
            </c:numRef>
          </c:val>
          <c:extLst xmlns:c16r2="http://schemas.microsoft.com/office/drawing/2015/06/chart">
            <c:ext xmlns:c16="http://schemas.microsoft.com/office/drawing/2014/chart" uri="{C3380CC4-5D6E-409C-BE32-E72D297353CC}">
              <c16:uniqueId val="{00000000-6C45-D746-86F1-0625A80AC016}"/>
            </c:ext>
          </c:extLst>
        </c:ser>
        <c:dLbls/>
      </c:pie3DChart>
    </c:plotArea>
    <c:legend>
      <c:legendPos val="r"/>
      <c:layout>
        <c:manualLayout>
          <c:xMode val="edge"/>
          <c:yMode val="edge"/>
          <c:x val="0.64828885830313676"/>
          <c:y val="0.58990277998708707"/>
          <c:w val="0.35171114169686357"/>
          <c:h val="0.41009722001291277"/>
        </c:manualLayout>
      </c:layout>
    </c:legend>
    <c:plotVisOnly val="1"/>
    <c:dispBlanksAs val="zero"/>
  </c:chart>
  <c:txPr>
    <a:bodyPr/>
    <a:lstStyle/>
    <a:p>
      <a:pPr>
        <a:defRPr sz="1800"/>
      </a:pPr>
      <a:endParaRPr lang="tr-T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ÖNLER</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27</c:v>
                </c:pt>
                <c:pt idx="1">
                  <c:v>31</c:v>
                </c:pt>
                <c:pt idx="2">
                  <c:v>45</c:v>
                </c:pt>
              </c:numCache>
            </c:numRef>
          </c:val>
          <c:extLst xmlns:c16r2="http://schemas.microsoft.com/office/drawing/2015/06/chart">
            <c:ext xmlns:c16="http://schemas.microsoft.com/office/drawing/2014/chart" uri="{C3380CC4-5D6E-409C-BE32-E72D297353CC}">
              <c16:uniqueId val="{00000000-350F-9A4B-ACF0-A63F36D2D447}"/>
            </c:ext>
          </c:extLst>
        </c:ser>
        <c:ser>
          <c:idx val="1"/>
          <c:order val="1"/>
          <c:tx>
            <c:strRef>
              <c:f>Sayfa1!$C$1</c:f>
              <c:strCache>
                <c:ptCount val="1"/>
                <c:pt idx="0">
                  <c:v>ÖNLEMEZ</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12</c:v>
                </c:pt>
                <c:pt idx="1">
                  <c:v>20</c:v>
                </c:pt>
                <c:pt idx="2">
                  <c:v>14</c:v>
                </c:pt>
              </c:numCache>
            </c:numRef>
          </c:val>
          <c:extLst xmlns:c16r2="http://schemas.microsoft.com/office/drawing/2015/06/chart">
            <c:ext xmlns:c16="http://schemas.microsoft.com/office/drawing/2014/chart" uri="{C3380CC4-5D6E-409C-BE32-E72D297353CC}">
              <c16:uniqueId val="{00000001-350F-9A4B-ACF0-A63F36D2D447}"/>
            </c:ext>
          </c:extLst>
        </c:ser>
        <c:dLbls/>
        <c:axId val="191535360"/>
        <c:axId val="191541248"/>
      </c:barChart>
      <c:catAx>
        <c:axId val="191535360"/>
        <c:scaling>
          <c:orientation val="minMax"/>
        </c:scaling>
        <c:axPos val="b"/>
        <c:numFmt formatCode="General" sourceLinked="0"/>
        <c:tickLblPos val="nextTo"/>
        <c:crossAx val="191541248"/>
        <c:crosses val="autoZero"/>
        <c:auto val="1"/>
        <c:lblAlgn val="ctr"/>
        <c:lblOffset val="100"/>
      </c:catAx>
      <c:valAx>
        <c:axId val="191541248"/>
        <c:scaling>
          <c:orientation val="minMax"/>
        </c:scaling>
        <c:axPos val="l"/>
        <c:majorGridlines/>
        <c:numFmt formatCode="General" sourceLinked="1"/>
        <c:tickLblPos val="nextTo"/>
        <c:crossAx val="191535360"/>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style val="34"/>
  <c:chart>
    <c:autoTitleDeleted val="1"/>
    <c:view3D>
      <c:rotX val="30"/>
      <c:perspective val="30"/>
    </c:view3D>
    <c:plotArea>
      <c:layout/>
      <c:pie3DChart>
        <c:varyColors val="1"/>
        <c:ser>
          <c:idx val="0"/>
          <c:order val="0"/>
          <c:tx>
            <c:strRef>
              <c:f>Sayfa1!$B$1</c:f>
              <c:strCache>
                <c:ptCount val="1"/>
                <c:pt idx="0">
                  <c:v>Sütun1</c:v>
                </c:pt>
              </c:strCache>
            </c:strRef>
          </c:tx>
          <c:dLbls>
            <c:dLbl>
              <c:idx val="0"/>
              <c:layout/>
              <c:tx>
                <c:rich>
                  <a:bodyPr/>
                  <a:lstStyle/>
                  <a:p>
                    <a:r>
                      <a:rPr lang="en-US" dirty="0"/>
                      <a:t>%97</a:t>
                    </a:r>
                  </a:p>
                </c:rich>
              </c:tx>
              <c:showVal val="1"/>
              <c:extLst xmlns:c16r2="http://schemas.microsoft.com/office/drawing/2015/06/chart">
                <c:ext xmlns:c15="http://schemas.microsoft.com/office/drawing/2012/chart" uri="{CE6537A1-D6FC-4f65-9D91-7224C49458BB}"/>
              </c:extLst>
            </c:dLbl>
            <c:dLbl>
              <c:idx val="1"/>
              <c:layout>
                <c:manualLayout>
                  <c:x val="-6.8291994750656157E-2"/>
                  <c:y val="-1.7713090551181119E-2"/>
                </c:manualLayout>
              </c:layout>
              <c:tx>
                <c:rich>
                  <a:bodyPr/>
                  <a:lstStyle/>
                  <a:p>
                    <a:r>
                      <a:rPr lang="en-US" dirty="0"/>
                      <a:t>%2,25</a:t>
                    </a:r>
                  </a:p>
                </c:rich>
              </c:tx>
              <c:showVal val="1"/>
              <c:extLst xmlns:c16r2="http://schemas.microsoft.com/office/drawing/2015/06/chart">
                <c:ext xmlns:c15="http://schemas.microsoft.com/office/drawing/2012/chart" uri="{CE6537A1-D6FC-4f65-9D91-7224C49458BB}"/>
              </c:extLst>
            </c:dLbl>
            <c:dLbl>
              <c:idx val="2"/>
              <c:layout>
                <c:manualLayout>
                  <c:x val="-1.0723589238845158E-2"/>
                  <c:y val="-8.7244340551181174E-2"/>
                </c:manualLayout>
              </c:layout>
              <c:tx>
                <c:rich>
                  <a:bodyPr/>
                  <a:lstStyle/>
                  <a:p>
                    <a:r>
                      <a:rPr lang="en-US" dirty="0"/>
                      <a:t>%0,64</a:t>
                    </a:r>
                  </a:p>
                </c:rich>
              </c:tx>
              <c:showVal val="1"/>
              <c:extLst xmlns:c16r2="http://schemas.microsoft.com/office/drawing/2015/06/chart">
                <c:ext xmlns:c15="http://schemas.microsoft.com/office/drawing/2012/chart" uri="{CE6537A1-D6FC-4f65-9D91-7224C49458BB}"/>
              </c:extLst>
            </c:dLbl>
            <c:dLbl>
              <c:idx val="3"/>
              <c:layout>
                <c:manualLayout>
                  <c:x val="0.10784087926509189"/>
                  <c:y val="-8.4119340551181171E-2"/>
                </c:manualLayout>
              </c:layout>
              <c:tx>
                <c:rich>
                  <a:bodyPr/>
                  <a:lstStyle/>
                  <a:p>
                    <a:r>
                      <a:rPr lang="en-US" dirty="0"/>
                      <a:t>%0,32</a:t>
                    </a:r>
                  </a:p>
                </c:rich>
              </c:tx>
              <c:showVal val="1"/>
              <c:extLst xmlns:c16r2="http://schemas.microsoft.com/office/drawing/2015/06/chart">
                <c:ext xmlns:c15="http://schemas.microsoft.com/office/drawing/2012/chart" uri="{CE6537A1-D6FC-4f65-9D91-7224C49458BB}"/>
              </c:extLst>
            </c:dLbl>
            <c:dLbl>
              <c:idx val="4"/>
              <c:layout>
                <c:manualLayout>
                  <c:x val="0.11263041338582677"/>
                  <c:y val="3.380659448818899E-3"/>
                </c:manualLayout>
              </c:layout>
              <c:tx>
                <c:rich>
                  <a:bodyPr/>
                  <a:lstStyle/>
                  <a:p>
                    <a:r>
                      <a:rPr lang="en-US" dirty="0"/>
                      <a:t>%0,16</a:t>
                    </a:r>
                  </a:p>
                </c:rich>
              </c:tx>
              <c:showVal val="1"/>
              <c:extLst xmlns:c16r2="http://schemas.microsoft.com/office/drawing/2015/06/chart">
                <c:ext xmlns:c15="http://schemas.microsoft.com/office/drawing/2012/chart" uri="{CE6537A1-D6FC-4f65-9D91-7224C49458BB}"/>
              </c:extLst>
            </c:dLbl>
            <c:delete val="1"/>
            <c:spPr>
              <a:noFill/>
              <a:ln>
                <a:noFill/>
              </a:ln>
              <a:effectLst/>
            </c:spPr>
            <c:extLst xmlns:c16r2="http://schemas.microsoft.com/office/drawing/2015/06/chart">
              <c:ext xmlns:c15="http://schemas.microsoft.com/office/drawing/2012/chart" uri="{CE6537A1-D6FC-4f65-9D91-7224C49458BB}"/>
            </c:extLst>
          </c:dLbls>
          <c:cat>
            <c:strRef>
              <c:f>Sayfa1!$A$2:$A$6</c:f>
              <c:strCache>
                <c:ptCount val="5"/>
                <c:pt idx="0">
                  <c:v>Tıbbi</c:v>
                </c:pt>
                <c:pt idx="1">
                  <c:v>Radyoaktif Serpinti</c:v>
                </c:pt>
                <c:pt idx="2">
                  <c:v>Mesleki</c:v>
                </c:pt>
                <c:pt idx="3">
                  <c:v>Nükleer Santraller </c:v>
                </c:pt>
                <c:pt idx="4">
                  <c:v>Tüketici</c:v>
                </c:pt>
              </c:strCache>
            </c:strRef>
          </c:cat>
          <c:val>
            <c:numRef>
              <c:f>Sayfa1!$B$2:$B$6</c:f>
              <c:numCache>
                <c:formatCode>General</c:formatCode>
                <c:ptCount val="5"/>
                <c:pt idx="0">
                  <c:v>97</c:v>
                </c:pt>
                <c:pt idx="1">
                  <c:v>2.25</c:v>
                </c:pt>
                <c:pt idx="2">
                  <c:v>0.64000000000000024</c:v>
                </c:pt>
                <c:pt idx="3">
                  <c:v>0.32000000000000012</c:v>
                </c:pt>
                <c:pt idx="4">
                  <c:v>0.16000000000000006</c:v>
                </c:pt>
              </c:numCache>
            </c:numRef>
          </c:val>
          <c:extLst xmlns:c16r2="http://schemas.microsoft.com/office/drawing/2015/06/chart">
            <c:ext xmlns:c16="http://schemas.microsoft.com/office/drawing/2014/chart" uri="{C3380CC4-5D6E-409C-BE32-E72D297353CC}">
              <c16:uniqueId val="{00000000-6C7F-474C-8480-E7FC5E6E8F79}"/>
            </c:ext>
          </c:extLst>
        </c:ser>
        <c:dLbls/>
      </c:pie3DChart>
    </c:plotArea>
    <c:legend>
      <c:legendPos val="r"/>
      <c:layout/>
    </c:legend>
    <c:plotVisOnly val="1"/>
    <c:dispBlanksAs val="zero"/>
  </c:chart>
  <c:txPr>
    <a:bodyPr/>
    <a:lstStyle/>
    <a:p>
      <a:pPr>
        <a:defRPr sz="1800"/>
      </a:pPr>
      <a:endParaRPr lang="tr-T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57E-2"/>
          <c:y val="0.23492380148840128"/>
          <c:w val="0.6609854937725449"/>
          <c:h val="0.72136044347587425"/>
        </c:manualLayout>
      </c:layout>
      <c:pie3DChart>
        <c:varyColors val="1"/>
        <c:ser>
          <c:idx val="0"/>
          <c:order val="0"/>
          <c:tx>
            <c:strRef>
              <c:f>Sayfa1!$B$1</c:f>
              <c:strCache>
                <c:ptCount val="1"/>
                <c:pt idx="0">
                  <c:v>18-25</c:v>
                </c:pt>
              </c:strCache>
            </c:strRef>
          </c:tx>
          <c:dLbls>
            <c:dLbl>
              <c:idx val="0"/>
              <c:layout/>
              <c:tx>
                <c:rich>
                  <a:bodyPr/>
                  <a:lstStyle/>
                  <a:p>
                    <a:r>
                      <a:rPr lang="en-US"/>
                      <a:t>%69</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%31</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ÖNLER</c:v>
                </c:pt>
                <c:pt idx="1">
                  <c:v>ÖNLEMEZ</c:v>
                </c:pt>
              </c:strCache>
            </c:strRef>
          </c:cat>
          <c:val>
            <c:numRef>
              <c:f>Sayfa1!$B$2:$B$3</c:f>
              <c:numCache>
                <c:formatCode>General</c:formatCode>
                <c:ptCount val="2"/>
                <c:pt idx="0">
                  <c:v>27</c:v>
                </c:pt>
                <c:pt idx="1">
                  <c:v>12</c:v>
                </c:pt>
              </c:numCache>
            </c:numRef>
          </c:val>
          <c:extLst xmlns:c16r2="http://schemas.microsoft.com/office/drawing/2015/06/chart">
            <c:ext xmlns:c16="http://schemas.microsoft.com/office/drawing/2014/chart" uri="{C3380CC4-5D6E-409C-BE32-E72D297353CC}">
              <c16:uniqueId val="{00000000-5000-554E-AE63-578C00C8DB2D}"/>
            </c:ext>
          </c:extLst>
        </c:ser>
        <c:dLbls/>
      </c:pie3DChart>
    </c:plotArea>
    <c:legend>
      <c:legendPos val="r"/>
      <c:layout>
        <c:manualLayout>
          <c:xMode val="edge"/>
          <c:yMode val="edge"/>
          <c:x val="0.6603007684946256"/>
          <c:y val="0.44135931137932982"/>
          <c:w val="0.33690398527279536"/>
          <c:h val="0.26963097477337034"/>
        </c:manualLayout>
      </c:layout>
    </c:legend>
    <c:plotVisOnly val="1"/>
    <c:dispBlanksAs val="zero"/>
  </c:chart>
  <c:txPr>
    <a:bodyPr/>
    <a:lstStyle/>
    <a:p>
      <a:pPr>
        <a:defRPr sz="1800"/>
      </a:pPr>
      <a:endParaRPr lang="tr-T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71E-2"/>
          <c:y val="0.23492380148840133"/>
          <c:w val="0.66098549377254512"/>
          <c:h val="0.72136044347587458"/>
        </c:manualLayout>
      </c:layout>
      <c:pie3DChart>
        <c:varyColors val="1"/>
        <c:ser>
          <c:idx val="0"/>
          <c:order val="0"/>
          <c:tx>
            <c:strRef>
              <c:f>Sayfa1!$B$1</c:f>
              <c:strCache>
                <c:ptCount val="1"/>
                <c:pt idx="0">
                  <c:v>26-40</c:v>
                </c:pt>
              </c:strCache>
            </c:strRef>
          </c:tx>
          <c:dLbls>
            <c:dLbl>
              <c:idx val="0"/>
              <c:layout/>
              <c:tx>
                <c:rich>
                  <a:bodyPr/>
                  <a:lstStyle/>
                  <a:p>
                    <a:r>
                      <a:rPr lang="tr-TR"/>
                      <a:t>%62</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tr-TR"/>
                      <a:t>%38</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ÖNLER</c:v>
                </c:pt>
                <c:pt idx="1">
                  <c:v>ÖNLEMEZ</c:v>
                </c:pt>
              </c:strCache>
            </c:strRef>
          </c:cat>
          <c:val>
            <c:numRef>
              <c:f>Sayfa1!$B$2:$B$3</c:f>
              <c:numCache>
                <c:formatCode>General</c:formatCode>
                <c:ptCount val="2"/>
                <c:pt idx="0">
                  <c:v>31</c:v>
                </c:pt>
                <c:pt idx="1">
                  <c:v>19</c:v>
                </c:pt>
              </c:numCache>
            </c:numRef>
          </c:val>
          <c:extLst xmlns:c16r2="http://schemas.microsoft.com/office/drawing/2015/06/chart">
            <c:ext xmlns:c16="http://schemas.microsoft.com/office/drawing/2014/chart" uri="{C3380CC4-5D6E-409C-BE32-E72D297353CC}">
              <c16:uniqueId val="{00000000-F53A-E14A-8EEB-CF54DBE5769E}"/>
            </c:ext>
          </c:extLst>
        </c:ser>
        <c:dLbls/>
      </c:pie3DChart>
    </c:plotArea>
    <c:legend>
      <c:legendPos val="r"/>
      <c:layout>
        <c:manualLayout>
          <c:xMode val="edge"/>
          <c:yMode val="edge"/>
          <c:x val="0.6603007684946256"/>
          <c:y val="0.44135931137932982"/>
          <c:w val="0.33969923150537434"/>
          <c:h val="0.37649170930514575"/>
        </c:manualLayout>
      </c:layout>
    </c:legend>
    <c:plotVisOnly val="1"/>
    <c:dispBlanksAs val="zero"/>
  </c:chart>
  <c:txPr>
    <a:bodyPr/>
    <a:lstStyle/>
    <a:p>
      <a:pPr>
        <a:defRPr sz="1800"/>
      </a:pPr>
      <a:endParaRPr lang="tr-T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71E-2"/>
          <c:y val="0.23492380148840133"/>
          <c:w val="0.66098549377254512"/>
          <c:h val="0.72136044347587458"/>
        </c:manualLayout>
      </c:layout>
      <c:pie3DChart>
        <c:varyColors val="1"/>
        <c:ser>
          <c:idx val="0"/>
          <c:order val="0"/>
          <c:tx>
            <c:strRef>
              <c:f>Sayfa1!$B$1</c:f>
              <c:strCache>
                <c:ptCount val="1"/>
                <c:pt idx="0">
                  <c:v>41-65</c:v>
                </c:pt>
              </c:strCache>
            </c:strRef>
          </c:tx>
          <c:dLbls>
            <c:dLbl>
              <c:idx val="0"/>
              <c:layout/>
              <c:tx>
                <c:rich>
                  <a:bodyPr/>
                  <a:lstStyle/>
                  <a:p>
                    <a:r>
                      <a:rPr lang="tr-TR"/>
                      <a:t>%76</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tr-TR"/>
                      <a:t>%24</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ÖNLER</c:v>
                </c:pt>
                <c:pt idx="1">
                  <c:v>ÖNLEMEZ</c:v>
                </c:pt>
              </c:strCache>
            </c:strRef>
          </c:cat>
          <c:val>
            <c:numRef>
              <c:f>Sayfa1!$B$2:$B$3</c:f>
              <c:numCache>
                <c:formatCode>General</c:formatCode>
                <c:ptCount val="2"/>
                <c:pt idx="0">
                  <c:v>45</c:v>
                </c:pt>
                <c:pt idx="1">
                  <c:v>14</c:v>
                </c:pt>
              </c:numCache>
            </c:numRef>
          </c:val>
          <c:extLst xmlns:c16r2="http://schemas.microsoft.com/office/drawing/2015/06/chart">
            <c:ext xmlns:c16="http://schemas.microsoft.com/office/drawing/2014/chart" uri="{C3380CC4-5D6E-409C-BE32-E72D297353CC}">
              <c16:uniqueId val="{00000000-3E45-2C4E-9D5E-02A968E4038A}"/>
            </c:ext>
          </c:extLst>
        </c:ser>
        <c:dLbls/>
      </c:pie3DChart>
    </c:plotArea>
    <c:legend>
      <c:legendPos val="r"/>
      <c:layout>
        <c:manualLayout>
          <c:xMode val="edge"/>
          <c:yMode val="edge"/>
          <c:x val="0.66030078624216193"/>
          <c:y val="0.54336273979602345"/>
          <c:w val="0.33969923150537434"/>
          <c:h val="0.34977652567220158"/>
        </c:manualLayout>
      </c:layout>
    </c:legend>
    <c:plotVisOnly val="1"/>
    <c:dispBlanksAs val="zero"/>
  </c:chart>
  <c:txPr>
    <a:bodyPr/>
    <a:lstStyle/>
    <a:p>
      <a:pPr>
        <a:defRPr sz="1800"/>
      </a:pPr>
      <a:endParaRPr lang="tr-T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KALIRIZ</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33</c:v>
                </c:pt>
                <c:pt idx="1">
                  <c:v>39</c:v>
                </c:pt>
                <c:pt idx="2">
                  <c:v>42</c:v>
                </c:pt>
              </c:numCache>
            </c:numRef>
          </c:val>
          <c:extLst xmlns:c16r2="http://schemas.microsoft.com/office/drawing/2015/06/chart">
            <c:ext xmlns:c16="http://schemas.microsoft.com/office/drawing/2014/chart" uri="{C3380CC4-5D6E-409C-BE32-E72D297353CC}">
              <c16:uniqueId val="{00000000-5BAD-F64A-8952-5BBCDC72E598}"/>
            </c:ext>
          </c:extLst>
        </c:ser>
        <c:ser>
          <c:idx val="1"/>
          <c:order val="1"/>
          <c:tx>
            <c:strRef>
              <c:f>Sayfa1!$C$1</c:f>
              <c:strCache>
                <c:ptCount val="1"/>
                <c:pt idx="0">
                  <c:v>KALMAYIZ</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8</c:v>
                </c:pt>
                <c:pt idx="1">
                  <c:v>13</c:v>
                </c:pt>
                <c:pt idx="2">
                  <c:v>15</c:v>
                </c:pt>
              </c:numCache>
            </c:numRef>
          </c:val>
          <c:extLst xmlns:c16r2="http://schemas.microsoft.com/office/drawing/2015/06/chart">
            <c:ext xmlns:c16="http://schemas.microsoft.com/office/drawing/2014/chart" uri="{C3380CC4-5D6E-409C-BE32-E72D297353CC}">
              <c16:uniqueId val="{00000001-5BAD-F64A-8952-5BBCDC72E598}"/>
            </c:ext>
          </c:extLst>
        </c:ser>
        <c:dLbls/>
        <c:axId val="191057280"/>
        <c:axId val="191063168"/>
      </c:barChart>
      <c:catAx>
        <c:axId val="191057280"/>
        <c:scaling>
          <c:orientation val="minMax"/>
        </c:scaling>
        <c:axPos val="b"/>
        <c:numFmt formatCode="General" sourceLinked="0"/>
        <c:tickLblPos val="nextTo"/>
        <c:crossAx val="191063168"/>
        <c:crosses val="autoZero"/>
        <c:auto val="1"/>
        <c:lblAlgn val="ctr"/>
        <c:lblOffset val="100"/>
      </c:catAx>
      <c:valAx>
        <c:axId val="191063168"/>
        <c:scaling>
          <c:orientation val="minMax"/>
        </c:scaling>
        <c:axPos val="l"/>
        <c:majorGridlines/>
        <c:numFmt formatCode="General" sourceLinked="1"/>
        <c:tickLblPos val="nextTo"/>
        <c:crossAx val="191057280"/>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71E-2"/>
          <c:y val="0.23492380148840133"/>
          <c:w val="0.66098549377254512"/>
          <c:h val="0.72136044347587458"/>
        </c:manualLayout>
      </c:layout>
      <c:pie3DChart>
        <c:varyColors val="1"/>
        <c:ser>
          <c:idx val="0"/>
          <c:order val="0"/>
          <c:tx>
            <c:strRef>
              <c:f>Sayfa1!$B$1</c:f>
              <c:strCache>
                <c:ptCount val="1"/>
                <c:pt idx="0">
                  <c:v>18-25</c:v>
                </c:pt>
              </c:strCache>
            </c:strRef>
          </c:tx>
          <c:dLbls>
            <c:dLbl>
              <c:idx val="0"/>
              <c:layout/>
              <c:tx>
                <c:rich>
                  <a:bodyPr/>
                  <a:lstStyle/>
                  <a:p>
                    <a:r>
                      <a:rPr lang="en-US"/>
                      <a:t>%80</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%20</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KALIRIZ</c:v>
                </c:pt>
                <c:pt idx="1">
                  <c:v>KALMAYIZ</c:v>
                </c:pt>
              </c:strCache>
            </c:strRef>
          </c:cat>
          <c:val>
            <c:numRef>
              <c:f>Sayfa1!$B$2:$B$3</c:f>
              <c:numCache>
                <c:formatCode>General</c:formatCode>
                <c:ptCount val="2"/>
                <c:pt idx="0">
                  <c:v>33</c:v>
                </c:pt>
                <c:pt idx="1">
                  <c:v>8</c:v>
                </c:pt>
              </c:numCache>
            </c:numRef>
          </c:val>
          <c:extLst xmlns:c16r2="http://schemas.microsoft.com/office/drawing/2015/06/chart">
            <c:ext xmlns:c16="http://schemas.microsoft.com/office/drawing/2014/chart" uri="{C3380CC4-5D6E-409C-BE32-E72D297353CC}">
              <c16:uniqueId val="{00000000-B994-9140-B444-73FA34A566B4}"/>
            </c:ext>
          </c:extLst>
        </c:ser>
        <c:dLbls/>
      </c:pie3DChart>
    </c:plotArea>
    <c:legend>
      <c:legendPos val="r"/>
      <c:layout>
        <c:manualLayout>
          <c:xMode val="edge"/>
          <c:yMode val="edge"/>
          <c:x val="0.6603007684946256"/>
          <c:y val="0.44135931137932982"/>
          <c:w val="0.33690398527279558"/>
          <c:h val="0.26963097477337034"/>
        </c:manualLayout>
      </c:layout>
    </c:legend>
    <c:plotVisOnly val="1"/>
    <c:dispBlanksAs val="zero"/>
  </c:chart>
  <c:txPr>
    <a:bodyPr/>
    <a:lstStyle/>
    <a:p>
      <a:pPr>
        <a:defRPr sz="1800"/>
      </a:pPr>
      <a:endParaRPr lang="tr-T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85E-2"/>
          <c:y val="0.23492380148840139"/>
          <c:w val="0.66098549377254534"/>
          <c:h val="0.72136044347587491"/>
        </c:manualLayout>
      </c:layout>
      <c:pie3DChart>
        <c:varyColors val="1"/>
        <c:ser>
          <c:idx val="0"/>
          <c:order val="0"/>
          <c:tx>
            <c:strRef>
              <c:f>Sayfa1!$B$1</c:f>
              <c:strCache>
                <c:ptCount val="1"/>
                <c:pt idx="0">
                  <c:v>26-40</c:v>
                </c:pt>
              </c:strCache>
            </c:strRef>
          </c:tx>
          <c:dLbls>
            <c:dLbl>
              <c:idx val="0"/>
              <c:layout/>
              <c:tx>
                <c:rich>
                  <a:bodyPr/>
                  <a:lstStyle/>
                  <a:p>
                    <a:r>
                      <a:rPr lang="en-US"/>
                      <a:t>%75</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%25</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KALIRIZ</c:v>
                </c:pt>
                <c:pt idx="1">
                  <c:v>KALMAYIZ</c:v>
                </c:pt>
              </c:strCache>
            </c:strRef>
          </c:cat>
          <c:val>
            <c:numRef>
              <c:f>Sayfa1!$B$2:$B$3</c:f>
              <c:numCache>
                <c:formatCode>General</c:formatCode>
                <c:ptCount val="2"/>
                <c:pt idx="0">
                  <c:v>39</c:v>
                </c:pt>
                <c:pt idx="1">
                  <c:v>13</c:v>
                </c:pt>
              </c:numCache>
            </c:numRef>
          </c:val>
          <c:extLst xmlns:c16r2="http://schemas.microsoft.com/office/drawing/2015/06/chart">
            <c:ext xmlns:c16="http://schemas.microsoft.com/office/drawing/2014/chart" uri="{C3380CC4-5D6E-409C-BE32-E72D297353CC}">
              <c16:uniqueId val="{00000000-C1F2-214F-A38B-0AB55366760B}"/>
            </c:ext>
          </c:extLst>
        </c:ser>
        <c:dLbls/>
      </c:pie3DChart>
    </c:plotArea>
    <c:legend>
      <c:legendPos val="r"/>
      <c:layout>
        <c:manualLayout>
          <c:xMode val="edge"/>
          <c:yMode val="edge"/>
          <c:x val="0.6603007684946256"/>
          <c:y val="0.44135931137932982"/>
          <c:w val="0.33969923150537434"/>
          <c:h val="0.37649170930514592"/>
        </c:manualLayout>
      </c:layout>
    </c:legend>
    <c:plotVisOnly val="1"/>
    <c:dispBlanksAs val="zero"/>
  </c:chart>
  <c:txPr>
    <a:bodyPr/>
    <a:lstStyle/>
    <a:p>
      <a:pPr>
        <a:defRPr sz="1800"/>
      </a:pPr>
      <a:endParaRPr lang="tr-T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85E-2"/>
          <c:y val="0.23492380148840139"/>
          <c:w val="0.66098549377254534"/>
          <c:h val="0.72136044347587491"/>
        </c:manualLayout>
      </c:layout>
      <c:pie3DChart>
        <c:varyColors val="1"/>
        <c:ser>
          <c:idx val="0"/>
          <c:order val="0"/>
          <c:tx>
            <c:strRef>
              <c:f>Sayfa1!$B$1</c:f>
              <c:strCache>
                <c:ptCount val="1"/>
                <c:pt idx="0">
                  <c:v>41-65</c:v>
                </c:pt>
              </c:strCache>
            </c:strRef>
          </c:tx>
          <c:dLbls>
            <c:dLbl>
              <c:idx val="0"/>
              <c:layout/>
              <c:tx>
                <c:rich>
                  <a:bodyPr/>
                  <a:lstStyle/>
                  <a:p>
                    <a:r>
                      <a:rPr lang="en-US"/>
                      <a:t>%74</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%26</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KALIRIZ</c:v>
                </c:pt>
                <c:pt idx="1">
                  <c:v>KALMAYIZ</c:v>
                </c:pt>
              </c:strCache>
            </c:strRef>
          </c:cat>
          <c:val>
            <c:numRef>
              <c:f>Sayfa1!$B$2:$B$3</c:f>
              <c:numCache>
                <c:formatCode>General</c:formatCode>
                <c:ptCount val="2"/>
                <c:pt idx="0">
                  <c:v>42</c:v>
                </c:pt>
                <c:pt idx="1">
                  <c:v>15</c:v>
                </c:pt>
              </c:numCache>
            </c:numRef>
          </c:val>
          <c:extLst xmlns:c16r2="http://schemas.microsoft.com/office/drawing/2015/06/chart">
            <c:ext xmlns:c16="http://schemas.microsoft.com/office/drawing/2014/chart" uri="{C3380CC4-5D6E-409C-BE32-E72D297353CC}">
              <c16:uniqueId val="{00000000-16D0-8F4D-B0C7-8A18B6CCBE31}"/>
            </c:ext>
          </c:extLst>
        </c:ser>
        <c:dLbls/>
      </c:pie3DChart>
    </c:plotArea>
    <c:legend>
      <c:legendPos val="r"/>
      <c:layout>
        <c:manualLayout>
          <c:xMode val="edge"/>
          <c:yMode val="edge"/>
          <c:x val="0.6603007684946256"/>
          <c:y val="0.44135931137932982"/>
          <c:w val="0.33969923150537434"/>
          <c:h val="0.55864068862067184"/>
        </c:manualLayout>
      </c:layout>
    </c:legend>
    <c:plotVisOnly val="1"/>
    <c:dispBlanksAs val="zero"/>
  </c:chart>
  <c:txPr>
    <a:bodyPr/>
    <a:lstStyle/>
    <a:p>
      <a:pPr>
        <a:defRPr sz="1800"/>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SİGARA</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15</c:v>
                </c:pt>
                <c:pt idx="1">
                  <c:v>16</c:v>
                </c:pt>
                <c:pt idx="2">
                  <c:v>19</c:v>
                </c:pt>
              </c:numCache>
            </c:numRef>
          </c:val>
          <c:extLst xmlns:c16r2="http://schemas.microsoft.com/office/drawing/2015/06/chart">
            <c:ext xmlns:c16="http://schemas.microsoft.com/office/drawing/2014/chart" uri="{C3380CC4-5D6E-409C-BE32-E72D297353CC}">
              <c16:uniqueId val="{00000000-73AF-9E46-8C50-A82EE601D34D}"/>
            </c:ext>
          </c:extLst>
        </c:ser>
        <c:ser>
          <c:idx val="1"/>
          <c:order val="1"/>
          <c:tx>
            <c:strRef>
              <c:f>Sayfa1!$C$1</c:f>
              <c:strCache>
                <c:ptCount val="1"/>
                <c:pt idx="0">
                  <c:v>MR</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26</c:v>
                </c:pt>
                <c:pt idx="1">
                  <c:v>35</c:v>
                </c:pt>
                <c:pt idx="2">
                  <c:v>40</c:v>
                </c:pt>
              </c:numCache>
            </c:numRef>
          </c:val>
          <c:extLst xmlns:c16r2="http://schemas.microsoft.com/office/drawing/2015/06/chart">
            <c:ext xmlns:c16="http://schemas.microsoft.com/office/drawing/2014/chart" uri="{C3380CC4-5D6E-409C-BE32-E72D297353CC}">
              <c16:uniqueId val="{00000001-73AF-9E46-8C50-A82EE601D34D}"/>
            </c:ext>
          </c:extLst>
        </c:ser>
        <c:dLbls/>
        <c:axId val="196913792"/>
        <c:axId val="197013888"/>
      </c:barChart>
      <c:catAx>
        <c:axId val="196913792"/>
        <c:scaling>
          <c:orientation val="minMax"/>
        </c:scaling>
        <c:axPos val="b"/>
        <c:numFmt formatCode="General" sourceLinked="0"/>
        <c:tickLblPos val="nextTo"/>
        <c:crossAx val="197013888"/>
        <c:crosses val="autoZero"/>
        <c:auto val="1"/>
        <c:lblAlgn val="ctr"/>
        <c:lblOffset val="100"/>
      </c:catAx>
      <c:valAx>
        <c:axId val="197013888"/>
        <c:scaling>
          <c:orientation val="minMax"/>
        </c:scaling>
        <c:axPos val="l"/>
        <c:majorGridlines/>
        <c:numFmt formatCode="General" sourceLinked="1"/>
        <c:tickLblPos val="nextTo"/>
        <c:crossAx val="196913792"/>
        <c:crosses val="autoZero"/>
        <c:crossBetween val="between"/>
      </c:valAx>
    </c:plotArea>
    <c:legend>
      <c:legendPos val="r"/>
      <c:layout/>
    </c:legend>
    <c:plotVisOnly val="1"/>
    <c:dispBlanksAs val="gap"/>
  </c:chart>
  <c:txPr>
    <a:bodyPr/>
    <a:lstStyle/>
    <a:p>
      <a:pPr>
        <a:defRPr sz="1800"/>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dirty="0"/>
              <a:t>18-25</a:t>
            </a:r>
            <a:endParaRPr lang="en-US" dirty="0"/>
          </a:p>
        </c:rich>
      </c:tx>
      <c:layout/>
    </c:title>
    <c:view3D>
      <c:rotX val="30"/>
      <c:perspective val="30"/>
    </c:view3D>
    <c:plotArea>
      <c:layout/>
      <c:pie3DChart>
        <c:varyColors val="1"/>
        <c:ser>
          <c:idx val="0"/>
          <c:order val="0"/>
          <c:tx>
            <c:strRef>
              <c:f>Sayfa1!$B$1</c:f>
              <c:strCache>
                <c:ptCount val="1"/>
                <c:pt idx="0">
                  <c:v>Satışlar</c:v>
                </c:pt>
              </c:strCache>
            </c:strRef>
          </c:tx>
          <c:dLbls>
            <c:dLbl>
              <c:idx val="0"/>
              <c:layout/>
              <c:tx>
                <c:rich>
                  <a:bodyPr/>
                  <a:lstStyle/>
                  <a:p>
                    <a:r>
                      <a:rPr lang="en-US" dirty="0"/>
                      <a:t>%37</a:t>
                    </a:r>
                  </a:p>
                </c:rich>
              </c:tx>
              <c:showVal val="1"/>
              <c:extLst xmlns:c16r2="http://schemas.microsoft.com/office/drawing/2015/06/chart">
                <c:ext xmlns:c15="http://schemas.microsoft.com/office/drawing/2012/chart" uri="{CE6537A1-D6FC-4f65-9D91-7224C49458BB}"/>
              </c:extLst>
            </c:dLbl>
            <c:dLbl>
              <c:idx val="1"/>
              <c:layout/>
              <c:tx>
                <c:rich>
                  <a:bodyPr/>
                  <a:lstStyle/>
                  <a:p>
                    <a:r>
                      <a:rPr lang="en-US" dirty="0"/>
                      <a:t>%63</a:t>
                    </a:r>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SİGARA</c:v>
                </c:pt>
                <c:pt idx="1">
                  <c:v>MR</c:v>
                </c:pt>
              </c:strCache>
            </c:strRef>
          </c:cat>
          <c:val>
            <c:numRef>
              <c:f>Sayfa1!$B$2:$B$3</c:f>
              <c:numCache>
                <c:formatCode>General</c:formatCode>
                <c:ptCount val="2"/>
                <c:pt idx="0">
                  <c:v>15</c:v>
                </c:pt>
                <c:pt idx="1">
                  <c:v>26</c:v>
                </c:pt>
              </c:numCache>
            </c:numRef>
          </c:val>
          <c:extLst xmlns:c16r2="http://schemas.microsoft.com/office/drawing/2015/06/chart">
            <c:ext xmlns:c16="http://schemas.microsoft.com/office/drawing/2014/chart" uri="{C3380CC4-5D6E-409C-BE32-E72D297353CC}">
              <c16:uniqueId val="{00000000-6514-704C-BC8F-D56AA27ADE48}"/>
            </c:ext>
          </c:extLst>
        </c:ser>
        <c:dLbls/>
      </c:pie3DChart>
    </c:plotArea>
    <c:legend>
      <c:legendPos val="r"/>
      <c:layout/>
    </c:legend>
    <c:plotVisOnly val="1"/>
    <c:dispBlanksAs val="zero"/>
  </c:chart>
  <c:txPr>
    <a:bodyPr/>
    <a:lstStyle/>
    <a:p>
      <a:pPr>
        <a:defRPr sz="1800"/>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dirty="0"/>
              <a:t>26-40</a:t>
            </a:r>
            <a:endParaRPr lang="en-US" dirty="0"/>
          </a:p>
        </c:rich>
      </c:tx>
      <c:layout/>
    </c:title>
    <c:view3D>
      <c:rotX val="30"/>
      <c:perspective val="30"/>
    </c:view3D>
    <c:plotArea>
      <c:layout/>
      <c:pie3DChart>
        <c:varyColors val="1"/>
        <c:ser>
          <c:idx val="0"/>
          <c:order val="0"/>
          <c:tx>
            <c:strRef>
              <c:f>Sayfa1!$B$1</c:f>
              <c:strCache>
                <c:ptCount val="1"/>
                <c:pt idx="0">
                  <c:v>Satışlar</c:v>
                </c:pt>
              </c:strCache>
            </c:strRef>
          </c:tx>
          <c:dLbls>
            <c:dLbl>
              <c:idx val="0"/>
              <c:layout/>
              <c:tx>
                <c:rich>
                  <a:bodyPr/>
                  <a:lstStyle/>
                  <a:p>
                    <a:r>
                      <a:rPr lang="en-US" dirty="0"/>
                      <a:t>%32</a:t>
                    </a:r>
                  </a:p>
                </c:rich>
              </c:tx>
              <c:showVal val="1"/>
              <c:extLst xmlns:c16r2="http://schemas.microsoft.com/office/drawing/2015/06/chart">
                <c:ext xmlns:c15="http://schemas.microsoft.com/office/drawing/2012/chart" uri="{CE6537A1-D6FC-4f65-9D91-7224C49458BB}"/>
              </c:extLst>
            </c:dLbl>
            <c:dLbl>
              <c:idx val="1"/>
              <c:layout>
                <c:manualLayout>
                  <c:x val="0.15773541171080424"/>
                  <c:y val="-0.13854616251522131"/>
                </c:manualLayout>
              </c:layout>
              <c:tx>
                <c:rich>
                  <a:bodyPr/>
                  <a:lstStyle/>
                  <a:p>
                    <a:r>
                      <a:rPr lang="en-US" dirty="0"/>
                      <a:t>%68</a:t>
                    </a:r>
                  </a:p>
                </c:rich>
              </c:tx>
              <c:showVal val="1"/>
              <c:extLst xmlns:c16r2="http://schemas.microsoft.com/office/drawing/2015/06/chart">
                <c:ext xmlns:c15="http://schemas.microsoft.com/office/drawing/2012/chart" uri="{CE6537A1-D6FC-4f65-9D91-7224C49458BB}"/>
              </c:extLst>
            </c:dLbl>
            <c:delete val="1"/>
            <c:spPr>
              <a:noFill/>
              <a:ln>
                <a:noFill/>
              </a:ln>
              <a:effectLst/>
            </c:spPr>
            <c:extLst xmlns:c16r2="http://schemas.microsoft.com/office/drawing/2015/06/chart">
              <c:ext xmlns:c15="http://schemas.microsoft.com/office/drawing/2012/chart" uri="{CE6537A1-D6FC-4f65-9D91-7224C49458BB}"/>
            </c:extLst>
          </c:dLbls>
          <c:cat>
            <c:strRef>
              <c:f>Sayfa1!$A$2:$A$3</c:f>
              <c:strCache>
                <c:ptCount val="2"/>
                <c:pt idx="0">
                  <c:v>SİGARA</c:v>
                </c:pt>
                <c:pt idx="1">
                  <c:v>MR</c:v>
                </c:pt>
              </c:strCache>
            </c:strRef>
          </c:cat>
          <c:val>
            <c:numRef>
              <c:f>Sayfa1!$B$2:$B$3</c:f>
              <c:numCache>
                <c:formatCode>General</c:formatCode>
                <c:ptCount val="2"/>
                <c:pt idx="0">
                  <c:v>19</c:v>
                </c:pt>
                <c:pt idx="1">
                  <c:v>40</c:v>
                </c:pt>
              </c:numCache>
            </c:numRef>
          </c:val>
          <c:extLst xmlns:c16r2="http://schemas.microsoft.com/office/drawing/2015/06/chart">
            <c:ext xmlns:c16="http://schemas.microsoft.com/office/drawing/2014/chart" uri="{C3380CC4-5D6E-409C-BE32-E72D297353CC}">
              <c16:uniqueId val="{00000000-8CE1-4A43-BEE5-8EEB940019ED}"/>
            </c:ext>
          </c:extLst>
        </c:ser>
        <c:dLbls/>
      </c:pie3DChart>
    </c:plotArea>
    <c:legend>
      <c:legendPos val="r"/>
      <c:layout/>
    </c:legend>
    <c:plotVisOnly val="1"/>
    <c:dispBlanksAs val="zero"/>
  </c:chart>
  <c:txPr>
    <a:bodyPr/>
    <a:lstStyle/>
    <a:p>
      <a:pPr>
        <a:defRPr sz="1800"/>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tr-TR" dirty="0"/>
              <a:t>41-65</a:t>
            </a:r>
            <a:endParaRPr lang="en-US" dirty="0"/>
          </a:p>
        </c:rich>
      </c:tx>
      <c:layout/>
    </c:title>
    <c:view3D>
      <c:rotX val="30"/>
      <c:perspective val="30"/>
    </c:view3D>
    <c:plotArea>
      <c:layout>
        <c:manualLayout>
          <c:layoutTarget val="inner"/>
          <c:xMode val="edge"/>
          <c:yMode val="edge"/>
          <c:x val="3.0085259514974833E-2"/>
          <c:y val="0.16309117193425388"/>
          <c:w val="0.70313364789693855"/>
          <c:h val="0.76822191567448828"/>
        </c:manualLayout>
      </c:layout>
      <c:pie3DChart>
        <c:varyColors val="1"/>
        <c:ser>
          <c:idx val="0"/>
          <c:order val="0"/>
          <c:tx>
            <c:strRef>
              <c:f>Sayfa1!$B$1</c:f>
              <c:strCache>
                <c:ptCount val="1"/>
                <c:pt idx="0">
                  <c:v>Satışlar</c:v>
                </c:pt>
              </c:strCache>
            </c:strRef>
          </c:tx>
          <c:dLbls>
            <c:dLbl>
              <c:idx val="0"/>
              <c:layout/>
              <c:tx>
                <c:rich>
                  <a:bodyPr/>
                  <a:lstStyle/>
                  <a:p>
                    <a:r>
                      <a:rPr lang="en-US" dirty="0"/>
                      <a:t>%13</a:t>
                    </a:r>
                  </a:p>
                </c:rich>
              </c:tx>
              <c:showVal val="1"/>
              <c:extLst xmlns:c16r2="http://schemas.microsoft.com/office/drawing/2015/06/chart">
                <c:ext xmlns:c15="http://schemas.microsoft.com/office/drawing/2012/chart" uri="{CE6537A1-D6FC-4f65-9D91-7224C49458BB}"/>
              </c:extLst>
            </c:dLbl>
            <c:dLbl>
              <c:idx val="1"/>
              <c:layout/>
              <c:tx>
                <c:rich>
                  <a:bodyPr/>
                  <a:lstStyle/>
                  <a:p>
                    <a:r>
                      <a:rPr lang="en-US" dirty="0"/>
                      <a:t>%87</a:t>
                    </a:r>
                  </a:p>
                </c:rich>
              </c:tx>
              <c:showVal val="1"/>
              <c:extLst xmlns:c16r2="http://schemas.microsoft.com/office/drawing/2015/06/chart">
                <c:ext xmlns:c15="http://schemas.microsoft.com/office/drawing/2012/chart" uri="{CE6537A1-D6FC-4f65-9D91-7224C49458BB}"/>
              </c:extLst>
            </c:dLbl>
            <c:delete val="1"/>
            <c:spPr>
              <a:noFill/>
              <a:ln>
                <a:noFill/>
              </a:ln>
              <a:effectLst/>
            </c:spPr>
            <c:extLst xmlns:c16r2="http://schemas.microsoft.com/office/drawing/2015/06/chart">
              <c:ext xmlns:c15="http://schemas.microsoft.com/office/drawing/2012/chart" uri="{CE6537A1-D6FC-4f65-9D91-7224C49458BB}"/>
            </c:extLst>
          </c:dLbls>
          <c:cat>
            <c:strRef>
              <c:f>Sayfa1!$A$2:$A$3</c:f>
              <c:strCache>
                <c:ptCount val="2"/>
                <c:pt idx="0">
                  <c:v>SİGARA</c:v>
                </c:pt>
                <c:pt idx="1">
                  <c:v>MR</c:v>
                </c:pt>
              </c:strCache>
            </c:strRef>
          </c:cat>
          <c:val>
            <c:numRef>
              <c:f>Sayfa1!$B$2:$B$3</c:f>
              <c:numCache>
                <c:formatCode>General</c:formatCode>
                <c:ptCount val="2"/>
                <c:pt idx="0">
                  <c:v>15</c:v>
                </c:pt>
                <c:pt idx="1">
                  <c:v>101</c:v>
                </c:pt>
              </c:numCache>
            </c:numRef>
          </c:val>
          <c:extLst xmlns:c16r2="http://schemas.microsoft.com/office/drawing/2015/06/chart">
            <c:ext xmlns:c16="http://schemas.microsoft.com/office/drawing/2014/chart" uri="{C3380CC4-5D6E-409C-BE32-E72D297353CC}">
              <c16:uniqueId val="{00000000-BE08-734C-9935-8E54B0DCE3ED}"/>
            </c:ext>
          </c:extLst>
        </c:ser>
        <c:dLbls/>
      </c:pie3DChart>
    </c:plotArea>
    <c:legend>
      <c:legendPos val="r"/>
      <c:layout/>
    </c:legend>
    <c:plotVisOnly val="1"/>
    <c:dispBlanksAs val="zero"/>
  </c:chart>
  <c:txPr>
    <a:bodyPr/>
    <a:lstStyle/>
    <a:p>
      <a:pPr>
        <a:defRPr sz="1800"/>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BETONARME</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Sayfa1!$B$2:$B$4</c:f>
              <c:numCache>
                <c:formatCode>General</c:formatCode>
                <c:ptCount val="3"/>
                <c:pt idx="0">
                  <c:v>27</c:v>
                </c:pt>
                <c:pt idx="1">
                  <c:v>45</c:v>
                </c:pt>
                <c:pt idx="2">
                  <c:v>48</c:v>
                </c:pt>
              </c:numCache>
            </c:numRef>
          </c:val>
          <c:extLst xmlns:c16r2="http://schemas.microsoft.com/office/drawing/2015/06/chart">
            <c:ext xmlns:c16="http://schemas.microsoft.com/office/drawing/2014/chart" uri="{C3380CC4-5D6E-409C-BE32-E72D297353CC}">
              <c16:uniqueId val="{00000000-6E93-A741-AC6D-19146F87C38A}"/>
            </c:ext>
          </c:extLst>
        </c:ser>
        <c:ser>
          <c:idx val="1"/>
          <c:order val="1"/>
          <c:tx>
            <c:strRef>
              <c:f>Sayfa1!$C$1</c:f>
              <c:strCache>
                <c:ptCount val="1"/>
                <c:pt idx="0">
                  <c:v>AHŞAP</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Sayfa1!$A$2:$A$4</c:f>
              <c:strCache>
                <c:ptCount val="3"/>
                <c:pt idx="0">
                  <c:v>18-25</c:v>
                </c:pt>
                <c:pt idx="1">
                  <c:v>26-40</c:v>
                </c:pt>
                <c:pt idx="2">
                  <c:v>41-65</c:v>
                </c:pt>
              </c:strCache>
            </c:strRef>
          </c:cat>
          <c:val>
            <c:numRef>
              <c:f>Sayfa1!$C$2:$C$4</c:f>
              <c:numCache>
                <c:formatCode>General</c:formatCode>
                <c:ptCount val="3"/>
                <c:pt idx="0">
                  <c:v>14</c:v>
                </c:pt>
                <c:pt idx="1">
                  <c:v>6</c:v>
                </c:pt>
                <c:pt idx="2">
                  <c:v>8</c:v>
                </c:pt>
              </c:numCache>
            </c:numRef>
          </c:val>
          <c:extLst xmlns:c16r2="http://schemas.microsoft.com/office/drawing/2015/06/chart">
            <c:ext xmlns:c16="http://schemas.microsoft.com/office/drawing/2014/chart" uri="{C3380CC4-5D6E-409C-BE32-E72D297353CC}">
              <c16:uniqueId val="{00000001-6E93-A741-AC6D-19146F87C38A}"/>
            </c:ext>
          </c:extLst>
        </c:ser>
        <c:dLbls/>
        <c:axId val="205012352"/>
        <c:axId val="205018240"/>
      </c:barChart>
      <c:catAx>
        <c:axId val="205012352"/>
        <c:scaling>
          <c:orientation val="minMax"/>
        </c:scaling>
        <c:axPos val="b"/>
        <c:numFmt formatCode="General" sourceLinked="0"/>
        <c:tickLblPos val="nextTo"/>
        <c:crossAx val="205018240"/>
        <c:crosses val="autoZero"/>
        <c:auto val="1"/>
        <c:lblAlgn val="ctr"/>
        <c:lblOffset val="100"/>
      </c:catAx>
      <c:valAx>
        <c:axId val="205018240"/>
        <c:scaling>
          <c:orientation val="minMax"/>
        </c:scaling>
        <c:axPos val="l"/>
        <c:majorGridlines/>
        <c:numFmt formatCode="General" sourceLinked="1"/>
        <c:tickLblPos val="nextTo"/>
        <c:crossAx val="205012352"/>
        <c:crosses val="autoZero"/>
        <c:crossBetween val="between"/>
      </c:valAx>
    </c:plotArea>
    <c:legend>
      <c:legendPos val="r"/>
      <c:layout>
        <c:manualLayout>
          <c:xMode val="edge"/>
          <c:yMode val="edge"/>
          <c:x val="0.78492891513560803"/>
          <c:y val="0.42443718607509606"/>
          <c:w val="0.2058118256051327"/>
          <c:h val="0.15112540690235426"/>
        </c:manualLayout>
      </c:layout>
    </c:legend>
    <c:plotVisOnly val="1"/>
    <c:dispBlanksAs val="gap"/>
  </c:chart>
  <c:txPr>
    <a:bodyPr/>
    <a:lstStyle/>
    <a:p>
      <a:pPr>
        <a:defRPr sz="1800"/>
      </a:pPr>
      <a:endParaRPr lang="tr-T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23E-2"/>
          <c:y val="0.23492380148840111"/>
          <c:w val="0.66098549377254423"/>
          <c:h val="0.72136044347587358"/>
        </c:manualLayout>
      </c:layout>
      <c:pie3DChart>
        <c:varyColors val="1"/>
        <c:ser>
          <c:idx val="0"/>
          <c:order val="0"/>
          <c:tx>
            <c:strRef>
              <c:f>Sayfa1!$B$1</c:f>
              <c:strCache>
                <c:ptCount val="1"/>
                <c:pt idx="0">
                  <c:v>18-25</c:v>
                </c:pt>
              </c:strCache>
            </c:strRef>
          </c:tx>
          <c:dLbls>
            <c:dLbl>
              <c:idx val="0"/>
              <c:layout/>
              <c:tx>
                <c:rich>
                  <a:bodyPr/>
                  <a:lstStyle/>
                  <a:p>
                    <a:r>
                      <a:rPr lang="en-US"/>
                      <a:t>%34</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%66</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AHŞAP</c:v>
                </c:pt>
                <c:pt idx="1">
                  <c:v>BETON</c:v>
                </c:pt>
              </c:strCache>
            </c:strRef>
          </c:cat>
          <c:val>
            <c:numRef>
              <c:f>Sayfa1!$B$2:$B$3</c:f>
              <c:numCache>
                <c:formatCode>General</c:formatCode>
                <c:ptCount val="2"/>
                <c:pt idx="0">
                  <c:v>14</c:v>
                </c:pt>
                <c:pt idx="1">
                  <c:v>27</c:v>
                </c:pt>
              </c:numCache>
            </c:numRef>
          </c:val>
          <c:extLst xmlns:c16r2="http://schemas.microsoft.com/office/drawing/2015/06/chart">
            <c:ext xmlns:c16="http://schemas.microsoft.com/office/drawing/2014/chart" uri="{C3380CC4-5D6E-409C-BE32-E72D297353CC}">
              <c16:uniqueId val="{00000000-E6C3-EB4E-9C14-DA760CEEB635}"/>
            </c:ext>
          </c:extLst>
        </c:ser>
        <c:dLbls/>
      </c:pie3DChart>
    </c:plotArea>
    <c:legend>
      <c:legendPos val="r"/>
      <c:layout>
        <c:manualLayout>
          <c:xMode val="edge"/>
          <c:yMode val="edge"/>
          <c:x val="0.6603007684946256"/>
          <c:y val="0.44135931137932982"/>
          <c:w val="0.33690398527279469"/>
          <c:h val="0.26963097477337034"/>
        </c:manualLayout>
      </c:layout>
    </c:legend>
    <c:plotVisOnly val="1"/>
    <c:dispBlanksAs val="zero"/>
  </c:chart>
  <c:txPr>
    <a:bodyPr/>
    <a:lstStyle/>
    <a:p>
      <a:pPr>
        <a:defRPr sz="1800"/>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tr-TR"/>
  <c:chart>
    <c:title>
      <c:layout/>
    </c:title>
    <c:view3D>
      <c:rotX val="30"/>
      <c:perspective val="30"/>
    </c:view3D>
    <c:plotArea>
      <c:layout>
        <c:manualLayout>
          <c:layoutTarget val="inner"/>
          <c:xMode val="edge"/>
          <c:yMode val="edge"/>
          <c:x val="2.515721609322304E-2"/>
          <c:y val="0.23492380148840117"/>
          <c:w val="0.66098549377254445"/>
          <c:h val="0.72136044347587391"/>
        </c:manualLayout>
      </c:layout>
      <c:pie3DChart>
        <c:varyColors val="1"/>
        <c:ser>
          <c:idx val="0"/>
          <c:order val="0"/>
          <c:tx>
            <c:strRef>
              <c:f>Sayfa1!$B$1</c:f>
              <c:strCache>
                <c:ptCount val="1"/>
                <c:pt idx="0">
                  <c:v>26-40</c:v>
                </c:pt>
              </c:strCache>
            </c:strRef>
          </c:tx>
          <c:dLbls>
            <c:dLbl>
              <c:idx val="0"/>
              <c:layout/>
              <c:tx>
                <c:rich>
                  <a:bodyPr/>
                  <a:lstStyle/>
                  <a:p>
                    <a:r>
                      <a:rPr lang="en-US"/>
                      <a:t>%12</a:t>
                    </a:r>
                    <a:endParaRPr lang="en-US" dirty="0"/>
                  </a:p>
                </c:rich>
              </c:tx>
              <c:showVal val="1"/>
              <c:extLst xmlns:c16r2="http://schemas.microsoft.com/office/drawing/2015/06/chart">
                <c:ext xmlns:c15="http://schemas.microsoft.com/office/drawing/2012/chart" uri="{CE6537A1-D6FC-4f65-9D91-7224C49458BB}"/>
              </c:extLst>
            </c:dLbl>
            <c:dLbl>
              <c:idx val="1"/>
              <c:layout/>
              <c:tx>
                <c:rich>
                  <a:bodyPr/>
                  <a:lstStyle/>
                  <a:p>
                    <a:r>
                      <a:rPr lang="en-US"/>
                      <a:t>%88</a:t>
                    </a:r>
                    <a:endParaRPr lang="en-US" dirty="0"/>
                  </a:p>
                </c:rich>
              </c:tx>
              <c:showVal val="1"/>
              <c:extLst xmlns:c16r2="http://schemas.microsoft.com/office/drawing/2015/06/char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Sayfa1!$A$2:$A$3</c:f>
              <c:strCache>
                <c:ptCount val="2"/>
                <c:pt idx="0">
                  <c:v>AHŞAP</c:v>
                </c:pt>
                <c:pt idx="1">
                  <c:v>BETON</c:v>
                </c:pt>
              </c:strCache>
            </c:strRef>
          </c:cat>
          <c:val>
            <c:numRef>
              <c:f>Sayfa1!$B$2:$B$3</c:f>
              <c:numCache>
                <c:formatCode>General</c:formatCode>
                <c:ptCount val="2"/>
                <c:pt idx="0">
                  <c:v>6</c:v>
                </c:pt>
                <c:pt idx="1">
                  <c:v>45</c:v>
                </c:pt>
              </c:numCache>
            </c:numRef>
          </c:val>
          <c:extLst xmlns:c16r2="http://schemas.microsoft.com/office/drawing/2015/06/chart">
            <c:ext xmlns:c16="http://schemas.microsoft.com/office/drawing/2014/chart" uri="{C3380CC4-5D6E-409C-BE32-E72D297353CC}">
              <c16:uniqueId val="{00000000-E6BD-8B45-8837-228E27A8E994}"/>
            </c:ext>
          </c:extLst>
        </c:ser>
        <c:dLbls/>
      </c:pie3DChart>
    </c:plotArea>
    <c:legend>
      <c:legendPos val="r"/>
      <c:layout>
        <c:manualLayout>
          <c:xMode val="edge"/>
          <c:yMode val="edge"/>
          <c:x val="0.6603007684946256"/>
          <c:y val="0.44135931137932982"/>
          <c:w val="0.33690398527279497"/>
          <c:h val="0.26963097477337034"/>
        </c:manualLayout>
      </c:layout>
    </c:legend>
    <c:plotVisOnly val="1"/>
    <c:dispBlanksAs val="zero"/>
  </c:chart>
  <c:txPr>
    <a:bodyPr/>
    <a:lstStyle/>
    <a:p>
      <a:pPr>
        <a:defRPr sz="1800"/>
      </a:pPr>
      <a:endParaRPr lang="tr-T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p>
            <a:fld id="{D9F75050-0E15-4C5B-92B0-66D068882F1F}" type="datetimeFigureOut">
              <a:rPr lang="tr-TR" smtClean="0"/>
              <a:pPr/>
              <a:t>12.1.2017</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p>
            <a:fld id="{D9F75050-0E15-4C5B-92B0-66D068882F1F}" type="datetimeFigureOut">
              <a:rPr lang="tr-TR" smtClean="0"/>
              <a:pPr/>
              <a:t>12.1.2017</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p>
            <a:fld id="{B1DEFA8C-F947-479F-BE07-76B6B3F80BF1}"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p>
            <a:fld id="{D9F75050-0E15-4C5B-92B0-66D068882F1F}" type="datetimeFigureOut">
              <a:rPr lang="tr-TR" smtClean="0"/>
              <a:pPr/>
              <a:t>12.1.2017</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p>
            <a:fld id="{D9F75050-0E15-4C5B-92B0-66D068882F1F}" type="datetimeFigureOut">
              <a:rPr lang="tr-TR" smtClean="0"/>
              <a:pPr/>
              <a:t>12.1.2017</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9F75050-0E15-4C5B-92B0-66D068882F1F}" type="datetimeFigureOut">
              <a:rPr lang="tr-TR" smtClean="0"/>
              <a:pPr/>
              <a:t>12.1.2017</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b="1" dirty="0" smtClean="0">
                <a:solidFill>
                  <a:schemeClr val="bg2">
                    <a:lumMod val="20000"/>
                    <a:lumOff val="80000"/>
                  </a:schemeClr>
                </a:solidFill>
              </a:rPr>
              <a:t>AKTİF OL RADYOAKTİF OLMA!</a:t>
            </a:r>
            <a:endParaRPr lang="tr-TR" b="1" dirty="0">
              <a:solidFill>
                <a:schemeClr val="bg2">
                  <a:lumMod val="20000"/>
                  <a:lumOff val="80000"/>
                </a:schemeClr>
              </a:solidFill>
            </a:endParaRPr>
          </a:p>
        </p:txBody>
      </p:sp>
      <p:sp>
        <p:nvSpPr>
          <p:cNvPr id="3" name="2 Alt Başlık"/>
          <p:cNvSpPr>
            <a:spLocks noGrp="1"/>
          </p:cNvSpPr>
          <p:nvPr>
            <p:ph type="subTitle" idx="1"/>
          </p:nvPr>
        </p:nvSpPr>
        <p:spPr>
          <a:xfrm>
            <a:off x="-972616" y="3789040"/>
            <a:ext cx="7854696" cy="1752600"/>
          </a:xfrm>
        </p:spPr>
        <p:txBody>
          <a:bodyPr>
            <a:normAutofit/>
            <a:scene3d>
              <a:camera prst="orthographicFront"/>
              <a:lightRig rig="threePt" dir="t"/>
            </a:scene3d>
            <a:sp3d prstMaterial="metal"/>
          </a:bodyPr>
          <a:lstStyle/>
          <a:p>
            <a:pPr algn="ctr"/>
            <a:r>
              <a:rPr lang="tr-TR" sz="4000" b="1" dirty="0">
                <a:effectLst>
                  <a:innerShdw blurRad="63500" dist="50800" dir="13500000">
                    <a:prstClr val="black">
                      <a:alpha val="50000"/>
                    </a:prstClr>
                  </a:innerShdw>
                </a:effectLst>
              </a:rPr>
              <a:t>GRUP RADUP</a:t>
            </a:r>
          </a:p>
        </p:txBody>
      </p:sp>
      <p:pic>
        <p:nvPicPr>
          <p:cNvPr id="4" name="Picture 4" descr="radyasyonun canlılar üzerindeki etkileri ile ilgili görsel sonucu"/>
          <p:cNvPicPr>
            <a:picLocks noChangeAspect="1" noChangeArrowheads="1"/>
          </p:cNvPicPr>
          <p:nvPr/>
        </p:nvPicPr>
        <p:blipFill>
          <a:blip r:embed="rId2" cstate="print"/>
          <a:srcRect/>
          <a:stretch>
            <a:fillRect/>
          </a:stretch>
        </p:blipFill>
        <p:spPr bwMode="auto">
          <a:xfrm>
            <a:off x="5868144" y="2924944"/>
            <a:ext cx="3000714" cy="316835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azakistan Nükleer Bir Çöplük"/>
          <p:cNvPicPr>
            <a:picLocks noChangeAspect="1" noChangeArrowheads="1"/>
          </p:cNvPicPr>
          <p:nvPr/>
        </p:nvPicPr>
        <p:blipFill>
          <a:blip r:embed="rId2" cstate="print"/>
          <a:srcRect/>
          <a:stretch>
            <a:fillRect/>
          </a:stretch>
        </p:blipFill>
        <p:spPr bwMode="auto">
          <a:xfrm>
            <a:off x="755576" y="1628800"/>
            <a:ext cx="3680408" cy="2952328"/>
          </a:xfrm>
          <a:prstGeom prst="rect">
            <a:avLst/>
          </a:prstGeom>
          <a:noFill/>
        </p:spPr>
      </p:pic>
      <p:sp>
        <p:nvSpPr>
          <p:cNvPr id="7" name="6 Metin kutusu"/>
          <p:cNvSpPr txBox="1"/>
          <p:nvPr/>
        </p:nvSpPr>
        <p:spPr>
          <a:xfrm>
            <a:off x="683568" y="4869160"/>
            <a:ext cx="3672408" cy="877163"/>
          </a:xfrm>
          <a:prstGeom prst="rect">
            <a:avLst/>
          </a:prstGeom>
          <a:noFill/>
        </p:spPr>
        <p:txBody>
          <a:bodyPr wrap="square" rtlCol="0">
            <a:spAutoFit/>
          </a:bodyPr>
          <a:lstStyle/>
          <a:p>
            <a:r>
              <a:rPr lang="tr-TR" sz="1700" dirty="0"/>
              <a:t>Yoğun Radyasyon ortamında kör ve </a:t>
            </a:r>
            <a:r>
              <a:rPr lang="tr-TR" sz="1700" dirty="0" smtClean="0"/>
              <a:t>engelli </a:t>
            </a:r>
            <a:r>
              <a:rPr lang="tr-TR" sz="1700" dirty="0"/>
              <a:t>doğan </a:t>
            </a:r>
            <a:r>
              <a:rPr lang="tr-TR" sz="1700" dirty="0" err="1"/>
              <a:t>Berik</a:t>
            </a:r>
            <a:r>
              <a:rPr lang="tr-TR" sz="1700" dirty="0"/>
              <a:t> </a:t>
            </a:r>
            <a:r>
              <a:rPr lang="tr-TR" sz="1700" dirty="0" err="1"/>
              <a:t>Syzdykov</a:t>
            </a:r>
            <a:r>
              <a:rPr lang="tr-TR" sz="1700" dirty="0"/>
              <a:t>, Kazakistan,2009.</a:t>
            </a:r>
          </a:p>
        </p:txBody>
      </p:sp>
      <p:pic>
        <p:nvPicPr>
          <p:cNvPr id="23556" name="Picture 4" descr="Radyasyon ile Doğum"/>
          <p:cNvPicPr>
            <a:picLocks noChangeAspect="1" noChangeArrowheads="1"/>
          </p:cNvPicPr>
          <p:nvPr/>
        </p:nvPicPr>
        <p:blipFill>
          <a:blip r:embed="rId3" cstate="print"/>
          <a:srcRect/>
          <a:stretch>
            <a:fillRect/>
          </a:stretch>
        </p:blipFill>
        <p:spPr bwMode="auto">
          <a:xfrm>
            <a:off x="5292080" y="1628800"/>
            <a:ext cx="2711003" cy="2952328"/>
          </a:xfrm>
          <a:prstGeom prst="rect">
            <a:avLst/>
          </a:prstGeom>
          <a:noFill/>
        </p:spPr>
      </p:pic>
      <p:sp>
        <p:nvSpPr>
          <p:cNvPr id="10" name="9 Metin kutusu"/>
          <p:cNvSpPr txBox="1"/>
          <p:nvPr/>
        </p:nvSpPr>
        <p:spPr>
          <a:xfrm>
            <a:off x="5220072" y="4941168"/>
            <a:ext cx="3168352" cy="600164"/>
          </a:xfrm>
          <a:prstGeom prst="rect">
            <a:avLst/>
          </a:prstGeom>
          <a:noFill/>
        </p:spPr>
        <p:txBody>
          <a:bodyPr wrap="square" rtlCol="0">
            <a:spAutoFit/>
          </a:bodyPr>
          <a:lstStyle/>
          <a:p>
            <a:r>
              <a:rPr lang="tr-TR" sz="1600" dirty="0"/>
              <a:t>Radyasyon Sonucu </a:t>
            </a:r>
            <a:r>
              <a:rPr lang="tr-TR" sz="1600" dirty="0" smtClean="0"/>
              <a:t>Engelli Doğmuş </a:t>
            </a:r>
            <a:r>
              <a:rPr lang="tr-TR" sz="1600" dirty="0"/>
              <a:t>Bir Bebek</a:t>
            </a:r>
            <a:endParaRPr lang="tr-TR"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075240" cy="919864"/>
          </a:xfrm>
        </p:spPr>
        <p:txBody>
          <a:bodyPr>
            <a:noAutofit/>
          </a:bodyPr>
          <a:lstStyle/>
          <a:p>
            <a:pPr algn="ctr"/>
            <a:r>
              <a:rPr lang="tr-TR" sz="3300" b="1" dirty="0">
                <a:solidFill>
                  <a:schemeClr val="bg2">
                    <a:lumMod val="20000"/>
                    <a:lumOff val="80000"/>
                  </a:schemeClr>
                </a:solidFill>
              </a:rPr>
              <a:t>HÜCRELERİN RADYASYONA KARŞI     </a:t>
            </a:r>
            <a:br>
              <a:rPr lang="tr-TR" sz="3300" b="1" dirty="0">
                <a:solidFill>
                  <a:schemeClr val="bg2">
                    <a:lumMod val="20000"/>
                    <a:lumOff val="80000"/>
                  </a:schemeClr>
                </a:solidFill>
              </a:rPr>
            </a:br>
            <a:r>
              <a:rPr lang="tr-TR" sz="3300" b="1" dirty="0">
                <a:solidFill>
                  <a:schemeClr val="bg2">
                    <a:lumMod val="20000"/>
                    <a:lumOff val="80000"/>
                  </a:schemeClr>
                </a:solidFill>
              </a:rPr>
              <a:t>  DUYARLILIK SIRASI</a:t>
            </a:r>
            <a:endParaRPr lang="tr-TR" sz="3300" dirty="0">
              <a:solidFill>
                <a:schemeClr val="bg2">
                  <a:lumMod val="20000"/>
                  <a:lumOff val="80000"/>
                </a:schemeClr>
              </a:solidFill>
            </a:endParaRPr>
          </a:p>
        </p:txBody>
      </p:sp>
      <p:sp>
        <p:nvSpPr>
          <p:cNvPr id="3" name="2 İçerik Yer Tutucusu"/>
          <p:cNvSpPr>
            <a:spLocks noGrp="1"/>
          </p:cNvSpPr>
          <p:nvPr>
            <p:ph idx="1"/>
          </p:nvPr>
        </p:nvSpPr>
        <p:spPr/>
        <p:txBody>
          <a:bodyPr>
            <a:normAutofit/>
          </a:bodyPr>
          <a:lstStyle/>
          <a:p>
            <a:r>
              <a:rPr lang="tr-TR" sz="2800" i="1" u="sng" dirty="0">
                <a:solidFill>
                  <a:srgbClr val="002060"/>
                </a:solidFill>
              </a:rPr>
              <a:t>Bölünen hücreler radyasyona karşı hassastır!</a:t>
            </a:r>
          </a:p>
          <a:p>
            <a:endParaRPr lang="tr-TR" sz="2800" dirty="0">
              <a:solidFill>
                <a:schemeClr val="bg2">
                  <a:lumMod val="20000"/>
                  <a:lumOff val="80000"/>
                </a:schemeClr>
              </a:solidFill>
            </a:endParaRPr>
          </a:p>
          <a:p>
            <a:r>
              <a:rPr lang="tr-TR" sz="2800" dirty="0">
                <a:solidFill>
                  <a:schemeClr val="bg2">
                    <a:lumMod val="20000"/>
                    <a:lumOff val="80000"/>
                  </a:schemeClr>
                </a:solidFill>
              </a:rPr>
              <a:t>Beyaz kan hücreleri (lenfositler)</a:t>
            </a:r>
          </a:p>
          <a:p>
            <a:r>
              <a:rPr lang="tr-TR" sz="2800" dirty="0">
                <a:solidFill>
                  <a:schemeClr val="bg2">
                    <a:lumMod val="20000"/>
                    <a:lumOff val="80000"/>
                  </a:schemeClr>
                </a:solidFill>
              </a:rPr>
              <a:t>Kırmızı kan hücreleri (eritrositler)</a:t>
            </a:r>
          </a:p>
          <a:p>
            <a:r>
              <a:rPr lang="tr-TR" sz="2800" dirty="0">
                <a:solidFill>
                  <a:schemeClr val="bg2">
                    <a:lumMod val="20000"/>
                    <a:lumOff val="80000"/>
                  </a:schemeClr>
                </a:solidFill>
              </a:rPr>
              <a:t>Sindirim sistemi hücreleri</a:t>
            </a:r>
          </a:p>
          <a:p>
            <a:r>
              <a:rPr lang="tr-TR" sz="2800" dirty="0">
                <a:solidFill>
                  <a:schemeClr val="bg2">
                    <a:lumMod val="20000"/>
                    <a:lumOff val="80000"/>
                  </a:schemeClr>
                </a:solidFill>
              </a:rPr>
              <a:t>Üreme organı hücreleri</a:t>
            </a:r>
          </a:p>
          <a:p>
            <a:r>
              <a:rPr lang="tr-TR" sz="2800" dirty="0">
                <a:solidFill>
                  <a:schemeClr val="bg2">
                    <a:lumMod val="20000"/>
                    <a:lumOff val="80000"/>
                  </a:schemeClr>
                </a:solidFill>
              </a:rPr>
              <a:t>Cilt hücreleri</a:t>
            </a:r>
          </a:p>
          <a:p>
            <a:r>
              <a:rPr lang="tr-TR" sz="2800" dirty="0">
                <a:solidFill>
                  <a:schemeClr val="bg2">
                    <a:lumMod val="20000"/>
                    <a:lumOff val="80000"/>
                  </a:schemeClr>
                </a:solidFill>
              </a:rPr>
              <a:t>Kan damarları</a:t>
            </a:r>
          </a:p>
          <a:p>
            <a:r>
              <a:rPr lang="tr-TR" sz="2800" dirty="0">
                <a:solidFill>
                  <a:schemeClr val="bg2">
                    <a:lumMod val="20000"/>
                    <a:lumOff val="80000"/>
                  </a:schemeClr>
                </a:solidFill>
              </a:rPr>
              <a:t>Doku hücreleri (kemik ve sinir sistemi)</a:t>
            </a:r>
          </a:p>
          <a:p>
            <a:endParaRPr lang="tr-TR" sz="2800" dirty="0"/>
          </a:p>
          <a:p>
            <a:endParaRPr lang="tr-T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8229600" cy="1143000"/>
          </a:xfrm>
        </p:spPr>
        <p:txBody>
          <a:bodyPr>
            <a:normAutofit fontScale="90000"/>
          </a:bodyPr>
          <a:lstStyle/>
          <a:p>
            <a:pPr algn="ctr"/>
            <a:r>
              <a:rPr lang="tr-TR" b="1" dirty="0">
                <a:solidFill>
                  <a:schemeClr val="bg2">
                    <a:lumMod val="20000"/>
                    <a:lumOff val="80000"/>
                  </a:schemeClr>
                </a:solidFill>
              </a:rPr>
              <a:t>Radyasyona Karşı Doku ve Organ Duyarlılığı</a:t>
            </a:r>
            <a:endParaRPr lang="tr-TR" dirty="0">
              <a:solidFill>
                <a:schemeClr val="bg2">
                  <a:lumMod val="20000"/>
                  <a:lumOff val="80000"/>
                </a:schemeClr>
              </a:solidFill>
            </a:endParaRPr>
          </a:p>
        </p:txBody>
      </p:sp>
      <p:sp>
        <p:nvSpPr>
          <p:cNvPr id="3" name="2 İçerik Yer Tutucusu"/>
          <p:cNvSpPr>
            <a:spLocks noGrp="1"/>
          </p:cNvSpPr>
          <p:nvPr>
            <p:ph idx="1"/>
          </p:nvPr>
        </p:nvSpPr>
        <p:spPr/>
        <p:txBody>
          <a:bodyPr/>
          <a:lstStyle/>
          <a:p>
            <a:r>
              <a:rPr lang="tr-TR" dirty="0">
                <a:solidFill>
                  <a:schemeClr val="bg2">
                    <a:lumMod val="20000"/>
                    <a:lumOff val="80000"/>
                  </a:schemeClr>
                </a:solidFill>
              </a:rPr>
              <a:t>Karaciğer, böbrek, kas, kemik, kıkırdak ve bağ dokuları yetişkin canlılarda farklılaşmış ve bölünmediği için radyasyona karşı dirençlidirler.</a:t>
            </a:r>
          </a:p>
          <a:p>
            <a:endParaRPr lang="tr-TR" dirty="0">
              <a:solidFill>
                <a:schemeClr val="bg2">
                  <a:lumMod val="20000"/>
                  <a:lumOff val="80000"/>
                </a:schemeClr>
              </a:solidFill>
            </a:endParaRPr>
          </a:p>
          <a:p>
            <a:r>
              <a:rPr lang="tr-TR" dirty="0">
                <a:solidFill>
                  <a:schemeClr val="bg2">
                    <a:lumMod val="20000"/>
                    <a:lumOff val="80000"/>
                  </a:schemeClr>
                </a:solidFill>
              </a:rPr>
              <a:t>Kemik iliği, </a:t>
            </a:r>
            <a:r>
              <a:rPr lang="tr-TR" dirty="0" err="1">
                <a:solidFill>
                  <a:schemeClr val="bg2">
                    <a:lumMod val="20000"/>
                    <a:lumOff val="80000"/>
                  </a:schemeClr>
                </a:solidFill>
              </a:rPr>
              <a:t>ovaryum</a:t>
            </a:r>
            <a:r>
              <a:rPr lang="tr-TR" dirty="0">
                <a:solidFill>
                  <a:schemeClr val="bg2">
                    <a:lumMod val="20000"/>
                    <a:lumOff val="80000"/>
                  </a:schemeClr>
                </a:solidFill>
              </a:rPr>
              <a:t> ve testislerin (üreme organları) bölünen hücreleri, mide-bağırsak ve derideki </a:t>
            </a:r>
            <a:r>
              <a:rPr lang="tr-TR" dirty="0" err="1">
                <a:solidFill>
                  <a:schemeClr val="bg2">
                    <a:lumMod val="20000"/>
                    <a:lumOff val="80000"/>
                  </a:schemeClr>
                </a:solidFill>
              </a:rPr>
              <a:t>epitel</a:t>
            </a:r>
            <a:r>
              <a:rPr lang="tr-TR" dirty="0">
                <a:solidFill>
                  <a:schemeClr val="bg2">
                    <a:lumMod val="20000"/>
                    <a:lumOff val="80000"/>
                  </a:schemeClr>
                </a:solidFill>
              </a:rPr>
              <a:t> hücreler ise duyarlıdırlar.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99592" y="1628800"/>
            <a:ext cx="7488832" cy="1569660"/>
          </a:xfrm>
          <a:prstGeom prst="rect">
            <a:avLst/>
          </a:prstGeom>
          <a:noFill/>
        </p:spPr>
        <p:txBody>
          <a:bodyPr wrap="square" lIns="91440" tIns="45720" rIns="91440" bIns="45720">
            <a:spAutoFit/>
          </a:bodyPr>
          <a:lstStyle/>
          <a:p>
            <a:pPr algn="ctr"/>
            <a:r>
              <a:rPr lang="tr-TR"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ANKETLER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63958" y="1611972"/>
            <a:ext cx="4287939" cy="3855357"/>
          </a:xfrm>
          <a:prstGeom prst="rect">
            <a:avLst/>
          </a:prstGeom>
        </p:spPr>
      </p:pic>
      <p:pic>
        <p:nvPicPr>
          <p:cNvPr id="8"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9170" y="1611973"/>
            <a:ext cx="4270258" cy="3855357"/>
          </a:xfrm>
          <a:prstGeom prst="rect">
            <a:avLst/>
          </a:prstGeom>
        </p:spPr>
      </p:pic>
      <p:sp>
        <p:nvSpPr>
          <p:cNvPr id="5" name="1 Başlık"/>
          <p:cNvSpPr>
            <a:spLocks noGrp="1"/>
          </p:cNvSpPr>
          <p:nvPr>
            <p:ph type="title"/>
          </p:nvPr>
        </p:nvSpPr>
        <p:spPr>
          <a:xfrm>
            <a:off x="0" y="0"/>
            <a:ext cx="9144000" cy="1556792"/>
          </a:xfrm>
        </p:spPr>
        <p:txBody>
          <a:bodyPr>
            <a:normAutofit/>
          </a:bodyPr>
          <a:lstStyle/>
          <a:p>
            <a:pPr algn="ctr"/>
            <a:r>
              <a:rPr lang="tr-TR" dirty="0"/>
              <a:t>3.Sizce hangisinde daha fazla radyasyona maruz kalıyoruz ?</a:t>
            </a:r>
          </a:p>
        </p:txBody>
      </p:sp>
    </p:spTree>
    <p:extLst>
      <p:ext uri="{BB962C8B-B14F-4D97-AF65-F5344CB8AC3E}">
        <p14:creationId xmlns:p14="http://schemas.microsoft.com/office/powerpoint/2010/main" xmlns="" val="284574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556792"/>
          </a:xfrm>
        </p:spPr>
        <p:txBody>
          <a:bodyPr>
            <a:normAutofit/>
          </a:bodyPr>
          <a:lstStyle/>
          <a:p>
            <a:pPr algn="ctr"/>
            <a:r>
              <a:rPr lang="tr-TR" dirty="0"/>
              <a:t>3.Sizce hangisinde daha fazla radyasyona maruz kalıyoruz ?</a:t>
            </a:r>
          </a:p>
        </p:txBody>
      </p:sp>
      <p:graphicFrame>
        <p:nvGraphicFramePr>
          <p:cNvPr id="4" name="3 İçerik Yer Tutucusu"/>
          <p:cNvGraphicFramePr>
            <a:graphicFrameLocks noGrp="1"/>
          </p:cNvGraphicFramePr>
          <p:nvPr>
            <p:ph idx="1"/>
          </p:nvPr>
        </p:nvGraphicFramePr>
        <p:xfrm>
          <a:off x="539552" y="213285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0" y="1988840"/>
          <a:ext cx="4500562" cy="2614617"/>
        </p:xfrm>
        <a:graphic>
          <a:graphicData uri="http://schemas.openxmlformats.org/drawingml/2006/chart">
            <c:chart xmlns:c="http://schemas.openxmlformats.org/drawingml/2006/chart" xmlns:r="http://schemas.openxmlformats.org/officeDocument/2006/relationships" r:id="rId2"/>
          </a:graphicData>
        </a:graphic>
      </p:graphicFrame>
      <p:sp>
        <p:nvSpPr>
          <p:cNvPr id="4" name="1 Başlık"/>
          <p:cNvSpPr>
            <a:spLocks noGrp="1"/>
          </p:cNvSpPr>
          <p:nvPr>
            <p:ph type="title"/>
          </p:nvPr>
        </p:nvSpPr>
        <p:spPr>
          <a:xfrm>
            <a:off x="-972616" y="0"/>
            <a:ext cx="9144000" cy="1484784"/>
          </a:xfrm>
        </p:spPr>
        <p:txBody>
          <a:bodyPr>
            <a:normAutofit fontScale="90000"/>
          </a:bodyPr>
          <a:lstStyle/>
          <a:p>
            <a:r>
              <a:rPr lang="tr-TR" dirty="0"/>
              <a:t>3.Sizce hangisinde daha fazla radyasyona maruz kalıyoruz ?</a:t>
            </a:r>
          </a:p>
        </p:txBody>
      </p:sp>
      <p:graphicFrame>
        <p:nvGraphicFramePr>
          <p:cNvPr id="7" name="4 İçerik Yer Tutucusu"/>
          <p:cNvGraphicFramePr>
            <a:graphicFrameLocks/>
          </p:cNvGraphicFramePr>
          <p:nvPr/>
        </p:nvGraphicFramePr>
        <p:xfrm>
          <a:off x="4427984" y="1916832"/>
          <a:ext cx="4500562" cy="2866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4 İçerik Yer Tutucusu"/>
          <p:cNvGraphicFramePr>
            <a:graphicFrameLocks/>
          </p:cNvGraphicFramePr>
          <p:nvPr/>
        </p:nvGraphicFramePr>
        <p:xfrm>
          <a:off x="2214546" y="4071942"/>
          <a:ext cx="4643470" cy="31432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43713" y="1772816"/>
            <a:ext cx="3732767" cy="3240360"/>
          </a:xfrm>
          <a:prstGeom prst="rect">
            <a:avLst/>
          </a:prstGeom>
        </p:spPr>
      </p:pic>
      <p:pic>
        <p:nvPicPr>
          <p:cNvPr id="6"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772816"/>
            <a:ext cx="4749301" cy="3225541"/>
          </a:xfrm>
          <a:prstGeom prst="rect">
            <a:avLst/>
          </a:prstGeom>
        </p:spPr>
      </p:pic>
      <p:sp>
        <p:nvSpPr>
          <p:cNvPr id="5" name="1 Başlık"/>
          <p:cNvSpPr>
            <a:spLocks noGrp="1"/>
          </p:cNvSpPr>
          <p:nvPr>
            <p:ph type="title"/>
          </p:nvPr>
        </p:nvSpPr>
        <p:spPr>
          <a:xfrm>
            <a:off x="0" y="188640"/>
            <a:ext cx="9144000" cy="1152128"/>
          </a:xfrm>
        </p:spPr>
        <p:txBody>
          <a:bodyPr>
            <a:normAutofit/>
          </a:bodyPr>
          <a:lstStyle/>
          <a:p>
            <a:pPr algn="ctr"/>
            <a:r>
              <a:rPr lang="tr-TR" sz="3200" dirty="0"/>
              <a:t>4.Sizce hangi tür evde maruz yaşayan insanlar daha çok radyasyona  kalıyorlar ?</a:t>
            </a:r>
          </a:p>
        </p:txBody>
      </p:sp>
    </p:spTree>
    <p:extLst>
      <p:ext uri="{BB962C8B-B14F-4D97-AF65-F5344CB8AC3E}">
        <p14:creationId xmlns:p14="http://schemas.microsoft.com/office/powerpoint/2010/main" xmlns="" val="193806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1152128"/>
          </a:xfrm>
        </p:spPr>
        <p:txBody>
          <a:bodyPr>
            <a:normAutofit/>
          </a:bodyPr>
          <a:lstStyle/>
          <a:p>
            <a:pPr algn="ctr"/>
            <a:r>
              <a:rPr lang="tr-TR" sz="3200" dirty="0"/>
              <a:t>4.Sizce hangi tür evde maruz yaşayan insanlar daha çok radyasyona  kalıyorlar ?</a:t>
            </a:r>
          </a:p>
        </p:txBody>
      </p:sp>
      <p:graphicFrame>
        <p:nvGraphicFramePr>
          <p:cNvPr id="4" name="3 İçerik Yer Tutucusu"/>
          <p:cNvGraphicFramePr>
            <a:graphicFrameLocks noGrp="1"/>
          </p:cNvGraphicFramePr>
          <p:nvPr>
            <p:ph idx="1"/>
          </p:nvPr>
        </p:nvGraphicFramePr>
        <p:xfrm>
          <a:off x="611560"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323528" y="1628800"/>
          <a:ext cx="4543428" cy="2614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4 İçerik Yer Tutucusu"/>
          <p:cNvGraphicFramePr>
            <a:graphicFrameLocks/>
          </p:cNvGraphicFramePr>
          <p:nvPr/>
        </p:nvGraphicFramePr>
        <p:xfrm>
          <a:off x="4600572" y="1643050"/>
          <a:ext cx="4543428" cy="2614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4 İçerik Yer Tutucusu"/>
          <p:cNvGraphicFramePr>
            <a:graphicFrameLocks/>
          </p:cNvGraphicFramePr>
          <p:nvPr/>
        </p:nvGraphicFramePr>
        <p:xfrm>
          <a:off x="1928794" y="4243382"/>
          <a:ext cx="4543428" cy="2614618"/>
        </p:xfrm>
        <a:graphic>
          <a:graphicData uri="http://schemas.openxmlformats.org/drawingml/2006/chart">
            <c:chart xmlns:c="http://schemas.openxmlformats.org/drawingml/2006/chart" xmlns:r="http://schemas.openxmlformats.org/officeDocument/2006/relationships" r:id="rId4"/>
          </a:graphicData>
        </a:graphic>
      </p:graphicFrame>
      <p:sp>
        <p:nvSpPr>
          <p:cNvPr id="6" name="1 Başlık"/>
          <p:cNvSpPr>
            <a:spLocks noGrp="1"/>
          </p:cNvSpPr>
          <p:nvPr>
            <p:ph type="title"/>
          </p:nvPr>
        </p:nvSpPr>
        <p:spPr>
          <a:xfrm>
            <a:off x="755650" y="260649"/>
            <a:ext cx="8388350" cy="1152128"/>
          </a:xfrm>
        </p:spPr>
        <p:txBody>
          <a:bodyPr>
            <a:normAutofit/>
          </a:bodyPr>
          <a:lstStyle/>
          <a:p>
            <a:pPr algn="ctr"/>
            <a:r>
              <a:rPr lang="tr-TR" sz="3200" dirty="0"/>
              <a:t>4.Sizce hangi tür evde maruz yaşayan insanlar daha çok radyasyona  kalıyorlar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solidFill>
                  <a:schemeClr val="bg2">
                    <a:lumMod val="20000"/>
                    <a:lumOff val="80000"/>
                  </a:schemeClr>
                </a:solidFill>
              </a:rPr>
              <a:t>HAZIRLAYANLAR</a:t>
            </a:r>
          </a:p>
        </p:txBody>
      </p:sp>
      <p:sp>
        <p:nvSpPr>
          <p:cNvPr id="3" name="2 İçerik Yer Tutucusu"/>
          <p:cNvSpPr>
            <a:spLocks noGrp="1"/>
          </p:cNvSpPr>
          <p:nvPr>
            <p:ph idx="1"/>
          </p:nvPr>
        </p:nvSpPr>
        <p:spPr>
          <a:xfrm>
            <a:off x="179512" y="1916832"/>
            <a:ext cx="8964488" cy="3960440"/>
          </a:xfrm>
        </p:spPr>
        <p:txBody>
          <a:bodyPr numCol="2">
            <a:normAutofit/>
          </a:bodyPr>
          <a:lstStyle/>
          <a:p>
            <a:r>
              <a:rPr lang="tr-TR" dirty="0"/>
              <a:t>Barış YILDIRIM</a:t>
            </a:r>
          </a:p>
          <a:p>
            <a:r>
              <a:rPr lang="tr-TR" dirty="0"/>
              <a:t>Berkay KIRCAL</a:t>
            </a:r>
          </a:p>
          <a:p>
            <a:r>
              <a:rPr lang="tr-TR" dirty="0"/>
              <a:t>Beyza YÜKSELEN</a:t>
            </a:r>
          </a:p>
          <a:p>
            <a:r>
              <a:rPr lang="tr-TR" dirty="0"/>
              <a:t>Cansu KURU</a:t>
            </a:r>
          </a:p>
          <a:p>
            <a:r>
              <a:rPr lang="tr-TR" dirty="0"/>
              <a:t>Esma ÇAPRAZ</a:t>
            </a:r>
          </a:p>
          <a:p>
            <a:r>
              <a:rPr lang="tr-TR" dirty="0"/>
              <a:t>Fatih GÖKÇE</a:t>
            </a:r>
          </a:p>
          <a:p>
            <a:r>
              <a:rPr lang="tr-TR" dirty="0"/>
              <a:t>Güneş YAMAN</a:t>
            </a:r>
          </a:p>
          <a:p>
            <a:r>
              <a:rPr lang="tr-TR" dirty="0"/>
              <a:t>Kadir DİYARBAKIR</a:t>
            </a:r>
          </a:p>
          <a:p>
            <a:r>
              <a:rPr lang="tr-TR" dirty="0"/>
              <a:t>Kübra DURAN</a:t>
            </a:r>
          </a:p>
          <a:p>
            <a:r>
              <a:rPr lang="tr-TR" dirty="0"/>
              <a:t>Melis ERDAŞ</a:t>
            </a:r>
          </a:p>
          <a:p>
            <a:r>
              <a:rPr lang="tr-TR" dirty="0" err="1"/>
              <a:t>Rasul</a:t>
            </a:r>
            <a:r>
              <a:rPr lang="tr-TR" dirty="0"/>
              <a:t> HUSEYİNOV</a:t>
            </a:r>
          </a:p>
          <a:p>
            <a:r>
              <a:rPr lang="tr-TR" dirty="0"/>
              <a:t>Seher Sena ELAGÖZ</a:t>
            </a:r>
          </a:p>
          <a:p>
            <a:r>
              <a:rPr lang="tr-TR" dirty="0"/>
              <a:t>Semih ARSLAN</a:t>
            </a:r>
          </a:p>
          <a:p>
            <a:r>
              <a:rPr lang="tr-TR" dirty="0"/>
              <a:t>Serdar KARAGÜZEL</a:t>
            </a:r>
          </a:p>
          <a:p>
            <a:r>
              <a:rPr lang="tr-TR" sz="2800" dirty="0"/>
              <a:t>Sezen BEDİRBEYOĞLU</a:t>
            </a:r>
          </a:p>
        </p:txBody>
      </p:sp>
      <p:sp>
        <p:nvSpPr>
          <p:cNvPr id="4" name="4 Metin kutusu"/>
          <p:cNvSpPr txBox="1"/>
          <p:nvPr/>
        </p:nvSpPr>
        <p:spPr>
          <a:xfrm>
            <a:off x="683568" y="1484784"/>
            <a:ext cx="7454018" cy="400110"/>
          </a:xfrm>
          <a:prstGeom prst="rect">
            <a:avLst/>
          </a:prstGeom>
          <a:noFill/>
        </p:spPr>
        <p:txBody>
          <a:bodyPr wrap="square" rtlCol="0">
            <a:spAutoFit/>
          </a:bodyPr>
          <a:lstStyle/>
          <a:p>
            <a:pPr algn="ctr"/>
            <a:r>
              <a:rPr lang="tr-TR" sz="2000" b="1" dirty="0" smtClean="0"/>
              <a:t>Danışman öğretmenimiz :Yrd. Doç.  Dr. Serap MÜLAYİM</a:t>
            </a:r>
            <a:endParaRPr lang="tr-T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43714" y="1484784"/>
            <a:ext cx="3643086" cy="4886522"/>
          </a:xfrm>
          <a:prstGeom prst="rect">
            <a:avLst/>
          </a:prstGeom>
        </p:spPr>
      </p:pic>
      <p:pic>
        <p:nvPicPr>
          <p:cNvPr id="6"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484784"/>
            <a:ext cx="4405086" cy="4886522"/>
          </a:xfrm>
          <a:prstGeom prst="rect">
            <a:avLst/>
          </a:prstGeom>
        </p:spPr>
      </p:pic>
      <p:sp>
        <p:nvSpPr>
          <p:cNvPr id="5" name="1 Başlık"/>
          <p:cNvSpPr>
            <a:spLocks noGrp="1"/>
          </p:cNvSpPr>
          <p:nvPr>
            <p:ph type="title"/>
          </p:nvPr>
        </p:nvSpPr>
        <p:spPr>
          <a:xfrm>
            <a:off x="457200" y="253536"/>
            <a:ext cx="8229600" cy="1143000"/>
          </a:xfrm>
        </p:spPr>
        <p:txBody>
          <a:bodyPr>
            <a:normAutofit fontScale="90000"/>
          </a:bodyPr>
          <a:lstStyle/>
          <a:p>
            <a:pPr algn="ctr"/>
            <a:r>
              <a:rPr lang="tr-TR" dirty="0"/>
              <a:t>5.Sizce hangisi daha fazla radyasyon içerir ?</a:t>
            </a:r>
          </a:p>
        </p:txBody>
      </p:sp>
    </p:spTree>
    <p:extLst>
      <p:ext uri="{BB962C8B-B14F-4D97-AF65-F5344CB8AC3E}">
        <p14:creationId xmlns:p14="http://schemas.microsoft.com/office/powerpoint/2010/main" xmlns="" val="255013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60648"/>
            <a:ext cx="7703840" cy="1152128"/>
          </a:xfrm>
        </p:spPr>
        <p:txBody>
          <a:bodyPr>
            <a:normAutofit fontScale="90000"/>
          </a:bodyPr>
          <a:lstStyle/>
          <a:p>
            <a:pPr algn="ctr"/>
            <a:r>
              <a:rPr lang="tr-TR" dirty="0"/>
              <a:t>5.Sizce hangisi daha fazla radyasyon içerir ?</a:t>
            </a:r>
          </a:p>
        </p:txBody>
      </p:sp>
      <p:graphicFrame>
        <p:nvGraphicFramePr>
          <p:cNvPr id="4" name="3 İçerik Yer Tutucusu"/>
          <p:cNvGraphicFramePr>
            <a:graphicFrameLocks noGrp="1"/>
          </p:cNvGraphicFramePr>
          <p:nvPr>
            <p:ph idx="1"/>
          </p:nvPr>
        </p:nvGraphicFramePr>
        <p:xfrm>
          <a:off x="611560" y="198884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251520" y="1556792"/>
          <a:ext cx="4714876" cy="2614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4 İçerik Yer Tutucusu"/>
          <p:cNvGraphicFramePr>
            <a:graphicFrameLocks/>
          </p:cNvGraphicFramePr>
          <p:nvPr/>
        </p:nvGraphicFramePr>
        <p:xfrm>
          <a:off x="4600572" y="1643050"/>
          <a:ext cx="4543428" cy="2614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4 İçerik Yer Tutucusu"/>
          <p:cNvGraphicFramePr>
            <a:graphicFrameLocks/>
          </p:cNvGraphicFramePr>
          <p:nvPr/>
        </p:nvGraphicFramePr>
        <p:xfrm>
          <a:off x="1928794" y="4243382"/>
          <a:ext cx="4543428" cy="2614618"/>
        </p:xfrm>
        <a:graphic>
          <a:graphicData uri="http://schemas.openxmlformats.org/drawingml/2006/chart">
            <c:chart xmlns:c="http://schemas.openxmlformats.org/drawingml/2006/chart" xmlns:r="http://schemas.openxmlformats.org/officeDocument/2006/relationships" r:id="rId4"/>
          </a:graphicData>
        </a:graphic>
      </p:graphicFrame>
      <p:sp>
        <p:nvSpPr>
          <p:cNvPr id="7" name="1 Başlık"/>
          <p:cNvSpPr>
            <a:spLocks noGrp="1"/>
          </p:cNvSpPr>
          <p:nvPr>
            <p:ph type="title"/>
          </p:nvPr>
        </p:nvSpPr>
        <p:spPr/>
        <p:txBody>
          <a:bodyPr>
            <a:normAutofit fontScale="90000"/>
          </a:bodyPr>
          <a:lstStyle/>
          <a:p>
            <a:pPr algn="ctr"/>
            <a:r>
              <a:rPr lang="tr-TR" dirty="0"/>
              <a:t>5.Sizce hangisi daha fazla radyasyon içerir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772816"/>
            <a:ext cx="4214443" cy="4574443"/>
          </a:xfrm>
          <a:prstGeom prst="rect">
            <a:avLst/>
          </a:prstGeom>
        </p:spPr>
      </p:pic>
      <p:pic>
        <p:nvPicPr>
          <p:cNvPr id="15362" name="Picture 2" descr="deniz kenarı manzara ile ilgili görsel sonucu"/>
          <p:cNvPicPr>
            <a:picLocks noChangeAspect="1" noChangeArrowheads="1"/>
          </p:cNvPicPr>
          <p:nvPr/>
        </p:nvPicPr>
        <p:blipFill>
          <a:blip r:embed="rId3" cstate="print"/>
          <a:srcRect/>
          <a:stretch>
            <a:fillRect/>
          </a:stretch>
        </p:blipFill>
        <p:spPr bwMode="auto">
          <a:xfrm>
            <a:off x="4643500" y="1772816"/>
            <a:ext cx="4248980" cy="4536504"/>
          </a:xfrm>
          <a:prstGeom prst="rect">
            <a:avLst/>
          </a:prstGeom>
          <a:noFill/>
        </p:spPr>
      </p:pic>
      <p:sp>
        <p:nvSpPr>
          <p:cNvPr id="7" name="1 Başlık"/>
          <p:cNvSpPr>
            <a:spLocks noGrp="1"/>
          </p:cNvSpPr>
          <p:nvPr>
            <p:ph type="title"/>
          </p:nvPr>
        </p:nvSpPr>
        <p:spPr>
          <a:xfrm>
            <a:off x="0" y="0"/>
            <a:ext cx="9144000" cy="1412776"/>
          </a:xfrm>
        </p:spPr>
        <p:txBody>
          <a:bodyPr>
            <a:normAutofit/>
          </a:bodyPr>
          <a:lstStyle/>
          <a:p>
            <a:pPr algn="ctr"/>
            <a:r>
              <a:rPr lang="tr-TR" sz="4000" dirty="0"/>
              <a:t>6.Sizce hangisi radyasyondan daha fazla etkilenir ?</a:t>
            </a:r>
          </a:p>
        </p:txBody>
      </p:sp>
    </p:spTree>
    <p:extLst>
      <p:ext uri="{BB962C8B-B14F-4D97-AF65-F5344CB8AC3E}">
        <p14:creationId xmlns:p14="http://schemas.microsoft.com/office/powerpoint/2010/main" xmlns="" val="1839676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84784"/>
          </a:xfrm>
        </p:spPr>
        <p:txBody>
          <a:bodyPr>
            <a:normAutofit fontScale="90000"/>
          </a:bodyPr>
          <a:lstStyle/>
          <a:p>
            <a:pPr algn="ctr"/>
            <a:r>
              <a:rPr lang="tr-TR" dirty="0"/>
              <a:t>6.Sizce hangisi radyasyondan daha fazla etkilenir ?</a:t>
            </a:r>
          </a:p>
        </p:txBody>
      </p:sp>
      <p:graphicFrame>
        <p:nvGraphicFramePr>
          <p:cNvPr id="4" name="3 İçerik Yer Tutucusu"/>
          <p:cNvGraphicFramePr>
            <a:graphicFrameLocks noGrp="1"/>
          </p:cNvGraphicFramePr>
          <p:nvPr>
            <p:ph idx="1"/>
          </p:nvPr>
        </p:nvGraphicFramePr>
        <p:xfrm>
          <a:off x="539552" y="191683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0" y="1772816"/>
          <a:ext cx="4932040" cy="2542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4 İçerik Yer Tutucusu"/>
          <p:cNvGraphicFramePr>
            <a:graphicFrameLocks/>
          </p:cNvGraphicFramePr>
          <p:nvPr/>
        </p:nvGraphicFramePr>
        <p:xfrm>
          <a:off x="4644008" y="1772816"/>
          <a:ext cx="4499992" cy="2196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4 İçerik Yer Tutucusu"/>
          <p:cNvGraphicFramePr>
            <a:graphicFrameLocks/>
          </p:cNvGraphicFramePr>
          <p:nvPr/>
        </p:nvGraphicFramePr>
        <p:xfrm>
          <a:off x="2195736" y="3933056"/>
          <a:ext cx="5328592" cy="2564904"/>
        </p:xfrm>
        <a:graphic>
          <a:graphicData uri="http://schemas.openxmlformats.org/drawingml/2006/chart">
            <c:chart xmlns:c="http://schemas.openxmlformats.org/drawingml/2006/chart" xmlns:r="http://schemas.openxmlformats.org/officeDocument/2006/relationships" r:id="rId4"/>
          </a:graphicData>
        </a:graphic>
      </p:graphicFrame>
      <p:sp>
        <p:nvSpPr>
          <p:cNvPr id="7" name="1 Başlık"/>
          <p:cNvSpPr>
            <a:spLocks noGrp="1"/>
          </p:cNvSpPr>
          <p:nvPr>
            <p:ph type="title"/>
          </p:nvPr>
        </p:nvSpPr>
        <p:spPr>
          <a:xfrm>
            <a:off x="0" y="0"/>
            <a:ext cx="9144000" cy="1412776"/>
          </a:xfrm>
        </p:spPr>
        <p:txBody>
          <a:bodyPr>
            <a:normAutofit/>
          </a:bodyPr>
          <a:lstStyle/>
          <a:p>
            <a:pPr algn="ctr"/>
            <a:r>
              <a:rPr lang="tr-TR" sz="4000" dirty="0"/>
              <a:t>6.Sizce hangisi radyasyondan daha fazla etkilenir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9992" y="1700808"/>
            <a:ext cx="4320480" cy="4104456"/>
          </a:xfrm>
          <a:prstGeom prst="rect">
            <a:avLst/>
          </a:prstGeom>
        </p:spPr>
      </p:pic>
      <p:pic>
        <p:nvPicPr>
          <p:cNvPr id="12290" name="Picture 2" descr="kaktüs ile ilgili görsel sonucu"/>
          <p:cNvPicPr>
            <a:picLocks noChangeAspect="1" noChangeArrowheads="1"/>
          </p:cNvPicPr>
          <p:nvPr/>
        </p:nvPicPr>
        <p:blipFill>
          <a:blip r:embed="rId3" cstate="print"/>
          <a:srcRect/>
          <a:stretch>
            <a:fillRect/>
          </a:stretch>
        </p:blipFill>
        <p:spPr bwMode="auto">
          <a:xfrm>
            <a:off x="323528" y="1700808"/>
            <a:ext cx="4104456" cy="4104456"/>
          </a:xfrm>
          <a:prstGeom prst="rect">
            <a:avLst/>
          </a:prstGeom>
          <a:noFill/>
        </p:spPr>
      </p:pic>
      <p:sp>
        <p:nvSpPr>
          <p:cNvPr id="9" name="1 Başlık"/>
          <p:cNvSpPr>
            <a:spLocks noGrp="1"/>
          </p:cNvSpPr>
          <p:nvPr>
            <p:ph type="title"/>
          </p:nvPr>
        </p:nvSpPr>
        <p:spPr>
          <a:xfrm>
            <a:off x="0" y="0"/>
            <a:ext cx="9144000" cy="1571612"/>
          </a:xfrm>
        </p:spPr>
        <p:txBody>
          <a:bodyPr>
            <a:normAutofit/>
          </a:bodyPr>
          <a:lstStyle/>
          <a:p>
            <a:pPr algn="ctr"/>
            <a:r>
              <a:rPr lang="tr-TR" dirty="0"/>
              <a:t>9.Kaktüs ,yoğurt gibi maddeler radyasyonu önler mi ?</a:t>
            </a:r>
          </a:p>
        </p:txBody>
      </p:sp>
    </p:spTree>
    <p:extLst>
      <p:ext uri="{BB962C8B-B14F-4D97-AF65-F5344CB8AC3E}">
        <p14:creationId xmlns:p14="http://schemas.microsoft.com/office/powerpoint/2010/main" xmlns="" val="194231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571612"/>
          </a:xfrm>
        </p:spPr>
        <p:txBody>
          <a:bodyPr>
            <a:normAutofit/>
          </a:bodyPr>
          <a:lstStyle/>
          <a:p>
            <a:pPr algn="ctr"/>
            <a:r>
              <a:rPr lang="tr-TR" dirty="0"/>
              <a:t>9.Kaktüs ,yoğurt gibi maddeler radyasyonu önler mi ?</a:t>
            </a:r>
          </a:p>
        </p:txBody>
      </p:sp>
      <p:graphicFrame>
        <p:nvGraphicFramePr>
          <p:cNvPr id="4" name="3 İçerik Yer Tutucusu"/>
          <p:cNvGraphicFramePr>
            <a:graphicFrameLocks noGrp="1"/>
          </p:cNvGraphicFramePr>
          <p:nvPr>
            <p:ph idx="1"/>
          </p:nvPr>
        </p:nvGraphicFramePr>
        <p:xfrm>
          <a:off x="611560" y="191683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0"/>
            <a:ext cx="9144000" cy="1571612"/>
          </a:xfrm>
        </p:spPr>
        <p:txBody>
          <a:bodyPr>
            <a:normAutofit/>
          </a:bodyPr>
          <a:lstStyle/>
          <a:p>
            <a:pPr algn="ctr"/>
            <a:r>
              <a:rPr lang="tr-TR" dirty="0"/>
              <a:t>9.Kaktüs ,yoğurt gibi maddeler radyasyonu önler mi ?</a:t>
            </a:r>
          </a:p>
        </p:txBody>
      </p:sp>
      <p:graphicFrame>
        <p:nvGraphicFramePr>
          <p:cNvPr id="5" name="4 İçerik Yer Tutucusu"/>
          <p:cNvGraphicFramePr>
            <a:graphicFrameLocks noGrp="1"/>
          </p:cNvGraphicFramePr>
          <p:nvPr>
            <p:ph idx="1"/>
          </p:nvPr>
        </p:nvGraphicFramePr>
        <p:xfrm>
          <a:off x="0" y="1571612"/>
          <a:ext cx="4714876" cy="2614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4 İçerik Yer Tutucusu"/>
          <p:cNvGraphicFramePr>
            <a:graphicFrameLocks/>
          </p:cNvGraphicFramePr>
          <p:nvPr/>
        </p:nvGraphicFramePr>
        <p:xfrm>
          <a:off x="4600572" y="1628800"/>
          <a:ext cx="4543428" cy="2614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4 İçerik Yer Tutucusu"/>
          <p:cNvGraphicFramePr>
            <a:graphicFrameLocks/>
          </p:cNvGraphicFramePr>
          <p:nvPr/>
        </p:nvGraphicFramePr>
        <p:xfrm>
          <a:off x="1928794" y="4243382"/>
          <a:ext cx="5286412" cy="26146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2597" y="1628800"/>
            <a:ext cx="8204203" cy="4385558"/>
          </a:xfrm>
          <a:prstGeom prst="rect">
            <a:avLst/>
          </a:prstGeom>
        </p:spPr>
      </p:pic>
      <p:sp>
        <p:nvSpPr>
          <p:cNvPr id="5" name="1 Başlık"/>
          <p:cNvSpPr>
            <a:spLocks noGrp="1"/>
          </p:cNvSpPr>
          <p:nvPr>
            <p:ph type="title"/>
          </p:nvPr>
        </p:nvSpPr>
        <p:spPr>
          <a:xfrm>
            <a:off x="0" y="0"/>
            <a:ext cx="9144000" cy="1412776"/>
          </a:xfrm>
        </p:spPr>
        <p:txBody>
          <a:bodyPr>
            <a:normAutofit fontScale="90000"/>
          </a:bodyPr>
          <a:lstStyle/>
          <a:p>
            <a:pPr algn="ctr"/>
            <a:r>
              <a:rPr lang="tr-TR" dirty="0"/>
              <a:t>10.Sizce uçak yolculukları sırasında radyasyona maruz kalır mıyız ?</a:t>
            </a:r>
          </a:p>
        </p:txBody>
      </p:sp>
    </p:spTree>
    <p:extLst>
      <p:ext uri="{BB962C8B-B14F-4D97-AF65-F5344CB8AC3E}">
        <p14:creationId xmlns:p14="http://schemas.microsoft.com/office/powerpoint/2010/main" xmlns="" val="93723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b="1" i="1" dirty="0">
                <a:solidFill>
                  <a:schemeClr val="bg2">
                    <a:lumMod val="20000"/>
                    <a:lumOff val="80000"/>
                  </a:schemeClr>
                </a:solidFill>
              </a:rPr>
              <a:t>AMAÇ</a:t>
            </a:r>
          </a:p>
        </p:txBody>
      </p:sp>
      <p:sp>
        <p:nvSpPr>
          <p:cNvPr id="3" name="2 İçerik Yer Tutucusu"/>
          <p:cNvSpPr>
            <a:spLocks noGrp="1"/>
          </p:cNvSpPr>
          <p:nvPr>
            <p:ph idx="1"/>
          </p:nvPr>
        </p:nvSpPr>
        <p:spPr>
          <a:xfrm>
            <a:off x="467544" y="1268760"/>
            <a:ext cx="7467600" cy="4525963"/>
          </a:xfrm>
        </p:spPr>
        <p:txBody>
          <a:bodyPr>
            <a:normAutofit lnSpcReduction="10000"/>
          </a:bodyPr>
          <a:lstStyle/>
          <a:p>
            <a:pPr>
              <a:buNone/>
            </a:pPr>
            <a:endParaRPr lang="tr-TR" dirty="0"/>
          </a:p>
          <a:p>
            <a:r>
              <a:rPr lang="tr-TR" dirty="0"/>
              <a:t>Radyasyon hakkında </a:t>
            </a:r>
            <a:r>
              <a:rPr lang="tr-TR" dirty="0" err="1"/>
              <a:t>farkındalık</a:t>
            </a:r>
            <a:r>
              <a:rPr lang="tr-TR" dirty="0"/>
              <a:t> yaratmak</a:t>
            </a:r>
          </a:p>
          <a:p>
            <a:r>
              <a:rPr lang="tr-TR" dirty="0"/>
              <a:t>Radyasyonun hayatımızdaki yerini araştırmak</a:t>
            </a:r>
          </a:p>
          <a:p>
            <a:r>
              <a:rPr lang="tr-TR" dirty="0"/>
              <a:t>Yetişkinleri radyasyon konusunda bilinçlendirmek</a:t>
            </a:r>
          </a:p>
          <a:p>
            <a:r>
              <a:rPr lang="tr-TR" dirty="0"/>
              <a:t>Yetişkinlere hastanelerde yaptırdıkları tetkikler hakkında bilgi edindirmek.</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12776"/>
          </a:xfrm>
        </p:spPr>
        <p:txBody>
          <a:bodyPr>
            <a:normAutofit fontScale="90000"/>
          </a:bodyPr>
          <a:lstStyle/>
          <a:p>
            <a:pPr algn="ctr"/>
            <a:r>
              <a:rPr lang="tr-TR" dirty="0"/>
              <a:t>10.Sizce uçak yolculukları sırasında radyasyona maruz kalır mıyız ?</a:t>
            </a:r>
          </a:p>
        </p:txBody>
      </p:sp>
      <p:graphicFrame>
        <p:nvGraphicFramePr>
          <p:cNvPr id="4" name="3 İçerik Yer Tutucusu"/>
          <p:cNvGraphicFramePr>
            <a:graphicFrameLocks noGrp="1"/>
          </p:cNvGraphicFramePr>
          <p:nvPr>
            <p:ph idx="1"/>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0"/>
            <a:ext cx="9144000" cy="1412776"/>
          </a:xfrm>
        </p:spPr>
        <p:txBody>
          <a:bodyPr>
            <a:normAutofit fontScale="90000"/>
          </a:bodyPr>
          <a:lstStyle/>
          <a:p>
            <a:pPr algn="ctr"/>
            <a:r>
              <a:rPr lang="tr-TR" dirty="0"/>
              <a:t>10.Sizce uçak yolculukları sırasında radyasyona maruz kalır mıyız ?</a:t>
            </a:r>
          </a:p>
        </p:txBody>
      </p:sp>
      <p:graphicFrame>
        <p:nvGraphicFramePr>
          <p:cNvPr id="6" name="4 İçerik Yer Tutucusu"/>
          <p:cNvGraphicFramePr>
            <a:graphicFrameLocks noGrp="1"/>
          </p:cNvGraphicFramePr>
          <p:nvPr>
            <p:ph idx="1"/>
          </p:nvPr>
        </p:nvGraphicFramePr>
        <p:xfrm>
          <a:off x="0" y="1571612"/>
          <a:ext cx="4714876" cy="2614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4 İçerik Yer Tutucusu"/>
          <p:cNvGraphicFramePr>
            <a:graphicFrameLocks/>
          </p:cNvGraphicFramePr>
          <p:nvPr/>
        </p:nvGraphicFramePr>
        <p:xfrm>
          <a:off x="4600572" y="1643050"/>
          <a:ext cx="4543428" cy="2614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 İçerik Yer Tutucusu"/>
          <p:cNvGraphicFramePr>
            <a:graphicFrameLocks/>
          </p:cNvGraphicFramePr>
          <p:nvPr/>
        </p:nvGraphicFramePr>
        <p:xfrm>
          <a:off x="1928794" y="4243382"/>
          <a:ext cx="5286412" cy="26146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199" y="979250"/>
            <a:ext cx="8117743" cy="5180250"/>
          </a:xfrm>
          <a:prstGeom prst="rect">
            <a:avLst/>
          </a:prstGeom>
        </p:spPr>
      </p:pic>
    </p:spTree>
    <p:extLst>
      <p:ext uri="{BB962C8B-B14F-4D97-AF65-F5344CB8AC3E}">
        <p14:creationId xmlns:p14="http://schemas.microsoft.com/office/powerpoint/2010/main" xmlns="" val="832236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7014" y="613369"/>
            <a:ext cx="8015426" cy="5407919"/>
          </a:xfrm>
          <a:prstGeom prst="rect">
            <a:avLst/>
          </a:prstGeom>
        </p:spPr>
      </p:pic>
    </p:spTree>
    <p:extLst>
      <p:ext uri="{BB962C8B-B14F-4D97-AF65-F5344CB8AC3E}">
        <p14:creationId xmlns:p14="http://schemas.microsoft.com/office/powerpoint/2010/main" xmlns="" val="1850989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77571" y="360087"/>
            <a:ext cx="5188857" cy="6246748"/>
          </a:xfrm>
          <a:prstGeom prst="rect">
            <a:avLst/>
          </a:prstGeom>
        </p:spPr>
      </p:pic>
    </p:spTree>
    <p:extLst>
      <p:ext uri="{BB962C8B-B14F-4D97-AF65-F5344CB8AC3E}">
        <p14:creationId xmlns:p14="http://schemas.microsoft.com/office/powerpoint/2010/main" xmlns="" val="3755121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476672"/>
            <a:ext cx="8064896" cy="6048672"/>
          </a:xfrm>
          <a:prstGeom prst="rect">
            <a:avLst/>
          </a:prstGeom>
        </p:spPr>
      </p:pic>
    </p:spTree>
    <p:extLst>
      <p:ext uri="{BB962C8B-B14F-4D97-AF65-F5344CB8AC3E}">
        <p14:creationId xmlns:p14="http://schemas.microsoft.com/office/powerpoint/2010/main" xmlns="" val="719593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6142" y="476672"/>
            <a:ext cx="8164980" cy="5686457"/>
          </a:xfrm>
          <a:prstGeom prst="rect">
            <a:avLst/>
          </a:prstGeom>
        </p:spPr>
      </p:pic>
    </p:spTree>
    <p:extLst>
      <p:ext uri="{BB962C8B-B14F-4D97-AF65-F5344CB8AC3E}">
        <p14:creationId xmlns:p14="http://schemas.microsoft.com/office/powerpoint/2010/main" xmlns="" val="167774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21559" y="564865"/>
            <a:ext cx="7900882" cy="5919490"/>
          </a:xfrm>
          <a:prstGeom prst="rect">
            <a:avLst/>
          </a:prstGeom>
        </p:spPr>
      </p:pic>
    </p:spTree>
    <p:extLst>
      <p:ext uri="{BB962C8B-B14F-4D97-AF65-F5344CB8AC3E}">
        <p14:creationId xmlns:p14="http://schemas.microsoft.com/office/powerpoint/2010/main" xmlns="" val="2834335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4073" y="526143"/>
            <a:ext cx="7765142" cy="5823857"/>
          </a:xfrm>
          <a:prstGeom prst="rect">
            <a:avLst/>
          </a:prstGeom>
        </p:spPr>
      </p:pic>
    </p:spTree>
    <p:extLst>
      <p:ext uri="{BB962C8B-B14F-4D97-AF65-F5344CB8AC3E}">
        <p14:creationId xmlns:p14="http://schemas.microsoft.com/office/powerpoint/2010/main" xmlns="" val="1445234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
            </a:r>
            <a:br>
              <a:rPr lang="tr-TR" b="1" dirty="0" smtClean="0"/>
            </a:br>
            <a:r>
              <a:rPr lang="tr-TR" b="1" dirty="0" smtClean="0"/>
              <a:t>KAYNAKÇA</a:t>
            </a:r>
            <a:endParaRPr lang="tr-TR" b="1" dirty="0"/>
          </a:p>
        </p:txBody>
      </p:sp>
      <p:sp>
        <p:nvSpPr>
          <p:cNvPr id="3" name="2 İçerik Yer Tutucusu"/>
          <p:cNvSpPr>
            <a:spLocks noGrp="1"/>
          </p:cNvSpPr>
          <p:nvPr>
            <p:ph idx="1"/>
          </p:nvPr>
        </p:nvSpPr>
        <p:spPr/>
        <p:txBody>
          <a:bodyPr>
            <a:normAutofit/>
          </a:bodyPr>
          <a:lstStyle/>
          <a:p>
            <a:r>
              <a:rPr lang="tr-TR" dirty="0" smtClean="0"/>
              <a:t>http://bilheal.bilkent.edu.tr/aykonu/ay2011/radyasyonturk.htm</a:t>
            </a:r>
          </a:p>
          <a:p>
            <a:r>
              <a:rPr lang="tr-TR" dirty="0" smtClean="0"/>
              <a:t>http://www.</a:t>
            </a:r>
            <a:r>
              <a:rPr lang="tr-TR" dirty="0" err="1" smtClean="0"/>
              <a:t>taek</a:t>
            </a:r>
            <a:r>
              <a:rPr lang="tr-TR" dirty="0" smtClean="0"/>
              <a:t>.gov.tr/</a:t>
            </a:r>
            <a:r>
              <a:rPr lang="tr-TR" dirty="0" err="1" smtClean="0"/>
              <a:t>ogrenci</a:t>
            </a:r>
            <a:r>
              <a:rPr lang="tr-TR" dirty="0" smtClean="0"/>
              <a:t>/sf7.html</a:t>
            </a:r>
          </a:p>
          <a:p>
            <a:r>
              <a:rPr lang="tr-TR" dirty="0" smtClean="0">
                <a:solidFill>
                  <a:schemeClr val="bg2">
                    <a:lumMod val="20000"/>
                    <a:lumOff val="80000"/>
                  </a:schemeClr>
                </a:solidFill>
              </a:rPr>
              <a:t>http://www.arastiralim.net/ilk/tag/saglik/page/13</a:t>
            </a:r>
          </a:p>
          <a:p>
            <a:r>
              <a:rPr lang="tr-TR" dirty="0" err="1" smtClean="0">
                <a:solidFill>
                  <a:schemeClr val="bg2">
                    <a:lumMod val="20000"/>
                    <a:lumOff val="80000"/>
                  </a:schemeClr>
                </a:solidFill>
              </a:rPr>
              <a:t>Çerezci,Osman,Zerrin</a:t>
            </a:r>
            <a:r>
              <a:rPr lang="tr-TR" dirty="0" smtClean="0">
                <a:solidFill>
                  <a:schemeClr val="bg2">
                    <a:lumMod val="20000"/>
                    <a:lumOff val="80000"/>
                  </a:schemeClr>
                </a:solidFill>
              </a:rPr>
              <a:t> </a:t>
            </a:r>
            <a:r>
              <a:rPr lang="tr-TR" dirty="0" err="1" smtClean="0">
                <a:solidFill>
                  <a:schemeClr val="bg2">
                    <a:lumMod val="20000"/>
                    <a:lumOff val="80000"/>
                  </a:schemeClr>
                </a:solidFill>
              </a:rPr>
              <a:t>Kartal,Kayıhan</a:t>
            </a:r>
            <a:r>
              <a:rPr lang="tr-TR" dirty="0" smtClean="0">
                <a:solidFill>
                  <a:schemeClr val="bg2">
                    <a:lumMod val="20000"/>
                    <a:lumOff val="80000"/>
                  </a:schemeClr>
                </a:solidFill>
              </a:rPr>
              <a:t> </a:t>
            </a:r>
            <a:r>
              <a:rPr lang="tr-TR" dirty="0" err="1" smtClean="0">
                <a:solidFill>
                  <a:schemeClr val="bg2">
                    <a:lumMod val="20000"/>
                    <a:lumOff val="80000"/>
                  </a:schemeClr>
                </a:solidFill>
              </a:rPr>
              <a:t>Pala,Alpaslan</a:t>
            </a:r>
            <a:r>
              <a:rPr lang="tr-TR" dirty="0" smtClean="0">
                <a:solidFill>
                  <a:schemeClr val="bg2">
                    <a:lumMod val="20000"/>
                    <a:lumOff val="80000"/>
                  </a:schemeClr>
                </a:solidFill>
              </a:rPr>
              <a:t> </a:t>
            </a:r>
            <a:r>
              <a:rPr lang="tr-TR" dirty="0" err="1" smtClean="0">
                <a:solidFill>
                  <a:schemeClr val="bg2">
                    <a:lumMod val="20000"/>
                    <a:lumOff val="80000"/>
                  </a:schemeClr>
                </a:solidFill>
              </a:rPr>
              <a:t>Türkkan.Elektromanyetik</a:t>
            </a:r>
            <a:r>
              <a:rPr lang="tr-TR" dirty="0" smtClean="0">
                <a:solidFill>
                  <a:schemeClr val="bg2">
                    <a:lumMod val="20000"/>
                    <a:lumOff val="80000"/>
                  </a:schemeClr>
                </a:solidFill>
              </a:rPr>
              <a:t> Alan ve Sağlık Etkileri</a:t>
            </a:r>
          </a:p>
          <a:p>
            <a:endParaRPr lang="tr-TR" dirty="0" smtClean="0">
              <a:solidFill>
                <a:schemeClr val="bg2">
                  <a:lumMod val="20000"/>
                  <a:lumOff val="80000"/>
                </a:schemeClr>
              </a:solidFill>
            </a:endParaRP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b="1" i="1" dirty="0">
                <a:solidFill>
                  <a:schemeClr val="bg2">
                    <a:lumMod val="20000"/>
                    <a:lumOff val="80000"/>
                  </a:schemeClr>
                </a:solidFill>
              </a:rPr>
              <a:t>YÖNTEM</a:t>
            </a:r>
          </a:p>
        </p:txBody>
      </p:sp>
      <p:sp>
        <p:nvSpPr>
          <p:cNvPr id="3" name="2 İçerik Yer Tutucusu"/>
          <p:cNvSpPr>
            <a:spLocks noGrp="1"/>
          </p:cNvSpPr>
          <p:nvPr>
            <p:ph idx="1"/>
          </p:nvPr>
        </p:nvSpPr>
        <p:spPr>
          <a:xfrm>
            <a:off x="395536" y="1646237"/>
            <a:ext cx="8424936" cy="4526280"/>
          </a:xfrm>
        </p:spPr>
        <p:txBody>
          <a:bodyPr/>
          <a:lstStyle/>
          <a:p>
            <a:endParaRPr lang="tr-TR" dirty="0"/>
          </a:p>
          <a:p>
            <a:endParaRPr lang="tr-TR" dirty="0"/>
          </a:p>
          <a:p>
            <a:r>
              <a:rPr lang="tr-TR" dirty="0"/>
              <a:t>İnsanları radyasyon hakkında bilgilendirme amaçlı anket yapmak.</a:t>
            </a:r>
          </a:p>
          <a:p>
            <a:r>
              <a:rPr lang="tr-TR" dirty="0"/>
              <a:t>Radyasyonla alakalı doğru bilinen yanlışları düzeltmek için broşür dağıtmak.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b="1" dirty="0">
                <a:solidFill>
                  <a:schemeClr val="bg2">
                    <a:lumMod val="20000"/>
                    <a:lumOff val="80000"/>
                  </a:schemeClr>
                </a:solidFill>
              </a:rPr>
              <a:t>RADYASYON  NEDİR? </a:t>
            </a:r>
          </a:p>
        </p:txBody>
      </p:sp>
      <p:sp>
        <p:nvSpPr>
          <p:cNvPr id="3" name="2 İçerik Yer Tutucusu"/>
          <p:cNvSpPr>
            <a:spLocks noGrp="1"/>
          </p:cNvSpPr>
          <p:nvPr>
            <p:ph idx="1"/>
          </p:nvPr>
        </p:nvSpPr>
        <p:spPr>
          <a:xfrm>
            <a:off x="323528" y="1484785"/>
            <a:ext cx="8280920" cy="2088232"/>
          </a:xfrm>
        </p:spPr>
        <p:txBody>
          <a:bodyPr>
            <a:normAutofit/>
          </a:bodyPr>
          <a:lstStyle/>
          <a:p>
            <a:r>
              <a:rPr lang="tr-TR" i="1" u="sng" dirty="0">
                <a:solidFill>
                  <a:schemeClr val="accent5">
                    <a:lumMod val="75000"/>
                  </a:schemeClr>
                </a:solidFill>
              </a:rPr>
              <a:t>Radyasyon veya Işınım</a:t>
            </a:r>
            <a:r>
              <a:rPr lang="tr-TR" dirty="0">
                <a:solidFill>
                  <a:schemeClr val="accent1">
                    <a:lumMod val="60000"/>
                    <a:lumOff val="40000"/>
                  </a:schemeClr>
                </a:solidFill>
              </a:rPr>
              <a:t>, </a:t>
            </a:r>
            <a:r>
              <a:rPr lang="tr-TR" dirty="0"/>
              <a:t>elektromanyetik dalgalar veya parçacıklar biçimindeki enerji yayımı ya da aktarımıdır.</a:t>
            </a:r>
          </a:p>
        </p:txBody>
      </p:sp>
      <p:pic>
        <p:nvPicPr>
          <p:cNvPr id="14342" name="Picture 6" descr="http://bilheal.bilkent.edu.tr/aykonu/ay2011/alphabeta.jpg"/>
          <p:cNvPicPr>
            <a:picLocks noChangeAspect="1" noChangeArrowheads="1"/>
          </p:cNvPicPr>
          <p:nvPr/>
        </p:nvPicPr>
        <p:blipFill>
          <a:blip r:embed="rId2" cstate="print"/>
          <a:srcRect/>
          <a:stretch>
            <a:fillRect/>
          </a:stretch>
        </p:blipFill>
        <p:spPr bwMode="auto">
          <a:xfrm>
            <a:off x="539552" y="3284984"/>
            <a:ext cx="3986808" cy="2990106"/>
          </a:xfrm>
          <a:prstGeom prst="rect">
            <a:avLst/>
          </a:prstGeom>
          <a:noFill/>
        </p:spPr>
      </p:pic>
      <p:sp>
        <p:nvSpPr>
          <p:cNvPr id="13" name="12 Metin kutusu"/>
          <p:cNvSpPr txBox="1"/>
          <p:nvPr/>
        </p:nvSpPr>
        <p:spPr>
          <a:xfrm>
            <a:off x="4751512" y="3501008"/>
            <a:ext cx="4392488" cy="1938992"/>
          </a:xfrm>
          <a:prstGeom prst="rect">
            <a:avLst/>
          </a:prstGeom>
          <a:noFill/>
        </p:spPr>
        <p:txBody>
          <a:bodyPr wrap="square" rtlCol="0">
            <a:spAutoFit/>
          </a:bodyPr>
          <a:lstStyle/>
          <a:p>
            <a:r>
              <a:rPr lang="tr-TR" sz="3000" i="1" u="sng" dirty="0">
                <a:solidFill>
                  <a:schemeClr val="accent5">
                    <a:lumMod val="75000"/>
                  </a:schemeClr>
                </a:solidFill>
              </a:rPr>
              <a:t>Radyoaktif madde </a:t>
            </a:r>
            <a:r>
              <a:rPr lang="tr-TR" sz="3000" dirty="0"/>
              <a:t>çevresine bu şekilde ışın saçarak parçalanan maddelere denir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solidFill>
                  <a:schemeClr val="bg2">
                    <a:lumMod val="20000"/>
                    <a:lumOff val="80000"/>
                  </a:schemeClr>
                </a:solidFill>
              </a:rPr>
              <a:t>Doğal Radyasyon Kaynakları </a:t>
            </a:r>
          </a:p>
        </p:txBody>
      </p:sp>
      <p:sp>
        <p:nvSpPr>
          <p:cNvPr id="3" name="2 İçerik Yer Tutucusu"/>
          <p:cNvSpPr>
            <a:spLocks noGrp="1"/>
          </p:cNvSpPr>
          <p:nvPr>
            <p:ph idx="1"/>
          </p:nvPr>
        </p:nvSpPr>
        <p:spPr/>
        <p:txBody>
          <a:bodyPr>
            <a:normAutofit/>
          </a:bodyPr>
          <a:lstStyle/>
          <a:p>
            <a:r>
              <a:rPr lang="tr-TR" sz="2400" i="1" dirty="0"/>
              <a:t>Dünya Genelinde Doğal Radyasyon Kaynaklarından Maruz Kalınan Radyasyon Dozlarının Oransal Değerleri</a:t>
            </a:r>
          </a:p>
        </p:txBody>
      </p:sp>
      <p:pic>
        <p:nvPicPr>
          <p:cNvPr id="5" name="Picture 6"/>
          <p:cNvPicPr>
            <a:picLocks noChangeAspect="1" noChangeArrowheads="1"/>
          </p:cNvPicPr>
          <p:nvPr/>
        </p:nvPicPr>
        <p:blipFill>
          <a:blip r:embed="rId2" cstate="print"/>
          <a:srcRect/>
          <a:stretch>
            <a:fillRect/>
          </a:stretch>
        </p:blipFill>
        <p:spPr bwMode="auto">
          <a:xfrm>
            <a:off x="5796136" y="4509120"/>
            <a:ext cx="2183192" cy="1368152"/>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43608" y="2780928"/>
            <a:ext cx="4032448" cy="3240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solidFill>
                  <a:schemeClr val="bg2">
                    <a:lumMod val="20000"/>
                    <a:lumOff val="80000"/>
                  </a:schemeClr>
                </a:solidFill>
              </a:rPr>
              <a:t>Yapay Radyasyon Kaynakları</a:t>
            </a:r>
          </a:p>
        </p:txBody>
      </p:sp>
      <p:graphicFrame>
        <p:nvGraphicFramePr>
          <p:cNvPr id="4" name="3 İçerik Yer Tutucusu"/>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afik"/>
          <p:cNvGraphicFramePr/>
          <p:nvPr>
            <p:extLst>
              <p:ext uri="{D42A27DB-BD31-4B8C-83A1-F6EECF244321}">
                <p14:modId xmlns:p14="http://schemas.microsoft.com/office/powerpoint/2010/main" xmlns="" val="535032812"/>
              </p:ext>
            </p:extLst>
          </p:nvPr>
        </p:nvGraphicFramePr>
        <p:xfrm>
          <a:off x="1547664" y="1988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chemeClr val="bg2">
                    <a:lumMod val="20000"/>
                    <a:lumOff val="80000"/>
                  </a:schemeClr>
                </a:solidFill>
              </a:rPr>
              <a:t>Radyasyonun Biyolojik Etkileri</a:t>
            </a:r>
          </a:p>
        </p:txBody>
      </p:sp>
      <p:sp>
        <p:nvSpPr>
          <p:cNvPr id="3" name="2 İçerik Yer Tutucusu"/>
          <p:cNvSpPr>
            <a:spLocks noGrp="1"/>
          </p:cNvSpPr>
          <p:nvPr>
            <p:ph idx="1"/>
          </p:nvPr>
        </p:nvSpPr>
        <p:spPr>
          <a:xfrm>
            <a:off x="395536" y="1646237"/>
            <a:ext cx="8291264" cy="4526280"/>
          </a:xfrm>
        </p:spPr>
        <p:txBody>
          <a:bodyPr>
            <a:normAutofit fontScale="92500" lnSpcReduction="10000"/>
          </a:bodyPr>
          <a:lstStyle/>
          <a:p>
            <a:r>
              <a:rPr lang="tr-TR" dirty="0"/>
              <a:t>Radyasyona maruz kalan hücre ölebilir veya zamanla doku tarafından onarılarak kurtulabilir. Eğer kurtulan hücre, kromozomlarındaki kırılmalar nedeniyle fiziksel ve kimyasal yapısı değişerek mutasyona uğrarsa, bunun sonucunda hücre normal işlevini yapamaz ve ileride </a:t>
            </a:r>
            <a:r>
              <a:rPr lang="tr-TR" u="sng" dirty="0"/>
              <a:t>kişinin kendisinde (somatik)</a:t>
            </a:r>
            <a:r>
              <a:rPr lang="tr-TR" dirty="0"/>
              <a:t> veya </a:t>
            </a:r>
            <a:r>
              <a:rPr lang="tr-TR" u="sng" dirty="0"/>
              <a:t>gelecek nesillerde</a:t>
            </a:r>
            <a:r>
              <a:rPr lang="tr-TR" dirty="0"/>
              <a:t> </a:t>
            </a:r>
            <a:r>
              <a:rPr lang="tr-TR" u="sng" dirty="0"/>
              <a:t>(genetik)</a:t>
            </a:r>
            <a:r>
              <a:rPr lang="tr-TR" dirty="0"/>
              <a:t> zararlar meydana getirebilir.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46237"/>
            <a:ext cx="8363272" cy="4526280"/>
          </a:xfrm>
        </p:spPr>
        <p:txBody>
          <a:bodyPr>
            <a:normAutofit/>
          </a:bodyPr>
          <a:lstStyle/>
          <a:p>
            <a:r>
              <a:rPr lang="tr-TR" dirty="0"/>
              <a:t>Kısa bir süre içinde ve bir defada yüksek dozlara maruz kalınması durumundan hemen sonra meydana gelecek hasarlara </a:t>
            </a:r>
            <a:r>
              <a:rPr lang="tr-TR" b="1" u="sng" dirty="0"/>
              <a:t>erken</a:t>
            </a:r>
            <a:r>
              <a:rPr lang="tr-TR" u="sng" dirty="0"/>
              <a:t> etkiler (akut ışınlanma etkileri),</a:t>
            </a:r>
            <a:r>
              <a:rPr lang="tr-TR" dirty="0"/>
              <a:t> kanser, ömür kısalması ve genetik bozukluklar gibi sonradan çıkacak hasarlara da </a:t>
            </a:r>
            <a:r>
              <a:rPr lang="tr-TR" b="1" u="sng" dirty="0"/>
              <a:t>gecikmiş</a:t>
            </a:r>
            <a:r>
              <a:rPr lang="tr-TR" u="sng" dirty="0"/>
              <a:t> etkiler (kronik ışınlanma etkileri)</a:t>
            </a:r>
            <a:r>
              <a:rPr lang="tr-TR" dirty="0"/>
              <a:t> denir.</a:t>
            </a:r>
          </a:p>
        </p:txBody>
      </p:sp>
      <p:sp>
        <p:nvSpPr>
          <p:cNvPr id="4" name="1 Başlık"/>
          <p:cNvSpPr>
            <a:spLocks noGrp="1"/>
          </p:cNvSpPr>
          <p:nvPr>
            <p:ph type="title"/>
          </p:nvPr>
        </p:nvSpPr>
        <p:spPr>
          <a:xfrm>
            <a:off x="457200" y="253536"/>
            <a:ext cx="8229600" cy="1143000"/>
          </a:xfrm>
        </p:spPr>
        <p:txBody>
          <a:bodyPr>
            <a:normAutofit fontScale="90000"/>
          </a:bodyPr>
          <a:lstStyle/>
          <a:p>
            <a:pPr algn="ctr"/>
            <a:r>
              <a:rPr lang="tr-TR" b="1" dirty="0">
                <a:solidFill>
                  <a:schemeClr val="bg2">
                    <a:lumMod val="20000"/>
                    <a:lumOff val="80000"/>
                  </a:schemeClr>
                </a:solidFill>
              </a:rPr>
              <a:t>Radyasyonun Biyolojik Etkileri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2543</TotalTime>
  <Words>617</Words>
  <Application>Microsoft Office PowerPoint</Application>
  <PresentationFormat>Ekran Gösterisi (4:3)</PresentationFormat>
  <Paragraphs>139</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Döküm</vt:lpstr>
      <vt:lpstr>AKTİF OL RADYOAKTİF OLMA!</vt:lpstr>
      <vt:lpstr>HAZIRLAYANLAR</vt:lpstr>
      <vt:lpstr>AMAÇ</vt:lpstr>
      <vt:lpstr>YÖNTEM</vt:lpstr>
      <vt:lpstr>RADYASYON  NEDİR? </vt:lpstr>
      <vt:lpstr>Doğal Radyasyon Kaynakları </vt:lpstr>
      <vt:lpstr>Yapay Radyasyon Kaynakları</vt:lpstr>
      <vt:lpstr>Radyasyonun Biyolojik Etkileri</vt:lpstr>
      <vt:lpstr>Radyasyonun Biyolojik Etkileri</vt:lpstr>
      <vt:lpstr>Slayt 10</vt:lpstr>
      <vt:lpstr>HÜCRELERİN RADYASYONA KARŞI        DUYARLILIK SIRASI</vt:lpstr>
      <vt:lpstr>Radyasyona Karşı Doku ve Organ Duyarlılığı</vt:lpstr>
      <vt:lpstr>Slayt 13</vt:lpstr>
      <vt:lpstr>3.Sizce hangisinde daha fazla radyasyona maruz kalıyoruz ?</vt:lpstr>
      <vt:lpstr>3.Sizce hangisinde daha fazla radyasyona maruz kalıyoruz ?</vt:lpstr>
      <vt:lpstr>3.Sizce hangisinde daha fazla radyasyona maruz kalıyoruz ?</vt:lpstr>
      <vt:lpstr>4.Sizce hangi tür evde maruz yaşayan insanlar daha çok radyasyona  kalıyorlar ?</vt:lpstr>
      <vt:lpstr>4.Sizce hangi tür evde maruz yaşayan insanlar daha çok radyasyona  kalıyorlar ?</vt:lpstr>
      <vt:lpstr>4.Sizce hangi tür evde maruz yaşayan insanlar daha çok radyasyona  kalıyorlar ?</vt:lpstr>
      <vt:lpstr>5.Sizce hangisi daha fazla radyasyon içerir ?</vt:lpstr>
      <vt:lpstr>5.Sizce hangisi daha fazla radyasyon içerir ?</vt:lpstr>
      <vt:lpstr>5.Sizce hangisi daha fazla radyasyon içerir ?</vt:lpstr>
      <vt:lpstr>6.Sizce hangisi radyasyondan daha fazla etkilenir ?</vt:lpstr>
      <vt:lpstr>6.Sizce hangisi radyasyondan daha fazla etkilenir ?</vt:lpstr>
      <vt:lpstr>6.Sizce hangisi radyasyondan daha fazla etkilenir ?</vt:lpstr>
      <vt:lpstr>9.Kaktüs ,yoğurt gibi maddeler radyasyonu önler mi ?</vt:lpstr>
      <vt:lpstr>9.Kaktüs ,yoğurt gibi maddeler radyasyonu önler mi ?</vt:lpstr>
      <vt:lpstr>9.Kaktüs ,yoğurt gibi maddeler radyasyonu önler mi ?</vt:lpstr>
      <vt:lpstr>10.Sizce uçak yolculukları sırasında radyasyona maruz kalır mıyız ?</vt:lpstr>
      <vt:lpstr>10.Sizce uçak yolculukları sırasında radyasyona maruz kalır mıyız ?</vt:lpstr>
      <vt:lpstr>10.Sizce uçak yolculukları sırasında radyasyona maruz kalır mıyız ?</vt:lpstr>
      <vt:lpstr>Slayt 32</vt:lpstr>
      <vt:lpstr>Slayt 33</vt:lpstr>
      <vt:lpstr>Slayt 34</vt:lpstr>
      <vt:lpstr>Slayt 35</vt:lpstr>
      <vt:lpstr>Slayt 36</vt:lpstr>
      <vt:lpstr>Slayt 37</vt:lpstr>
      <vt:lpstr>Slayt 38</vt:lpstr>
      <vt:lpstr> 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Serdar Karagüzel</dc:creator>
  <cp:lastModifiedBy>Barış</cp:lastModifiedBy>
  <cp:revision>46</cp:revision>
  <dcterms:created xsi:type="dcterms:W3CDTF">2017-01-08T14:34:34Z</dcterms:created>
  <dcterms:modified xsi:type="dcterms:W3CDTF">2017-01-12T12:04:35Z</dcterms:modified>
</cp:coreProperties>
</file>