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4" r:id="rId30"/>
    <p:sldId id="287" r:id="rId31"/>
    <p:sldId id="288" r:id="rId32"/>
    <p:sldId id="291" r:id="rId33"/>
    <p:sldId id="292" r:id="rId34"/>
    <p:sldId id="293" r:id="rId35"/>
    <p:sldId id="294" r:id="rId36"/>
    <p:sldId id="295" r:id="rId37"/>
    <p:sldId id="296" r:id="rId38"/>
    <p:sldId id="298" r:id="rId3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ableStyles" Target="tableStyle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kbook1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kbook10.xlsx" /><Relationship Id="rId2" Type="http://schemas.microsoft.com/office/2011/relationships/chartColorStyle" Target="colors10.xml" /><Relationship Id="rId1" Type="http://schemas.microsoft.com/office/2011/relationships/chartStyle" Target="style10.xml" 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kbook11.xlsx" /><Relationship Id="rId2" Type="http://schemas.microsoft.com/office/2011/relationships/chartColorStyle" Target="colors11.xml" /><Relationship Id="rId1" Type="http://schemas.microsoft.com/office/2011/relationships/chartStyle" Target="style11.xml" 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kbook12.xlsx" /><Relationship Id="rId2" Type="http://schemas.microsoft.com/office/2011/relationships/chartColorStyle" Target="colors12.xml" /><Relationship Id="rId1" Type="http://schemas.microsoft.com/office/2011/relationships/chartStyle" Target="style12.xml" 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kbook13.xlsx" /><Relationship Id="rId2" Type="http://schemas.microsoft.com/office/2011/relationships/chartColorStyle" Target="colors13.xml" /><Relationship Id="rId1" Type="http://schemas.microsoft.com/office/2011/relationships/chartStyle" Target="style13.xml" 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kbook14.xlsx" /><Relationship Id="rId2" Type="http://schemas.microsoft.com/office/2011/relationships/chartColorStyle" Target="colors14.xml" /><Relationship Id="rId1" Type="http://schemas.microsoft.com/office/2011/relationships/chartStyle" Target="style14.xml" 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kbook15.xlsx" /><Relationship Id="rId2" Type="http://schemas.microsoft.com/office/2011/relationships/chartColorStyle" Target="colors15.xml" /><Relationship Id="rId1" Type="http://schemas.microsoft.com/office/2011/relationships/chartStyle" Target="style15.xml" 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kbook16.xlsx" /><Relationship Id="rId2" Type="http://schemas.microsoft.com/office/2011/relationships/chartColorStyle" Target="colors16.xml" /><Relationship Id="rId1" Type="http://schemas.microsoft.com/office/2011/relationships/chartStyle" Target="style16.xml" 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kbook17.xlsx" /><Relationship Id="rId2" Type="http://schemas.microsoft.com/office/2011/relationships/chartColorStyle" Target="colors17.xml" /><Relationship Id="rId1" Type="http://schemas.microsoft.com/office/2011/relationships/chartStyle" Target="style17.xml" 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kbook18.xlsx" /><Relationship Id="rId2" Type="http://schemas.microsoft.com/office/2011/relationships/chartColorStyle" Target="colors18.xml" /><Relationship Id="rId1" Type="http://schemas.microsoft.com/office/2011/relationships/chartStyle" Target="style18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kbook2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kbook3.xlsx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kbook4.xlsx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kbook5.xlsx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kbook6.xlsx" /><Relationship Id="rId2" Type="http://schemas.microsoft.com/office/2011/relationships/chartColorStyle" Target="colors6.xml" /><Relationship Id="rId1" Type="http://schemas.microsoft.com/office/2011/relationships/chartStyle" Target="style6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kbook7.xlsx" /><Relationship Id="rId2" Type="http://schemas.microsoft.com/office/2011/relationships/chartColorStyle" Target="colors7.xml" /><Relationship Id="rId1" Type="http://schemas.microsoft.com/office/2011/relationships/chartStyle" Target="style7.xml" 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kbook8.xlsx" /><Relationship Id="rId2" Type="http://schemas.microsoft.com/office/2011/relationships/chartColorStyle" Target="colors8.xml" /><Relationship Id="rId1" Type="http://schemas.microsoft.com/office/2011/relationships/chartStyle" Target="style8.xml" 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kbook9.xlsx" /><Relationship Id="rId2" Type="http://schemas.microsoft.com/office/2011/relationships/chartColorStyle" Target="colors9.xml" /><Relationship Id="rId1" Type="http://schemas.microsoft.com/office/2011/relationships/chartStyle" Target="style9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YAŞ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4"/>
                <c:pt idx="0">
                  <c:v>18-25</c:v>
                </c:pt>
                <c:pt idx="1">
                  <c:v>26-35</c:v>
                </c:pt>
                <c:pt idx="2">
                  <c:v>36-45</c:v>
                </c:pt>
                <c:pt idx="3">
                  <c:v>46+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32.5</c:v>
                </c:pt>
                <c:pt idx="1">
                  <c:v>18.5</c:v>
                </c:pt>
                <c:pt idx="2">
                  <c:v>33.200000000000003</c:v>
                </c:pt>
                <c:pt idx="3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E-3245-9F81-CF8874E06CC3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5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/>
      </a:pPr>
      <a:endParaRPr lang="tr-T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3"/>
                <c:pt idx="0">
                  <c:v>EVET</c:v>
                </c:pt>
                <c:pt idx="1">
                  <c:v>KISMEN</c:v>
                </c:pt>
                <c:pt idx="2">
                  <c:v>HAYIR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31.5</c:v>
                </c:pt>
                <c:pt idx="1">
                  <c:v>46.2</c:v>
                </c:pt>
                <c:pt idx="2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2-CF4C-AC3A-F8434604B4A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4964098167399005"/>
          <c:y val="0.373194298287573"/>
          <c:w val="0.14392883935269499"/>
          <c:h val="0.28498995503683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5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/>
      </a:pPr>
      <a:endParaRPr lang="tr-T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79227053140103E-2"/>
          <c:y val="7.8803347384183899E-3"/>
          <c:w val="0.95133574879227101"/>
          <c:h val="0.913625693981943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-6.9444444444444302E-3"/>
                  <c:y val="1.75118549742631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173913043478296E-2"/>
                      <c:h val="0.112688786759383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21.3</c:v>
                </c:pt>
                <c:pt idx="1">
                  <c:v>78.7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99-B44B-8F25-DFD9EE44A139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Seri 2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5499-B44B-8F25-DFD9EE44A139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Seri 3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99-B44B-8F25-DFD9EE44A1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05936"/>
        <c:axId val="1218832"/>
      </c:barChart>
      <c:catAx>
        <c:axId val="120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18832"/>
        <c:crosses val="autoZero"/>
        <c:auto val="1"/>
        <c:lblAlgn val="ctr"/>
        <c:lblOffset val="100"/>
        <c:noMultiLvlLbl val="0"/>
      </c:catAx>
      <c:valAx>
        <c:axId val="12188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0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tr-T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33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36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6-6C4F-942A-53B46B2580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tr-T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YÜZDE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54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54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54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54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chemeClr val="lt1">
                  <a:alpha val="90000"/>
                </a:schemeClr>
              </a:solidFill>
              <a:ln w="12700" cap="flat" cmpd="sng" algn="ctr">
                <a:solidFill>
                  <a:schemeClr val="accent1"/>
                </a:solidFill>
                <a:round/>
              </a:ln>
              <a:effectLst>
                <a:outerShdw blurRad="50800" dist="38100" dir="2700000" algn="tl" rotWithShape="0">
                  <a:schemeClr val="accent1">
                    <a:lumMod val="75000"/>
                    <a:alpha val="40000"/>
                  </a:scheme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54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3"/>
                <c:pt idx="0">
                  <c:v>DEVLET HASTANELERİ</c:v>
                </c:pt>
                <c:pt idx="1">
                  <c:v>ÖZEL HASTANELER</c:v>
                </c:pt>
                <c:pt idx="2">
                  <c:v>BENZERDİR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15.2</c:v>
                </c:pt>
                <c:pt idx="1">
                  <c:v>69.7</c:v>
                </c:pt>
                <c:pt idx="2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A-7B4F-B150-9EEF2D2350F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tr-T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4"/>
                <c:pt idx="0">
                  <c:v>ÖZEL HASTANELER</c:v>
                </c:pt>
                <c:pt idx="1">
                  <c:v>DEVLET HASTANELERİ</c:v>
                </c:pt>
                <c:pt idx="2">
                  <c:v>BENZERDİR</c:v>
                </c:pt>
                <c:pt idx="3">
                  <c:v>4. Çeyrek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68.2</c:v>
                </c:pt>
                <c:pt idx="1">
                  <c:v>14.7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D-234B-9B53-038951203C18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5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/>
      </a:pPr>
      <a:endParaRPr lang="tr-T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pattFill prst="ltDnDiag">
              <a:fgClr>
                <a:schemeClr val="accent4">
                  <a:shade val="65000"/>
                </a:schemeClr>
              </a:fgClr>
              <a:bgClr>
                <a:schemeClr val="accent4">
                  <a:shade val="65000"/>
                  <a:lumMod val="20000"/>
                  <a:lumOff val="80000"/>
                </a:schemeClr>
              </a:bgClr>
            </a:pattFill>
            <a:ln>
              <a:solidFill>
                <a:schemeClr val="accent4">
                  <a:shade val="65000"/>
                </a:schemeClr>
              </a:solidFill>
            </a:ln>
            <a:effectLst/>
            <a:sp3d>
              <a:contourClr>
                <a:schemeClr val="accent4">
                  <a:shade val="65000"/>
                </a:schemeClr>
              </a:contourClr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57.9</c:v>
                </c:pt>
                <c:pt idx="1">
                  <c:v>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6-9B4A-9935-F7F0F62FDE72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Seri 2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1DA6-9B4A-9935-F7F0F62FDE72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Seri 3</c:v>
                </c:pt>
              </c:strCache>
            </c:strRef>
          </c:tx>
          <c:spPr>
            <a:pattFill prst="ltDnDiag">
              <a:fgClr>
                <a:schemeClr val="accent4">
                  <a:tint val="65000"/>
                </a:schemeClr>
              </a:fgClr>
              <a:bgClr>
                <a:schemeClr val="accent4">
                  <a:tint val="65000"/>
                  <a:lumMod val="20000"/>
                  <a:lumOff val="80000"/>
                </a:schemeClr>
              </a:bgClr>
            </a:pattFill>
            <a:ln>
              <a:solidFill>
                <a:schemeClr val="accent4">
                  <a:tint val="65000"/>
                </a:schemeClr>
              </a:solidFill>
            </a:ln>
            <a:effectLst/>
            <a:sp3d>
              <a:contourClr>
                <a:schemeClr val="accent4">
                  <a:tint val="6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DA6-9B4A-9935-F7F0F62FDE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16614799"/>
        <c:axId val="2116611887"/>
      </c:barChart>
      <c:catAx>
        <c:axId val="2116614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16611887"/>
        <c:crosses val="autoZero"/>
        <c:auto val="1"/>
        <c:lblAlgn val="ctr"/>
        <c:lblOffset val="100"/>
        <c:noMultiLvlLbl val="0"/>
      </c:catAx>
      <c:valAx>
        <c:axId val="2116611887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16614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tr-T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98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96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6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22.6</c:v>
                </c:pt>
                <c:pt idx="1">
                  <c:v>77.400000000000006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8-C64A-8C34-5B636D7AF180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Seri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6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CA98-C64A-8C34-5B636D7AF180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Seri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6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CA98-C64A-8C34-5B636D7AF1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128791903"/>
        <c:axId val="2128777759"/>
      </c:barChart>
      <c:catAx>
        <c:axId val="21287919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65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28777759"/>
        <c:crosses val="autoZero"/>
        <c:auto val="1"/>
        <c:lblAlgn val="ctr"/>
        <c:lblOffset val="100"/>
        <c:noMultiLvlLbl val="0"/>
      </c:catAx>
      <c:valAx>
        <c:axId val="21287777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8791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n-US"/>
      </a:pPr>
      <a:endParaRPr lang="tr-T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O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3"/>
                <c:pt idx="0">
                  <c:v>OLDUKÇA YETERLİ</c:v>
                </c:pt>
                <c:pt idx="1">
                  <c:v>YETERLİ</c:v>
                </c:pt>
                <c:pt idx="2">
                  <c:v>YETERSİZ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11.3</c:v>
                </c:pt>
                <c:pt idx="1">
                  <c:v>59.5</c:v>
                </c:pt>
                <c:pt idx="2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B8-D147-8DC9-D7959DE5DF5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5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/>
      </a:pPr>
      <a:endParaRPr lang="tr-T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31249999999997E-2"/>
          <c:y val="3.5156247837337101E-3"/>
          <c:w val="0.96562499999999996"/>
          <c:h val="0.940004691190655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046874999999999E-2"/>
                  <c:y val="3.90234350994441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 defTabSz="914400">
                      <a:defRPr lang="en-US" sz="1065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2400">
                        <a:solidFill>
                          <a:schemeClr val="bg1"/>
                        </a:solidFill>
                        <a:uFillTx/>
                      </a:rPr>
                      <a:t>59.9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 defTabSz="914400">
                    <a:defRPr lang="en-US" sz="1065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68750000000001"/>
                      <c:h val="8.835936956450729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8593749999999999E-2"/>
                  <c:y val="-5.507812161182810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 defTabSz="914400">
                      <a:defRPr lang="en-US" sz="1065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2400">
                        <a:solidFill>
                          <a:schemeClr val="bg1"/>
                        </a:solidFill>
                        <a:uFillTx/>
                      </a:rPr>
                      <a:t>7.4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 defTabSz="914400">
                    <a:defRPr lang="en-US" sz="1065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51562499999999"/>
                      <c:h val="6.386718357116240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1093749999999999E-2"/>
                  <c:y val="3.33984354454702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 defTabSz="914400">
                      <a:defRPr lang="en-US" sz="1065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2400">
                        <a:solidFill>
                          <a:schemeClr val="bg1"/>
                        </a:solidFill>
                        <a:uFillTx/>
                      </a:rPr>
                      <a:t>32.7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 defTabSz="914400">
                    <a:defRPr lang="en-US" sz="1065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515625000000005E-2"/>
                      <c:h val="3.703124772199509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6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3"/>
                <c:pt idx="0">
                  <c:v>EVET</c:v>
                </c:pt>
                <c:pt idx="1">
                  <c:v>HAYIR</c:v>
                </c:pt>
                <c:pt idx="2">
                  <c:v>KARARSIZIM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59.9</c:v>
                </c:pt>
                <c:pt idx="1">
                  <c:v>7.4</c:v>
                </c:pt>
                <c:pt idx="2">
                  <c:v>32.700000000000003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F4-174F-8CA5-80E644ADDEB6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Sütun2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6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3"/>
                <c:pt idx="0">
                  <c:v>EVET</c:v>
                </c:pt>
                <c:pt idx="1">
                  <c:v>HAYIR</c:v>
                </c:pt>
                <c:pt idx="2">
                  <c:v>KARARSIZIM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7DF4-174F-8CA5-80E644ADDEB6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Sütun1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6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3"/>
                <c:pt idx="0">
                  <c:v>EVET</c:v>
                </c:pt>
                <c:pt idx="1">
                  <c:v>HAYIR</c:v>
                </c:pt>
                <c:pt idx="2">
                  <c:v>KARARSIZIM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7DF4-174F-8CA5-80E644ADDE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124287631"/>
        <c:axId val="2124277647"/>
      </c:barChart>
      <c:catAx>
        <c:axId val="21242876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65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24277647"/>
        <c:crosses val="autoZero"/>
        <c:auto val="1"/>
        <c:lblAlgn val="ctr"/>
        <c:lblOffset val="100"/>
        <c:noMultiLvlLbl val="0"/>
      </c:catAx>
      <c:valAx>
        <c:axId val="21242776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4287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n-US"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YÜZDE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626840885992001E-3"/>
                  <c:y val="4.351851851851849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tr-TR" altLang="en-US" sz="2800" dirty="0"/>
                      <a:t>52.2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1195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264732721322403E-2"/>
                      <c:h val="0.13446296296296301"/>
                    </c:manualLayout>
                  </c15:layout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800"/>
                      <a:t>47,8</a:t>
                    </a:r>
                    <a:endParaRPr lang="en-US" sz="2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ERKEK</c:v>
                </c:pt>
                <c:pt idx="1">
                  <c:v>KADIN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52.2</c:v>
                </c:pt>
                <c:pt idx="1">
                  <c:v>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F-D241-9C83-DF33FCEBABBC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Sütun2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ERKEK</c:v>
                </c:pt>
                <c:pt idx="1">
                  <c:v>KADIN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7C9F-D241-9C83-DF33FCEBABBC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Sütun1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ERKEK</c:v>
                </c:pt>
                <c:pt idx="1">
                  <c:v>KADIN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7C9F-D241-9C83-DF33FCEBAB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22790896"/>
        <c:axId val="2022788816"/>
      </c:barChart>
      <c:catAx>
        <c:axId val="202279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22788816"/>
        <c:crosses val="autoZero"/>
        <c:auto val="1"/>
        <c:lblAlgn val="ctr"/>
        <c:lblOffset val="100"/>
        <c:noMultiLvlLbl val="0"/>
      </c:catAx>
      <c:valAx>
        <c:axId val="202278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2279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41274372539370102"/>
          <c:y val="0.93797515145330002"/>
          <c:w val="0.165137426181102"/>
          <c:h val="4.7962349411764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5709910155499E-3"/>
                  <c:y val="2.793119891019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71,1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1195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400052409674805E-2"/>
                      <c:h val="9.848276396865400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1856486523324798E-3"/>
                  <c:y val="-8.2758625183742898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28,9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71.099999999999994</c:v>
                </c:pt>
                <c:pt idx="1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72-5D43-BD55-438B27B3A9D1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Sütun2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DA72-5D43-BD55-438B27B3A9D1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Sütun1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A72-5D43-BD55-438B27B3A9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17120"/>
        <c:axId val="5209632"/>
      </c:barChart>
      <c:catAx>
        <c:axId val="52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209632"/>
        <c:crosses val="autoZero"/>
        <c:auto val="1"/>
        <c:lblAlgn val="ctr"/>
        <c:lblOffset val="100"/>
        <c:noMultiLvlLbl val="0"/>
      </c:catAx>
      <c:valAx>
        <c:axId val="520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21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-5.6249999999999998E-3"/>
                  <c:y val="5.5078121611828101E-3"/>
                </c:manualLayout>
              </c:layout>
              <c:tx>
                <c:rich>
                  <a:bodyPr/>
                  <a:lstStyle/>
                  <a:p>
                    <a:r>
                      <a:rPr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</a:rPr>
                      <a:t>40.1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2187499999999995E-3"/>
                  <c:y val="2.812499826986970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 defTabSz="914400">
                      <a:defRPr lang="en-US"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</a:rPr>
                      <a:t>48</a:t>
                    </a:r>
                    <a:r>
                      <a:t>.</a:t>
                    </a:r>
                    <a:r>
                      <a:rPr lang="tr-TR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</a:rPr>
                      <a:t>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 defTabSz="914400">
                    <a:defRPr lang="en-US" sz="1195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343749999999998E-2"/>
                      <c:h val="7.7226557749350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5468749999999997E-3"/>
                  <c:y val="-1.3945311642143699E-2"/>
                </c:manualLayout>
              </c:layout>
              <c:tx>
                <c:rich>
                  <a:bodyPr/>
                  <a:lstStyle/>
                  <a:p>
                    <a:r>
                      <a:rPr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</a:rPr>
                      <a:t>11.6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3"/>
                <c:pt idx="0">
                  <c:v>EVET</c:v>
                </c:pt>
                <c:pt idx="1">
                  <c:v>KISMEN</c:v>
                </c:pt>
                <c:pt idx="2">
                  <c:v>HAYIR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40.1</c:v>
                </c:pt>
                <c:pt idx="1">
                  <c:v>48.3</c:v>
                </c:pt>
                <c:pt idx="2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3-6F4E-9771-92DCFB55CEBD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Sütun2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3"/>
                <c:pt idx="0">
                  <c:v>EVET</c:v>
                </c:pt>
                <c:pt idx="1">
                  <c:v>KISMEN</c:v>
                </c:pt>
                <c:pt idx="2">
                  <c:v>HAYIR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49E3-6F4E-9771-92DCFB55CEBD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Sütun1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3"/>
                <c:pt idx="0">
                  <c:v>EVET</c:v>
                </c:pt>
                <c:pt idx="1">
                  <c:v>KISMEN</c:v>
                </c:pt>
                <c:pt idx="2">
                  <c:v>HAYIR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9E3-6F4E-9771-92DCFB55CE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165056"/>
        <c:axId val="49166304"/>
      </c:barChart>
      <c:catAx>
        <c:axId val="4916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9166304"/>
        <c:crosses val="autoZero"/>
        <c:auto val="1"/>
        <c:lblAlgn val="ctr"/>
        <c:lblOffset val="100"/>
        <c:noMultiLvlLbl val="0"/>
      </c:catAx>
      <c:valAx>
        <c:axId val="4916630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916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YÜZDE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32881994273510801"/>
                  <c:y val="4.93933156980890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 defTabSz="914400">
                      <a:defRPr lang="en-US"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2400">
                        <a:solidFill>
                          <a:schemeClr val="bg1"/>
                        </a:solidFill>
                        <a:uFillTx/>
                      </a:rPr>
                      <a:t>45.2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 defTabSz="914400">
                    <a:defRPr lang="en-US" sz="1195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46875000000001"/>
                      <c:h val="0.1912734257336720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9976147970151301"/>
                  <c:y val="-0.1522499861134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 defTabSz="914400">
                      <a:defRPr lang="en-US" sz="2400" b="0" i="0" u="none" strike="noStrike" kern="1200" cap="none" spc="0" normalizeH="0" baseline="0">
                        <a:solidFill>
                          <a:schemeClr val="bg1"/>
                        </a:solidFill>
                        <a:uFill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u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2400" u="none" strike="noStrike" cap="none" normalizeH="0">
                        <a:solidFill>
                          <a:schemeClr val="bg1"/>
                        </a:solidFill>
                        <a:uFill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uFill>
                      </a:rPr>
                      <a:t>54.8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 defTabSz="914400">
                    <a:defRPr lang="en-US" sz="2400" b="0" i="0" u="none" strike="noStrike" kern="1200" cap="none" spc="0" normalizeH="0" baseline="0">
                      <a:solidFill>
                        <a:schemeClr val="bg1"/>
                      </a:solidFill>
                      <a:uFill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u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122212347946798E-2"/>
                      <c:h val="9.031033501924140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45.2</c:v>
                </c:pt>
                <c:pt idx="1">
                  <c:v>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4-0743-80D8-141F7E91F6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3"/>
                <c:pt idx="0">
                  <c:v>FAZLA</c:v>
                </c:pt>
                <c:pt idx="1">
                  <c:v>ORTA</c:v>
                </c:pt>
                <c:pt idx="2">
                  <c:v>AZ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17.2</c:v>
                </c:pt>
                <c:pt idx="1">
                  <c:v>54.6</c:v>
                </c:pt>
                <c:pt idx="2">
                  <c:v>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A9-A947-B69D-B0C7FAE114E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5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/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YÜZDE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49.1</c:v>
                </c:pt>
                <c:pt idx="1">
                  <c:v>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1D-DC41-B94B-832E4E42305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/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24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906249999999994E-2"/>
                      <c:h val="0.15611717789633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7499999999999999E-3"/>
                  <c:y val="4.73437470876139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 defTabSz="914400">
                      <a:defRPr lang="en-US" sz="1195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2400">
                        <a:solidFill>
                          <a:schemeClr val="bg1">
                            <a:lumMod val="85000"/>
                          </a:schemeClr>
                        </a:solidFill>
                        <a:uFillTx/>
                      </a:rPr>
                      <a:t>75.3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 defTabSz="914400">
                    <a:defRPr lang="en-US" sz="1195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71875"/>
                      <c:h val="7.171874558816769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24.7</c:v>
                </c:pt>
                <c:pt idx="1">
                  <c:v>75.3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AD-CB40-8CBD-E72270EA30A0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Sütun3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A5AD-CB40-8CBD-E72270EA30A0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Sütun2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A5AD-CB40-8CBD-E72270EA30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168800"/>
        <c:axId val="50221456"/>
      </c:barChart>
      <c:catAx>
        <c:axId val="4916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0221456"/>
        <c:crosses val="autoZero"/>
        <c:auto val="1"/>
        <c:lblAlgn val="ctr"/>
        <c:lblOffset val="100"/>
        <c:noMultiLvlLbl val="0"/>
      </c:catAx>
      <c:valAx>
        <c:axId val="5022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916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en-US"/>
      </a:pPr>
      <a:endParaRPr lang="tr-T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381642512077302E-3"/>
                  <c:y val="5.064109470962179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 defTabSz="914400">
                      <a:defRPr lang="en-US"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</a:rPr>
                      <a:t>68.8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 defTabSz="914400">
                    <a:defRPr lang="en-US" sz="1195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096618357487904E-2"/>
                      <c:h val="0.12015141955836001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719806763284994E-2"/>
                      <c:h val="0.1453880126182970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68.8</c:v>
                </c:pt>
                <c:pt idx="1">
                  <c:v>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86-274B-A218-A6C3255161D0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Seri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DD86-274B-A218-A6C3255161D0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Sütun1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D86-274B-A218-A6C3255161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0210640"/>
        <c:axId val="50210224"/>
      </c:barChart>
      <c:catAx>
        <c:axId val="5021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0210224"/>
        <c:crosses val="autoZero"/>
        <c:auto val="1"/>
        <c:lblAlgn val="ctr"/>
        <c:lblOffset val="100"/>
        <c:noMultiLvlLbl val="0"/>
      </c:catAx>
      <c:valAx>
        <c:axId val="5021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021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5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065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5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065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5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defRPr sz="1195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5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defRPr sz="1195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3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5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BF0A5F2-69CF-44E5-85B7-881EC995CFE6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D67DF9BD-B47A-4CB9-846A-6834F57532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A5F2-69CF-44E5-85B7-881EC995CFE6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F9BD-B47A-4CB9-846A-6834F57532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A5F2-69CF-44E5-85B7-881EC995CFE6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F9BD-B47A-4CB9-846A-6834F57532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A5F2-69CF-44E5-85B7-881EC995CFE6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F9BD-B47A-4CB9-846A-6834F57532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A5F2-69CF-44E5-85B7-881EC995CFE6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F9BD-B47A-4CB9-846A-6834F57532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A5F2-69CF-44E5-85B7-881EC995CFE6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F9BD-B47A-4CB9-846A-6834F57532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A5F2-69CF-44E5-85B7-881EC995CFE6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F9BD-B47A-4CB9-846A-6834F57532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A5F2-69CF-44E5-85B7-881EC995CFE6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F9BD-B47A-4CB9-846A-6834F57532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A5F2-69CF-44E5-85B7-881EC995CFE6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F9BD-B47A-4CB9-846A-6834F57532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A5F2-69CF-44E5-85B7-881EC995CFE6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F9BD-B47A-4CB9-846A-6834F57532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A5F2-69CF-44E5-85B7-881EC995CFE6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F9BD-B47A-4CB9-846A-6834F57532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3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0BF0A5F2-69CF-44E5-85B7-881EC995CFE6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D67DF9BD-B47A-4CB9-846A-6834F57532D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/>
              <a:t>TOPLUMSAL DUYARLILIK PROJESİ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/>
              <a:t>SAĞLIK HİZMETLERİNİN TOPLUMDAKİ ROLÜ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09874" y="1126205"/>
            <a:ext cx="9144000" cy="2387600"/>
          </a:xfrm>
        </p:spPr>
        <p:txBody>
          <a:bodyPr>
            <a:normAutofit/>
          </a:bodyPr>
          <a:lstStyle/>
          <a:p>
            <a:r>
              <a:rPr lang="tr-TR" dirty="0"/>
              <a:t>5)SAĞLIK SORUNLARINIZDA İLK BAŞVURDUĞUNUZ SAĞLIK KURULUŞU AİLE HEKİMLİĞİ MİDİR?</a:t>
            </a:r>
          </a:p>
        </p:txBody>
      </p:sp>
      <p:pic>
        <p:nvPicPr>
          <p:cNvPr id="3" name="Picture 2" descr="Aile-Heki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885" y="3378200"/>
            <a:ext cx="6388100" cy="30137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/>
          <p:cNvGraphicFramePr/>
          <p:nvPr/>
        </p:nvGraphicFramePr>
        <p:xfrm>
          <a:off x="899410" y="719666"/>
          <a:ext cx="10583055" cy="613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09010" y="50776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dirty="0"/>
              <a:t>6)SİZCE DEVLETİN SAĞLIK HARCAMALARINDAKİ PAYI NE ÖLÇÜDEDİR?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45" y="2895367"/>
            <a:ext cx="7330190" cy="38449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k 8"/>
          <p:cNvGraphicFramePr/>
          <p:nvPr/>
        </p:nvGraphicFramePr>
        <p:xfrm>
          <a:off x="1169233" y="299804"/>
          <a:ext cx="9923488" cy="6558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7)GENEL SAĞLIK SİGORTASI HAKKINDA BİLGİ SAHİBİ MİSİNİZ?</a:t>
            </a:r>
          </a:p>
        </p:txBody>
      </p:sp>
      <p:pic>
        <p:nvPicPr>
          <p:cNvPr id="3" name="Content Placeholder 2" descr="177-Genel-Saglik-Sigortasi-Nedir-GSS-Tanimi-Kapsami-Amac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585" y="2308860"/>
            <a:ext cx="8121015" cy="32632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9"/>
          <p:cNvGraphicFramePr>
            <a:graphicFrameLocks noGrp="1"/>
          </p:cNvGraphicFramePr>
          <p:nvPr>
            <p:ph idx="1"/>
          </p:nvPr>
        </p:nvGraphicFramePr>
        <p:xfrm>
          <a:off x="838199" y="704538"/>
          <a:ext cx="10584305" cy="595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8)GENEL SAĞLIK SİGORTASI PRİMLERİNİ TAKİP EDİYOR MUSUNUZ ?</a:t>
            </a:r>
          </a:p>
        </p:txBody>
      </p:sp>
      <p:pic>
        <p:nvPicPr>
          <p:cNvPr id="4" name="Picture 3" descr="gss-prim-borc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790" y="3602355"/>
            <a:ext cx="9679305" cy="27330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k 6"/>
          <p:cNvGraphicFramePr/>
          <p:nvPr/>
        </p:nvGraphicFramePr>
        <p:xfrm>
          <a:off x="83820" y="25400"/>
          <a:ext cx="12040235" cy="68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9)SAĞLIK KURULUŞLARINDA RANDEVU SİSTEMİNİN YARARLI İŞLEDİĞİNİ DÜŞÜNÜYOR MUSUNUZ 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838200" y="149225"/>
          <a:ext cx="11134725" cy="670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5942" y="1164590"/>
            <a:ext cx="10943167" cy="1082675"/>
          </a:xfrm>
        </p:spPr>
        <p:txBody>
          <a:bodyPr/>
          <a:lstStyle/>
          <a:p>
            <a:r>
              <a:rPr lang="tr-TR" dirty="0"/>
              <a:t>1)PROJEMİZE KATILAN KİŞİLERİN YAŞ DURUMLARI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 descr="yasli-gen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955" y="2247265"/>
            <a:ext cx="8884285" cy="45808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10)DEVLET HASTANELERİNDE GENEL HİZMET KOŞULLARININ DAHA İYİ HALE GELDİĞİNİ DÜŞÜNÜYOR MUSUNUZ ?</a:t>
            </a:r>
          </a:p>
        </p:txBody>
      </p:sp>
      <p:pic>
        <p:nvPicPr>
          <p:cNvPr id="3" name="Content Placeholder 2" descr="ameliya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885" y="2164080"/>
            <a:ext cx="9653270" cy="42189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219710" y="19685"/>
          <a:ext cx="11850370" cy="663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11)DEVLET HASTANELERİNİN SAYISININ YETERLİ OLDUĞUNU DÜŞÜNÜYOR MUSUNUZ ?</a:t>
            </a:r>
          </a:p>
        </p:txBody>
      </p:sp>
      <p:pic>
        <p:nvPicPr>
          <p:cNvPr id="4" name="Picture 3" descr="d0ba2093ca8c565cc88ba65fa3e21b24_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05" y="2499360"/>
            <a:ext cx="7565390" cy="43256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853440" y="586740"/>
          <a:ext cx="10515600" cy="578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12)EĞER YETERLİ MADDİ KOŞULLARA SAHİP OLSANIZ YİNE DE DEVLET HASTANELERİNİ TERCİH EDER MİSİNİZ?</a:t>
            </a:r>
          </a:p>
        </p:txBody>
      </p:sp>
      <p:pic>
        <p:nvPicPr>
          <p:cNvPr id="4" name="Picture 3" descr="is_sagligi_yasasi_neler_getirecek_h118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095" y="2558415"/>
            <a:ext cx="6780530" cy="414591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838200" y="52705"/>
          <a:ext cx="10982325" cy="662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r>
              <a:rPr lang="tr-TR" dirty="0"/>
              <a:t>13)SİZCE FİZİKSEL KOŞULLARI BAKIMINDAN ÖZEL HASTANELER Mİ ,DEVLET HASTANELERİ Mİ DAHA İYİ DURUMDADIR ?</a:t>
            </a:r>
          </a:p>
        </p:txBody>
      </p:sp>
      <p:pic>
        <p:nvPicPr>
          <p:cNvPr id="4" name="Content Placeholder 3" descr="sagligin-en-buyuk-ailesiyiz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95600"/>
            <a:ext cx="10515600" cy="387223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/>
          <p:cNvGraphicFramePr/>
          <p:nvPr/>
        </p:nvGraphicFramePr>
        <p:xfrm>
          <a:off x="1004341" y="359764"/>
          <a:ext cx="9563725" cy="616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14)SİZCE HİZMET KALİTESİ BAKIMINDA ÖZEL HASTANELER Mİ,DEVLET HASTANELERİ Mİ DAHA İYİ DURUMDADIR ?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 descr="3274baa3-909d-4eef-bb51-a958af59ee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635" y="3329940"/>
            <a:ext cx="8021320" cy="28568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/>
          <p:cNvGraphicFramePr/>
          <p:nvPr/>
        </p:nvGraphicFramePr>
        <p:xfrm>
          <a:off x="31750" y="52070"/>
          <a:ext cx="12019915" cy="674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fik 14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95145" y="339090"/>
            <a:ext cx="9144000" cy="3097530"/>
          </a:xfrm>
        </p:spPr>
        <p:txBody>
          <a:bodyPr>
            <a:normAutofit/>
          </a:bodyPr>
          <a:lstStyle/>
          <a:p>
            <a:r>
              <a:rPr lang="tr-TR" dirty="0"/>
              <a:t>15)ÖZEL HASTANE VE DEVLET HASTANESİNDE YAPILAN TETKİKLER ARASINDA GÜVENİRLİK FARKI OLDUĞUNU DÜŞÜNÜYOR MUSUNUZ?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 5"/>
          <p:cNvGraphicFramePr/>
          <p:nvPr/>
        </p:nvGraphicFramePr>
        <p:xfrm>
          <a:off x="2032000" y="266065"/>
          <a:ext cx="9488170" cy="608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16)SİZCE HER ÖZEL HASTANE BELİRLİ BİR KALİTE EŞİĞİNİN ÜZERİNDE MİDİR?</a:t>
            </a:r>
          </a:p>
        </p:txBody>
      </p:sp>
      <p:pic>
        <p:nvPicPr>
          <p:cNvPr id="4" name="Content Placeholder 3" descr="u_hastane-saglik-hizmerleri-fark-ucretleri-degist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015" y="1825625"/>
            <a:ext cx="864870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/>
          <p:cNvGraphicFramePr/>
          <p:nvPr/>
        </p:nvGraphicFramePr>
        <p:xfrm>
          <a:off x="3225165" y="52345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17)ÜNİVERSİTE HASTANELERİNİN HİZMET KALİTESİNİ YETERLİ BULUYOR MUSUNUZ ?</a:t>
            </a:r>
          </a:p>
        </p:txBody>
      </p:sp>
      <p:pic>
        <p:nvPicPr>
          <p:cNvPr id="4" name="Picture 3" descr="372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990" y="2670175"/>
            <a:ext cx="8166100" cy="405384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/>
          <p:cNvGraphicFramePr/>
          <p:nvPr/>
        </p:nvGraphicFramePr>
        <p:xfrm>
          <a:off x="1195070" y="73660"/>
          <a:ext cx="10353675" cy="664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tr-TR" dirty="0">
                <a:ln/>
                <a:solidFill>
                  <a:schemeClr val="accent4"/>
                </a:solidFill>
                <a:effectLst/>
              </a:rPr>
              <a:t>18)ÜNİVERSİTE HASTANELERİNİN TETKİK,TEŞHİS VE TEDAVİ HİZMETLERİNİ GÜVENİLİR BULUYOR MUSUNUZ ?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 descr="doctors-and-nurse-with-hospital-pati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75" y="2536190"/>
            <a:ext cx="8362315" cy="372046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k 8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altLang="en-US"/>
            </a:br>
            <a:br>
              <a:rPr lang="tr-TR" altLang="en-US"/>
            </a:br>
            <a:br>
              <a:rPr lang="tr-TR" altLang="en-US"/>
            </a:br>
            <a:br>
              <a:rPr lang="tr-TR" altLang="en-US"/>
            </a:br>
            <a:r>
              <a:rPr lang="tr-TR" altLang="en-US">
                <a:solidFill>
                  <a:schemeClr val="accent2"/>
                </a:solidFill>
              </a:rPr>
              <a:t>TODUP HOCAMIZ</a:t>
            </a:r>
            <a:r>
              <a:rPr lang="tr-TR" altLang="en-US"/>
              <a:t>:ULAŞ    </a:t>
            </a:r>
            <a:br>
              <a:rPr lang="tr-TR" altLang="en-US"/>
            </a:br>
            <a:r>
              <a:rPr lang="tr-TR" altLang="en-US"/>
              <a:t>  </a:t>
            </a:r>
            <a:r>
              <a:rPr lang="tr-TR" altLang="en-US">
                <a:solidFill>
                  <a:schemeClr val="accent2"/>
                </a:solidFill>
              </a:rPr>
              <a:t>GRUP BAŞKANI</a:t>
            </a:r>
            <a:r>
              <a:rPr lang="tr-TR" altLang="en-US"/>
              <a:t>:BURAK ÇAMLI</a:t>
            </a:r>
            <a:br>
              <a:rPr lang="tr-TR" altLang="en-US"/>
            </a:br>
            <a:r>
              <a:rPr lang="tr-TR" altLang="en-US"/>
              <a:t>    </a:t>
            </a:r>
            <a:r>
              <a:rPr lang="tr-TR" altLang="en-US">
                <a:solidFill>
                  <a:schemeClr val="accent2"/>
                </a:solidFill>
              </a:rPr>
              <a:t> BAŞKAN YARDIMCISI</a:t>
            </a:r>
            <a:r>
              <a:rPr lang="tr-TR" altLang="en-US"/>
              <a:t>:EMRE DEMİRCİ</a:t>
            </a:r>
            <a:br>
              <a:rPr lang="tr-TR" alt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altLang="en-US">
                <a:solidFill>
                  <a:srgbClr val="FF0000"/>
                </a:solidFill>
              </a:rPr>
              <a:t>GRUP SÖZCÜSÜ</a:t>
            </a:r>
            <a:r>
              <a:rPr lang="tr-TR" altLang="en-US"/>
              <a:t>:ASLINUR ASLAN </a:t>
            </a:r>
            <a:br>
              <a:rPr lang="tr-TR" altLang="en-US"/>
            </a:br>
            <a:r>
              <a:rPr lang="tr-TR" altLang="en-US"/>
              <a:t>VE</a:t>
            </a:r>
            <a:br>
              <a:rPr lang="tr-TR" altLang="en-US"/>
            </a:br>
            <a:r>
              <a:rPr lang="tr-TR" altLang="en-US"/>
              <a:t>EMEĞİ GEÇEN DİĞER ARKADAŞLARIMIZA TEŞEKKÜR EDERİZ.</a:t>
            </a:r>
            <a:endParaRPr lang="tr-TR" altLang="en-US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2)CİNSİYET DAĞILIMLARI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86" y="1690688"/>
            <a:ext cx="6931951" cy="486838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/>
          <p:cNvGraphicFramePr/>
          <p:nvPr/>
        </p:nvGraphicFramePr>
        <p:xfrm>
          <a:off x="209862" y="0"/>
          <a:ext cx="1198213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19069" y="357865"/>
            <a:ext cx="9144000" cy="2387600"/>
          </a:xfrm>
        </p:spPr>
        <p:txBody>
          <a:bodyPr/>
          <a:lstStyle/>
          <a:p>
            <a:r>
              <a:rPr lang="tr-TR" dirty="0"/>
              <a:t>3)AİLE HEKİMİNİZİ TANIYOR MUSUNUZ?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2745465"/>
            <a:ext cx="4871803" cy="33659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k 6"/>
          <p:cNvGraphicFramePr/>
          <p:nvPr/>
        </p:nvGraphicFramePr>
        <p:xfrm>
          <a:off x="2032000" y="0"/>
          <a:ext cx="8715948" cy="613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4)AİLE HEKİMLİĞİ SİSTEMİNİ YARARLI VE İŞLEVSEL BULUYOR MUSUNUZ?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3" descr="aile-hekimi-ned-201404031244311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10" y="2620645"/>
            <a:ext cx="7275830" cy="40900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k 6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usiness Cooper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1534</Words>
  <Application>Microsoft Office PowerPoint</Application>
  <PresentationFormat>Geniş ekran</PresentationFormat>
  <Paragraphs>42</Paragraphs>
  <Slides>38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Business Cooperate</vt:lpstr>
      <vt:lpstr>TOPLUMSAL DUYARLILIK PROJESİ</vt:lpstr>
      <vt:lpstr>1)PROJEMİZE KATILAN KİŞİLERİN YAŞ DURUMLARI</vt:lpstr>
      <vt:lpstr>PowerPoint Sunusu</vt:lpstr>
      <vt:lpstr>2)CİNSİYET DAĞILIMLARI</vt:lpstr>
      <vt:lpstr>PowerPoint Sunusu</vt:lpstr>
      <vt:lpstr>3)AİLE HEKİMİNİZİ TANIYOR MUSUNUZ?</vt:lpstr>
      <vt:lpstr>PowerPoint Sunusu</vt:lpstr>
      <vt:lpstr>4)AİLE HEKİMLİĞİ SİSTEMİNİ YARARLI VE İŞLEVSEL BULUYOR MUSUNUZ?</vt:lpstr>
      <vt:lpstr>PowerPoint Sunusu</vt:lpstr>
      <vt:lpstr>5)SAĞLIK SORUNLARINIZDA İLK BAŞVURDUĞUNUZ SAĞLIK KURULUŞU AİLE HEKİMLİĞİ MİDİR?</vt:lpstr>
      <vt:lpstr>PowerPoint Sunusu</vt:lpstr>
      <vt:lpstr>6)SİZCE DEVLETİN SAĞLIK HARCAMALARINDAKİ PAYI NE ÖLÇÜDEDİR?</vt:lpstr>
      <vt:lpstr>PowerPoint Sunusu</vt:lpstr>
      <vt:lpstr>7)GENEL SAĞLIK SİGORTASI HAKKINDA BİLGİ SAHİBİ MİSİNİZ?</vt:lpstr>
      <vt:lpstr>PowerPoint Sunusu</vt:lpstr>
      <vt:lpstr>8)GENEL SAĞLIK SİGORTASI PRİMLERİNİ TAKİP EDİYOR MUSUNUZ ?</vt:lpstr>
      <vt:lpstr>PowerPoint Sunusu</vt:lpstr>
      <vt:lpstr>9)SAĞLIK KURULUŞLARINDA RANDEVU SİSTEMİNİN YARARLI İŞLEDİĞİNİ DÜŞÜNÜYOR MUSUNUZ ?</vt:lpstr>
      <vt:lpstr>PowerPoint Sunusu</vt:lpstr>
      <vt:lpstr>10)DEVLET HASTANELERİNDE GENEL HİZMET KOŞULLARININ DAHA İYİ HALE GELDİĞİNİ DÜŞÜNÜYOR MUSUNUZ ?</vt:lpstr>
      <vt:lpstr>PowerPoint Sunusu</vt:lpstr>
      <vt:lpstr>11)DEVLET HASTANELERİNİN SAYISININ YETERLİ OLDUĞUNU DÜŞÜNÜYOR MUSUNUZ ?</vt:lpstr>
      <vt:lpstr>PowerPoint Sunusu</vt:lpstr>
      <vt:lpstr>12)EĞER YETERLİ MADDİ KOŞULLARA SAHİP OLSANIZ YİNE DE DEVLET HASTANELERİNİ TERCİH EDER MİSİNİZ?</vt:lpstr>
      <vt:lpstr>PowerPoint Sunusu</vt:lpstr>
      <vt:lpstr>  13)SİZCE FİZİKSEL KOŞULLARI BAKIMINDAN ÖZEL HASTANELER Mİ ,DEVLET HASTANELERİ Mİ DAHA İYİ DURUMDADIR ?</vt:lpstr>
      <vt:lpstr>PowerPoint Sunusu</vt:lpstr>
      <vt:lpstr>14)SİZCE HİZMET KALİTESİ BAKIMINDA ÖZEL HASTANELER Mİ,DEVLET HASTANELERİ Mİ DAHA İYİ DURUMDADIR ?</vt:lpstr>
      <vt:lpstr>PowerPoint Sunusu</vt:lpstr>
      <vt:lpstr>15)ÖZEL HASTANE VE DEVLET HASTANESİNDE YAPILAN TETKİKLER ARASINDA GÜVENİRLİK FARKI OLDUĞUNU DÜŞÜNÜYOR MUSUNUZ?</vt:lpstr>
      <vt:lpstr>PowerPoint Sunusu</vt:lpstr>
      <vt:lpstr>16)SİZCE HER ÖZEL HASTANE BELİRLİ BİR KALİTE EŞİĞİNİN ÜZERİNDE MİDİR?</vt:lpstr>
      <vt:lpstr>PowerPoint Sunusu</vt:lpstr>
      <vt:lpstr>17)ÜNİVERSİTE HASTANELERİNİN HİZMET KALİTESİNİ YETERLİ BULUYOR MUSUNUZ ?</vt:lpstr>
      <vt:lpstr>PowerPoint Sunusu</vt:lpstr>
      <vt:lpstr>18)ÜNİVERSİTE HASTANELERİNİN TETKİK,TEŞHİS VE TEDAVİ HİZMETLERİNİ GÜVENİLİR BULUYOR MUSUNUZ ?</vt:lpstr>
      <vt:lpstr>PowerPoint Sunusu</vt:lpstr>
      <vt:lpstr>    TODUP HOCAMIZ:ULAŞ       GRUP BAŞKANI:BURAK ÇAMLI      BAŞKAN YARDIMCISI:EMRE DEMİRCİ GRUP SÖZCÜSÜ:ASLINUR ASLAN  VE EMEĞİ GEÇEN DİĞER ARKADAŞLARIMIZA TEŞEKKÜR EDERİZ.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Emrecan</dc:creator>
  <cp:lastModifiedBy>toshiba</cp:lastModifiedBy>
  <cp:revision>26</cp:revision>
  <dcterms:created xsi:type="dcterms:W3CDTF">2017-01-08T09:13:00Z</dcterms:created>
  <dcterms:modified xsi:type="dcterms:W3CDTF">2017-03-28T15:32:59Z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