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70" r:id="rId6"/>
    <p:sldId id="260" r:id="rId7"/>
    <p:sldId id="261" r:id="rId8"/>
    <p:sldId id="264" r:id="rId9"/>
    <p:sldId id="271" r:id="rId10"/>
    <p:sldId id="265" r:id="rId11"/>
    <p:sldId id="266" r:id="rId12"/>
    <p:sldId id="262" r:id="rId13"/>
    <p:sldId id="268" r:id="rId14"/>
    <p:sldId id="269" r:id="rId15"/>
    <p:sldId id="263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45" d="100"/>
          <a:sy n="45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61BB-5E3C-491A-945B-CAB3A98A5162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1E182-5515-492C-900D-AE6620362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16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1E182-5515-492C-900D-AE662036285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0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13.01.2017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02AFA7-EC3E-42AD-8038-BCF895FBD4B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ik.gov.tr/" TargetMode="External"/><Relationship Id="rId2" Type="http://schemas.openxmlformats.org/officeDocument/2006/relationships/hyperlink" Target="http://beslenme.gov.t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7704856" cy="1589112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‘Hapur hupur’ projesi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SağlIklI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beslenme’</a:t>
            </a:r>
          </a:p>
        </p:txBody>
      </p:sp>
      <p:pic>
        <p:nvPicPr>
          <p:cNvPr id="1026" name="Picture 2" descr="koü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559656" cy="15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oü tıp amblem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3" t="-32146" r="-49253" b="32146"/>
          <a:stretch/>
        </p:blipFill>
        <p:spPr bwMode="auto">
          <a:xfrm>
            <a:off x="6948264" y="-819472"/>
            <a:ext cx="4062230" cy="28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İlgili resim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456384" cy="2701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9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8598" y="404664"/>
            <a:ext cx="8260672" cy="1039427"/>
          </a:xfrm>
          <a:noFill/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774654"/>
            <a:ext cx="4427984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Anlattıklarımızı pekiştirebilmek için karakter karşılaştırması hazırladık.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7" y="1718810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5916"/>
            <a:ext cx="3728411" cy="26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716015" y="4774654"/>
            <a:ext cx="3936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2"/>
                </a:solidFill>
              </a:rPr>
              <a:t>Sunum sonrası meyve dağıtımı gerçekleştirdik. </a:t>
            </a:r>
          </a:p>
          <a:p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0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4626"/>
            <a:ext cx="3744416" cy="49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286"/>
            <a:ext cx="4260983" cy="31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9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Sunum öncesi çocuklarla ufak bir sohbet gerçekleştirildi ve çocukların sağlıklı beslenme konusuna ne kadar vakıf oldukları gözlemlendi.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Gözlemler </a:t>
            </a:r>
            <a:r>
              <a:rPr lang="tr-TR" dirty="0" smtClean="0"/>
              <a:t>sonucu;</a:t>
            </a:r>
          </a:p>
          <a:p>
            <a:pPr marL="114300" indent="0">
              <a:buNone/>
            </a:pPr>
            <a:r>
              <a:rPr lang="tr-TR" dirty="0" smtClean="0"/>
              <a:t>    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tr-TR" dirty="0" smtClean="0"/>
              <a:t>Çocukların </a:t>
            </a:r>
            <a:r>
              <a:rPr lang="tr-TR" dirty="0"/>
              <a:t>genelinin kahvaltı yaptığı</a:t>
            </a:r>
            <a:r>
              <a:rPr lang="tr-TR" dirty="0" smtClean="0"/>
              <a:t>,</a:t>
            </a:r>
          </a:p>
          <a:p>
            <a:pPr marL="114300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b. </a:t>
            </a:r>
            <a:r>
              <a:rPr lang="tr-TR" dirty="0" smtClean="0"/>
              <a:t>Dişlerini </a:t>
            </a:r>
            <a:r>
              <a:rPr lang="tr-TR" dirty="0"/>
              <a:t>günde bir kere fırçaladıkları</a:t>
            </a:r>
            <a:r>
              <a:rPr lang="tr-TR" dirty="0" smtClean="0"/>
              <a:t>,</a:t>
            </a:r>
          </a:p>
          <a:p>
            <a:pPr marL="114300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c. </a:t>
            </a:r>
            <a:r>
              <a:rPr lang="tr-TR" dirty="0" smtClean="0"/>
              <a:t>Pek </a:t>
            </a:r>
            <a:r>
              <a:rPr lang="tr-TR" dirty="0"/>
              <a:t>azının günde en az 1 bardak süt </a:t>
            </a:r>
            <a:r>
              <a:rPr lang="tr-TR" dirty="0" smtClean="0"/>
              <a:t>içtiğini</a:t>
            </a:r>
          </a:p>
          <a:p>
            <a:pPr marL="114300" indent="0">
              <a:buNone/>
            </a:pPr>
            <a:r>
              <a:rPr lang="tr-TR" dirty="0" smtClean="0"/>
              <a:t>gördük.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Sunum sonrası çocukların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sağlıklı beslenme konusunda heveslendikleri</a:t>
            </a:r>
            <a:r>
              <a:rPr lang="tr-TR" dirty="0" smtClean="0"/>
              <a:t>ni gözlemledik. </a:t>
            </a:r>
            <a:r>
              <a:rPr lang="tr-TR" dirty="0"/>
              <a:t>A</a:t>
            </a:r>
            <a:r>
              <a:rPr lang="tr-TR" dirty="0" smtClean="0"/>
              <a:t>rtık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süt içmelerine dikkat edeceklerini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abur cubur tüketimlerini azaltacaklarını </a:t>
            </a:r>
            <a:r>
              <a:rPr lang="tr-TR" dirty="0" smtClean="0"/>
              <a:t>belirttiler. 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675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69" y="4148967"/>
            <a:ext cx="3938736" cy="29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9"/>
            <a:ext cx="4628754" cy="260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5" y="2276872"/>
            <a:ext cx="4139952" cy="310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932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2132856"/>
            <a:ext cx="8229600" cy="4373563"/>
          </a:xfrm>
        </p:spPr>
        <p:txBody>
          <a:bodyPr/>
          <a:lstStyle/>
          <a:p>
            <a:r>
              <a:rPr lang="tr-TR" dirty="0">
                <a:hlinkClick r:id="rId2"/>
              </a:rPr>
              <a:t>http://beslenme.gov.tr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r>
              <a:rPr lang="tr-TR" dirty="0">
                <a:hlinkClick r:id="rId3"/>
              </a:rPr>
              <a:t>http://www.tuik.gov.tr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tr-TR" dirty="0" smtClean="0"/>
              <a:t>ŞÜKRÜ HATUN (VİDEO)</a:t>
            </a:r>
          </a:p>
          <a:p>
            <a:r>
              <a:rPr lang="tr-TR" dirty="0" smtClean="0"/>
              <a:t>MUAZZEZ GARİPAĞAOĞLU (MAKALE)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526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sağlıklı beslenme ile ilgili resimli slogan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sağlıklı beslenme ile ilgili resimli sloganlar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sağlıklı beslenme ile ilgili resimli sloganlar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508142" y="4149080"/>
            <a:ext cx="6691641" cy="2391297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tr-TR" b="1" dirty="0" smtClean="0"/>
              <a:t>DANIŞMAN ÖĞRETİM ÜYESİ: Prof. Dr. NAZAN SARPER</a:t>
            </a:r>
          </a:p>
          <a:p>
            <a:pPr marL="114300" indent="0">
              <a:buNone/>
            </a:pPr>
            <a:r>
              <a:rPr lang="tr-TR" dirty="0" smtClean="0"/>
              <a:t>PROJE ÜYELERİ: METE FURKAN BAYHAN</a:t>
            </a:r>
          </a:p>
          <a:p>
            <a:pPr marL="114300" indent="0">
              <a:buNone/>
            </a:pPr>
            <a:r>
              <a:rPr lang="tr-TR" dirty="0" smtClean="0"/>
              <a:t>                          YELDA YAREN BURUCU </a:t>
            </a:r>
          </a:p>
          <a:p>
            <a:pPr marL="114300" indent="0">
              <a:buNone/>
            </a:pPr>
            <a:r>
              <a:rPr lang="tr-TR" dirty="0" smtClean="0"/>
              <a:t>                          ESİN SAPAR</a:t>
            </a:r>
          </a:p>
          <a:p>
            <a:pPr marL="11430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MEHMET ÖZTÜRK</a:t>
            </a:r>
          </a:p>
          <a:p>
            <a:pPr marL="11430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AMİNE YUGRUŞ </a:t>
            </a:r>
          </a:p>
          <a:p>
            <a:pPr marL="11430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NEZİHE İLKNUR BOSTANOĞLU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38" y="465138"/>
            <a:ext cx="4620649" cy="34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1118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9235" y="2132856"/>
            <a:ext cx="8229600" cy="4373563"/>
          </a:xfrm>
        </p:spPr>
        <p:txBody>
          <a:bodyPr/>
          <a:lstStyle/>
          <a:p>
            <a:pPr lvl="8"/>
            <a:r>
              <a:rPr lang="tr-TR" sz="3600" dirty="0" smtClean="0"/>
              <a:t>TEŞEKKÜRLER</a:t>
            </a:r>
          </a:p>
          <a:p>
            <a:pPr marL="2194560" lvl="8" indent="0">
              <a:buNone/>
            </a:pPr>
            <a:endParaRPr lang="tr-TR" sz="2400" dirty="0" smtClean="0"/>
          </a:p>
          <a:p>
            <a:pPr marL="2194560" lvl="8" indent="0">
              <a:buNone/>
            </a:pPr>
            <a:r>
              <a:rPr lang="tr-TR" sz="2400" dirty="0" smtClean="0"/>
              <a:t>OSMAN ve MERAL HOCA…</a:t>
            </a:r>
          </a:p>
          <a:p>
            <a:pPr marL="2194560" lvl="8" indent="0">
              <a:buNone/>
            </a:pPr>
            <a:r>
              <a:rPr lang="tr-TR" sz="2400" dirty="0"/>
              <a:t>	</a:t>
            </a:r>
          </a:p>
          <a:p>
            <a:pPr marL="2194560" lvl="8" indent="0">
              <a:buNone/>
            </a:pP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89235" y="4627946"/>
            <a:ext cx="8265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  </a:t>
            </a: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</a:rPr>
              <a:t>BİZİ DİNLEDİĞİNİZ İÇİN TEŞEKKÜR EDERİZ…  </a:t>
            </a: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182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PROBLEM</a:t>
            </a:r>
            <a:endParaRPr lang="tr-TR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 smtClean="0"/>
              <a:t>                                      </a:t>
            </a:r>
            <a:r>
              <a:rPr lang="tr-TR" dirty="0" err="1" smtClean="0"/>
              <a:t>Obezite</a:t>
            </a:r>
            <a:r>
              <a:rPr lang="tr-TR" dirty="0"/>
              <a:t>, diyabet vb. pek </a:t>
            </a:r>
            <a:r>
              <a:rPr lang="tr-TR" dirty="0" smtClean="0"/>
              <a:t>                                                                          		</a:t>
            </a:r>
            <a:r>
              <a:rPr lang="tr-TR" dirty="0"/>
              <a:t> </a:t>
            </a:r>
            <a:r>
              <a:rPr lang="tr-TR" dirty="0" smtClean="0"/>
              <a:t>                çok </a:t>
            </a:r>
            <a:r>
              <a:rPr lang="tr-TR" dirty="0"/>
              <a:t>hastalığın sağlıksız </a:t>
            </a:r>
            <a:r>
              <a:rPr lang="tr-TR" dirty="0" smtClean="0"/>
              <a:t>				      beslenme yüzünden </a:t>
            </a:r>
            <a:r>
              <a:rPr lang="tr-TR" dirty="0"/>
              <a:t>çok küçük </a:t>
            </a:r>
            <a:r>
              <a:rPr lang="tr-TR" dirty="0" smtClean="0"/>
              <a:t>			      yaşlarda görülme</a:t>
            </a:r>
          </a:p>
          <a:p>
            <a:pPr marL="114300" indent="0">
              <a:buNone/>
            </a:pPr>
            <a:r>
              <a:rPr lang="tr-TR" dirty="0" smtClean="0"/>
              <a:t>			   </a:t>
            </a:r>
            <a:r>
              <a:rPr lang="tr-TR" dirty="0"/>
              <a:t>sıklığının artması</a:t>
            </a:r>
          </a:p>
        </p:txBody>
      </p:sp>
      <p:pic>
        <p:nvPicPr>
          <p:cNvPr id="3074" name="Picture 2" descr="ÇOCUKLARDA OBEZİTE ile ilgili g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36" y="3933056"/>
            <a:ext cx="4384767" cy="29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çocuklarda obezite karikatü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7182"/>
            <a:ext cx="30956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87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b="1" i="1" dirty="0" err="1"/>
              <a:t>Obezite</a:t>
            </a:r>
            <a:r>
              <a:rPr lang="tr-TR" sz="1800" dirty="0"/>
              <a:t> küresel boyutta önemli bir halk sağlığı sorunudur. Hem gelişmiş ülkelerde hem de gelişmekte olan ülkelerde </a:t>
            </a:r>
            <a:r>
              <a:rPr lang="tr-TR" sz="1800" dirty="0" err="1"/>
              <a:t>obezite</a:t>
            </a:r>
            <a:r>
              <a:rPr lang="tr-TR" sz="1800" dirty="0"/>
              <a:t> her geçen gün artış göstermektedir. DSÖ tarafından </a:t>
            </a:r>
            <a:r>
              <a:rPr lang="tr-TR" sz="1800" dirty="0" smtClean="0"/>
              <a:t> </a:t>
            </a:r>
            <a:r>
              <a:rPr lang="tr-TR" sz="1800" dirty="0"/>
              <a:t>yapılan </a:t>
            </a:r>
            <a:r>
              <a:rPr lang="tr-TR" sz="1800" dirty="0" smtClean="0"/>
              <a:t>bir  çalışmada </a:t>
            </a:r>
            <a:r>
              <a:rPr lang="tr-TR" sz="1800" dirty="0"/>
              <a:t>10 yılda </a:t>
            </a:r>
            <a:r>
              <a:rPr lang="tr-TR" sz="1800" dirty="0" err="1"/>
              <a:t>obezite</a:t>
            </a:r>
            <a:r>
              <a:rPr lang="tr-TR" sz="1800" dirty="0"/>
              <a:t> </a:t>
            </a:r>
            <a:r>
              <a:rPr lang="tr-TR" sz="1800" dirty="0" err="1"/>
              <a:t>prevalansında</a:t>
            </a:r>
            <a:r>
              <a:rPr lang="tr-TR" sz="1800" dirty="0"/>
              <a:t> </a:t>
            </a:r>
            <a:r>
              <a:rPr lang="tr-TR" sz="1800" b="1" dirty="0"/>
              <a:t>%10-30 </a:t>
            </a:r>
            <a:r>
              <a:rPr lang="tr-TR" sz="1800" dirty="0"/>
              <a:t>arasında bir artış saptandığı bildirilmiştir</a:t>
            </a:r>
            <a:r>
              <a:rPr lang="tr-TR" sz="1800" dirty="0" smtClean="0"/>
              <a:t>.</a:t>
            </a:r>
          </a:p>
          <a:p>
            <a:endParaRPr lang="tr-TR" sz="1800" dirty="0" smtClean="0"/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85836"/>
              </p:ext>
            </p:extLst>
          </p:nvPr>
        </p:nvGraphicFramePr>
        <p:xfrm>
          <a:off x="1259632" y="3573016"/>
          <a:ext cx="6515100" cy="10096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57550"/>
                <a:gridCol w="32575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2008</a:t>
                      </a:r>
                      <a:br>
                        <a:rPr lang="tr-TR" dirty="0">
                          <a:effectLst/>
                        </a:rPr>
                      </a:br>
                      <a:r>
                        <a:rPr lang="tr-TR" dirty="0" err="1">
                          <a:effectLst/>
                        </a:rPr>
                        <a:t>Obezite</a:t>
                      </a:r>
                      <a:r>
                        <a:rPr lang="tr-TR" dirty="0">
                          <a:effectLst/>
                        </a:rPr>
                        <a:t> :</a:t>
                      </a:r>
                      <a:r>
                        <a:rPr lang="tr-TR" sz="2400" b="1" i="1" dirty="0">
                          <a:effectLst/>
                        </a:rPr>
                        <a:t> 400 Milyon</a:t>
                      </a:r>
                      <a:br>
                        <a:rPr lang="tr-TR" sz="2400" b="1" i="1" dirty="0">
                          <a:effectLst/>
                        </a:rPr>
                      </a:br>
                      <a:r>
                        <a:rPr lang="tr-TR" dirty="0">
                          <a:effectLst/>
                        </a:rPr>
                        <a:t>Fazla Kilolu : 1,4 milyar</a:t>
                      </a:r>
                      <a:endParaRPr lang="tr-TR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2015</a:t>
                      </a:r>
                      <a:br>
                        <a:rPr lang="tr-TR" dirty="0">
                          <a:effectLst/>
                        </a:rPr>
                      </a:br>
                      <a:r>
                        <a:rPr lang="tr-TR" dirty="0" err="1">
                          <a:effectLst/>
                        </a:rPr>
                        <a:t>Obezite</a:t>
                      </a:r>
                      <a:r>
                        <a:rPr lang="tr-TR" dirty="0">
                          <a:effectLst/>
                        </a:rPr>
                        <a:t> : </a:t>
                      </a:r>
                      <a:r>
                        <a:rPr lang="tr-TR" sz="2400" b="1" i="1" dirty="0">
                          <a:effectLst/>
                        </a:rPr>
                        <a:t>700 Milyon</a:t>
                      </a:r>
                      <a:r>
                        <a:rPr lang="tr-TR" dirty="0">
                          <a:effectLst/>
                        </a:rPr>
                        <a:t/>
                      </a:r>
                      <a:br>
                        <a:rPr lang="tr-TR" dirty="0">
                          <a:effectLst/>
                        </a:rPr>
                      </a:br>
                      <a:r>
                        <a:rPr lang="tr-TR" dirty="0">
                          <a:effectLst/>
                        </a:rPr>
                        <a:t>Fazla Kilolu : 2,3 milyar</a:t>
                      </a:r>
                      <a:endParaRPr lang="tr-TR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pic>
        <p:nvPicPr>
          <p:cNvPr id="2053" name="Picture 5" descr="dünya ile ilgili görsel sonucu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54037"/>
            <a:ext cx="1950057" cy="19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ünya ile ilgili görsel sonucu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97" y="4719607"/>
            <a:ext cx="1950057" cy="19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933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179512" y="1719071"/>
            <a:ext cx="8507288" cy="440740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   Bakanlığımız</a:t>
            </a:r>
            <a:r>
              <a:rPr lang="tr-TR" sz="2400" dirty="0"/>
              <a:t>, Hacettepe Üniversitesi Sağlık Bilimleri </a:t>
            </a:r>
            <a:r>
              <a:rPr lang="tr-TR" sz="2400" dirty="0" smtClean="0"/>
              <a:t>      Fakültesi </a:t>
            </a:r>
            <a:r>
              <a:rPr lang="tr-TR" sz="2400" dirty="0"/>
              <a:t>Beslenme ve Diyetetik Bölümü ve Ankara </a:t>
            </a:r>
            <a:r>
              <a:rPr lang="tr-TR" sz="2400" dirty="0" smtClean="0"/>
              <a:t>  Numune </a:t>
            </a:r>
            <a:r>
              <a:rPr lang="tr-TR" sz="2400" dirty="0"/>
              <a:t>Eğitim ve Araştırma Hastanesince </a:t>
            </a:r>
            <a:r>
              <a:rPr lang="tr-TR" sz="2400" dirty="0" smtClean="0"/>
              <a:t>  yürütülen</a:t>
            </a:r>
            <a:r>
              <a:rPr lang="tr-TR" sz="2400" dirty="0"/>
              <a:t> </a:t>
            </a:r>
            <a:r>
              <a:rPr lang="tr-TR" sz="2400" i="1" dirty="0"/>
              <a:t>“Türkiye Beslenme ve Sağlık Araştırması-2010” </a:t>
            </a:r>
            <a:r>
              <a:rPr lang="tr-TR" sz="2400" dirty="0"/>
              <a:t>ön çalışma raporuna göre Türkiye’de</a:t>
            </a:r>
          </a:p>
          <a:p>
            <a:endParaRPr lang="tr-TR" b="1" dirty="0" smtClean="0"/>
          </a:p>
          <a:p>
            <a:r>
              <a:rPr lang="tr-TR" b="1" dirty="0" smtClean="0"/>
              <a:t>   0-5 </a:t>
            </a:r>
            <a:r>
              <a:rPr lang="tr-TR" b="1" dirty="0"/>
              <a:t>yaşta </a:t>
            </a:r>
            <a:r>
              <a:rPr lang="tr-TR" dirty="0" err="1"/>
              <a:t>obezite</a:t>
            </a:r>
            <a:r>
              <a:rPr lang="tr-TR" dirty="0"/>
              <a:t> sıklığı </a:t>
            </a:r>
            <a:r>
              <a:rPr lang="tr-TR" b="1" dirty="0"/>
              <a:t>% 8,5 </a:t>
            </a:r>
            <a:r>
              <a:rPr lang="tr-TR" dirty="0"/>
              <a:t>(erkek %10,1, kız %6,8)</a:t>
            </a:r>
          </a:p>
          <a:p>
            <a:r>
              <a:rPr lang="tr-TR" b="1" dirty="0" smtClean="0"/>
              <a:t>   6-18 </a:t>
            </a:r>
            <a:r>
              <a:rPr lang="tr-TR" b="1" dirty="0"/>
              <a:t>yaşt</a:t>
            </a:r>
            <a:r>
              <a:rPr lang="tr-TR" dirty="0"/>
              <a:t>a </a:t>
            </a:r>
            <a:r>
              <a:rPr lang="tr-TR" dirty="0" err="1"/>
              <a:t>obezite</a:t>
            </a:r>
            <a:r>
              <a:rPr lang="tr-TR" dirty="0"/>
              <a:t> sıklığı </a:t>
            </a:r>
            <a:r>
              <a:rPr lang="tr-TR" b="1" dirty="0"/>
              <a:t>% 8,2</a:t>
            </a:r>
            <a:r>
              <a:rPr lang="tr-TR" dirty="0"/>
              <a:t> (erkek %9,1, kız %</a:t>
            </a:r>
            <a:r>
              <a:rPr lang="tr-TR" dirty="0" smtClean="0"/>
              <a:t>7,3) olarak </a:t>
            </a:r>
            <a:r>
              <a:rPr lang="tr-TR" dirty="0"/>
              <a:t>bulunmuştur.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8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17389"/>
            <a:ext cx="4172259" cy="25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9" y="1268760"/>
            <a:ext cx="352839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xman\Desktop\Yeni klasör (3)\IMG-20161212-WA000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11" y="3574043"/>
            <a:ext cx="4569289" cy="32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3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amaç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2216" y="2132856"/>
            <a:ext cx="8229600" cy="4373563"/>
          </a:xfrm>
        </p:spPr>
        <p:txBody>
          <a:bodyPr/>
          <a:lstStyle/>
          <a:p>
            <a:r>
              <a:rPr lang="tr-TR" dirty="0"/>
              <a:t>Çocukların </a:t>
            </a:r>
            <a:r>
              <a:rPr lang="tr-TR" b="1" i="1" dirty="0">
                <a:solidFill>
                  <a:schemeClr val="accent1">
                    <a:lumMod val="75000"/>
                  </a:schemeClr>
                </a:solidFill>
              </a:rPr>
              <a:t>‘Sağlıklı </a:t>
            </a: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  <a:t>ve Dengeli Beslenme</a:t>
            </a:r>
            <a:r>
              <a:rPr lang="tr-TR" b="1" i="1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konusunda bilinçlenmesini sağlamak</a:t>
            </a:r>
          </a:p>
        </p:txBody>
      </p:sp>
      <p:pic>
        <p:nvPicPr>
          <p:cNvPr id="4098" name="Picture 2" descr="sağlıklı beslenme ile ilgili resimli sloganlar ile ilgili g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98971"/>
            <a:ext cx="5201291" cy="37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ağlıklı beslenme ile ilgili resimli slogan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sağlıklı beslenme ile ilgili resimli sloganlar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 descr="sağlıklı beslenme ile ilgili resimli sloganlar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0" descr="sağlıklı beslenme ile ilgili resimli sloganlar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2" descr="sağlıklı beslenme ile ilgili resimler ile ilgili görsel sonuc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480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yöntem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43941" y="1973190"/>
            <a:ext cx="4485184" cy="3386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b="1" dirty="0" smtClean="0"/>
              <a:t>30 Ağustos İlköğretim Okulu </a:t>
            </a:r>
            <a:r>
              <a:rPr lang="tr-TR" sz="2000" dirty="0" smtClean="0"/>
              <a:t>3. sınıf öğrencilerine sunum yapabilmek için okul yönetimi ile görüşüldü.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/>
              <a:t>İzin işlemleri için İlçe Milli Eğitim Müdürlüğü’ne dilekçe verildi.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36082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12304" y="492805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Alınan izin sonucu </a:t>
            </a:r>
            <a:r>
              <a:rPr lang="tr-TR" b="1" dirty="0"/>
              <a:t>29 Aralık 2016 Perşembe günü</a:t>
            </a:r>
            <a:r>
              <a:rPr lang="tr-TR" dirty="0"/>
              <a:t> 30 Ağustos İlköğretim Okulu’na gidildi ve sunum gerçekleştirildi.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792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184" y="2466553"/>
            <a:ext cx="3754760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‘</a:t>
            </a:r>
            <a:r>
              <a:rPr lang="tr-TR" b="1" dirty="0"/>
              <a:t>Sağlıklı Beslenme</a:t>
            </a:r>
            <a:r>
              <a:rPr lang="tr-TR" dirty="0"/>
              <a:t>’, ‘</a:t>
            </a:r>
            <a:r>
              <a:rPr lang="tr-TR" b="1" dirty="0"/>
              <a:t>Sağlıklı Beslenmeme Sonucu Oluşabilecek Hastalıklar</a:t>
            </a:r>
            <a:r>
              <a:rPr lang="tr-TR" dirty="0"/>
              <a:t>’ ve ‘</a:t>
            </a:r>
            <a:r>
              <a:rPr lang="tr-TR" b="1" dirty="0"/>
              <a:t>Diş Sağlığı</a:t>
            </a:r>
            <a:r>
              <a:rPr lang="tr-TR" dirty="0"/>
              <a:t>’ konularında bilgilendirmeler yapıldı. 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907449" cy="36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78" y="32048"/>
            <a:ext cx="3194447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225">
            <a:off x="475051" y="3287557"/>
            <a:ext cx="4021268" cy="30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521">
            <a:off x="4706574" y="3495245"/>
            <a:ext cx="4066316" cy="30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13.01.2017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zacı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czacı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zac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679</TotalTime>
  <Words>324</Words>
  <Application>Microsoft Office PowerPoint</Application>
  <PresentationFormat>Ekran Gösterisi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Eczacı</vt:lpstr>
      <vt:lpstr>‘SağlIklI beslenme’</vt:lpstr>
      <vt:lpstr>PROBLEM</vt:lpstr>
      <vt:lpstr>PowerPoint Sunusu</vt:lpstr>
      <vt:lpstr>PowerPoint Sunusu</vt:lpstr>
      <vt:lpstr>PowerPoint Sunusu</vt:lpstr>
      <vt:lpstr>amaç</vt:lpstr>
      <vt:lpstr>yöntem</vt:lpstr>
      <vt:lpstr>PowerPoint Sunusu</vt:lpstr>
      <vt:lpstr>PowerPoint Sunusu</vt:lpstr>
      <vt:lpstr>PowerPoint Sunusu</vt:lpstr>
      <vt:lpstr>PowerPoint Sunusu</vt:lpstr>
      <vt:lpstr>sonuç</vt:lpstr>
      <vt:lpstr>PowerPoint Sunusu</vt:lpstr>
      <vt:lpstr>KAYNAKÇA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xman</dc:creator>
  <cp:lastModifiedBy>xman</cp:lastModifiedBy>
  <cp:revision>33</cp:revision>
  <dcterms:created xsi:type="dcterms:W3CDTF">2017-01-07T18:35:17Z</dcterms:created>
  <dcterms:modified xsi:type="dcterms:W3CDTF">2017-03-28T19:04:24Z</dcterms:modified>
</cp:coreProperties>
</file>