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sldIdLst>
    <p:sldId id="280" r:id="rId2"/>
    <p:sldId id="270" r:id="rId3"/>
    <p:sldId id="285" r:id="rId4"/>
    <p:sldId id="271" r:id="rId5"/>
    <p:sldId id="272" r:id="rId6"/>
    <p:sldId id="274" r:id="rId7"/>
    <p:sldId id="268" r:id="rId8"/>
    <p:sldId id="260" r:id="rId9"/>
    <p:sldId id="275" r:id="rId10"/>
    <p:sldId id="276" r:id="rId11"/>
    <p:sldId id="267" r:id="rId12"/>
    <p:sldId id="265" r:id="rId13"/>
    <p:sldId id="266" r:id="rId14"/>
    <p:sldId id="269" r:id="rId15"/>
    <p:sldId id="264" r:id="rId16"/>
    <p:sldId id="263" r:id="rId17"/>
    <p:sldId id="259" r:id="rId18"/>
    <p:sldId id="262" r:id="rId19"/>
    <p:sldId id="261" r:id="rId20"/>
    <p:sldId id="277" r:id="rId21"/>
    <p:sldId id="287" r:id="rId22"/>
    <p:sldId id="286" r:id="rId23"/>
    <p:sldId id="281" r:id="rId24"/>
    <p:sldId id="282" r:id="rId25"/>
    <p:sldId id="283" r:id="rId26"/>
    <p:sldId id="284" r:id="rId27"/>
    <p:sldId id="279" r:id="rId28"/>
    <p:sldId id="278" r:id="rId2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125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94660"/>
  </p:normalViewPr>
  <p:slideViewPr>
    <p:cSldViewPr>
      <p:cViewPr varScale="1">
        <p:scale>
          <a:sx n="68" d="100"/>
          <a:sy n="68" d="100"/>
        </p:scale>
        <p:origin x="-142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A59FC0E6-EBBB-4FCB-B777-70CE70D7B3CC}" type="datetimeFigureOut">
              <a:rPr lang="tr-TR" smtClean="0"/>
              <a:pPr/>
              <a:t>13.01.2017</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2B2FAA7C-202A-4C8D-8F55-99CB3482DCCA}"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59FC0E6-EBBB-4FCB-B777-70CE70D7B3CC}" type="datetimeFigureOut">
              <a:rPr lang="tr-TR" smtClean="0"/>
              <a:pPr/>
              <a:t>13.01.2017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B2FAA7C-202A-4C8D-8F55-99CB3482DCCA}"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59FC0E6-EBBB-4FCB-B777-70CE70D7B3CC}" type="datetimeFigureOut">
              <a:rPr lang="tr-TR" smtClean="0"/>
              <a:pPr/>
              <a:t>13.01.2017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B2FAA7C-202A-4C8D-8F55-99CB3482DCCA}"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59FC0E6-EBBB-4FCB-B777-70CE70D7B3CC}" type="datetimeFigureOut">
              <a:rPr lang="tr-TR" smtClean="0"/>
              <a:pPr/>
              <a:t>13.01.2017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B2FAA7C-202A-4C8D-8F55-99CB3482DCCA}"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A59FC0E6-EBBB-4FCB-B777-70CE70D7B3CC}" type="datetimeFigureOut">
              <a:rPr lang="tr-TR" smtClean="0"/>
              <a:pPr/>
              <a:t>13.01.2017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B2FAA7C-202A-4C8D-8F55-99CB3482DCCA}"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A59FC0E6-EBBB-4FCB-B777-70CE70D7B3CC}" type="datetimeFigureOut">
              <a:rPr lang="tr-TR" smtClean="0"/>
              <a:pPr/>
              <a:t>13.01.2017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B2FAA7C-202A-4C8D-8F55-99CB3482DCCA}"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A59FC0E6-EBBB-4FCB-B777-70CE70D7B3CC}" type="datetimeFigureOut">
              <a:rPr lang="tr-TR" smtClean="0"/>
              <a:pPr/>
              <a:t>13.01.2017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2B2FAA7C-202A-4C8D-8F55-99CB3482DCCA}"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A59FC0E6-EBBB-4FCB-B777-70CE70D7B3CC}" type="datetimeFigureOut">
              <a:rPr lang="tr-TR" smtClean="0"/>
              <a:pPr/>
              <a:t>13.01.2017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2B2FAA7C-202A-4C8D-8F55-99CB3482DCCA}"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59FC0E6-EBBB-4FCB-B777-70CE70D7B3CC}" type="datetimeFigureOut">
              <a:rPr lang="tr-TR" smtClean="0"/>
              <a:pPr/>
              <a:t>13.01.2017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2B2FAA7C-202A-4C8D-8F55-99CB3482DCCA}"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A59FC0E6-EBBB-4FCB-B777-70CE70D7B3CC}" type="datetimeFigureOut">
              <a:rPr lang="tr-TR" smtClean="0"/>
              <a:pPr/>
              <a:t>13.01.2017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B2FAA7C-202A-4C8D-8F55-99CB3482DCCA}"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A59FC0E6-EBBB-4FCB-B777-70CE70D7B3CC}" type="datetimeFigureOut">
              <a:rPr lang="tr-TR" smtClean="0"/>
              <a:pPr/>
              <a:t>13.01.2017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2B2FAA7C-202A-4C8D-8F55-99CB3482DCCA}"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59FC0E6-EBBB-4FCB-B777-70CE70D7B3CC}" type="datetimeFigureOut">
              <a:rPr lang="tr-TR" smtClean="0"/>
              <a:pPr/>
              <a:t>13.01.2017</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B2FAA7C-202A-4C8D-8F55-99CB3482DCCA}"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mayoclinic.org/healthy-lifestyle/stress-management/in-depth/.positive-thinking/art-20043950" TargetMode="External"/><Relationship Id="rId2" Type="http://schemas.openxmlformats.org/officeDocument/2006/relationships/hyperlink" Target="http://www.successconsciousness.com/index_00003a.ht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57224" y="428604"/>
            <a:ext cx="6929486" cy="3571900"/>
          </a:xfrm>
        </p:spPr>
        <p:txBody>
          <a:bodyPr>
            <a:noAutofit/>
          </a:bodyPr>
          <a:lstStyle/>
          <a:p>
            <a:pPr algn="ctr"/>
            <a:r>
              <a:rPr lang="tr-TR" sz="8000" dirty="0" smtClean="0">
                <a:latin typeface="Algerian" pitchFamily="82" charset="0"/>
              </a:rPr>
              <a:t>Grup SEROTONİN </a:t>
            </a:r>
            <a:br>
              <a:rPr lang="tr-TR" sz="8000" dirty="0" smtClean="0">
                <a:latin typeface="Algerian" pitchFamily="82" charset="0"/>
              </a:rPr>
            </a:br>
            <a:r>
              <a:rPr lang="tr-TR" sz="8000" i="1" dirty="0" smtClean="0">
                <a:latin typeface="Algerian" pitchFamily="82" charset="0"/>
              </a:rPr>
              <a:t> </a:t>
            </a:r>
            <a:r>
              <a:rPr lang="tr-TR" dirty="0" err="1" smtClean="0">
                <a:latin typeface="Algerian" pitchFamily="82" charset="0"/>
              </a:rPr>
              <a:t>tODUP</a:t>
            </a:r>
            <a:r>
              <a:rPr lang="tr-TR" dirty="0" smtClean="0">
                <a:latin typeface="Algerian" pitchFamily="82" charset="0"/>
              </a:rPr>
              <a:t> F1</a:t>
            </a:r>
            <a:endParaRPr lang="tr-TR" dirty="0">
              <a:latin typeface="Algerian" pitchFamily="82" charset="0"/>
            </a:endParaRPr>
          </a:p>
        </p:txBody>
      </p:sp>
      <p:sp>
        <p:nvSpPr>
          <p:cNvPr id="3" name="2 İçerik Yer Tutucusu"/>
          <p:cNvSpPr>
            <a:spLocks noGrp="1"/>
          </p:cNvSpPr>
          <p:nvPr>
            <p:ph idx="1"/>
          </p:nvPr>
        </p:nvSpPr>
        <p:spPr>
          <a:xfrm>
            <a:off x="214282" y="4500570"/>
            <a:ext cx="8929718" cy="2071702"/>
          </a:xfrm>
        </p:spPr>
        <p:txBody>
          <a:bodyPr>
            <a:normAutofit/>
          </a:bodyPr>
          <a:lstStyle/>
          <a:p>
            <a:pPr algn="ctr">
              <a:buNone/>
            </a:pPr>
            <a:r>
              <a:rPr lang="tr-TR" sz="4000" dirty="0" smtClean="0">
                <a:solidFill>
                  <a:srgbClr val="002060"/>
                </a:solidFill>
                <a:latin typeface="Algerian" pitchFamily="82" charset="0"/>
              </a:rPr>
              <a:t> </a:t>
            </a:r>
            <a:r>
              <a:rPr lang="tr-TR" sz="5500" dirty="0" smtClean="0">
                <a:solidFill>
                  <a:srgbClr val="FF0000"/>
                </a:solidFill>
                <a:latin typeface="Algerian" pitchFamily="82" charset="0"/>
              </a:rPr>
              <a:t>BİR GÜLÜMSE BİN YAŞA</a:t>
            </a:r>
          </a:p>
          <a:p>
            <a:pPr algn="ctr">
              <a:buNone/>
            </a:pPr>
            <a:r>
              <a:rPr lang="tr-TR" sz="5500" dirty="0" smtClean="0">
                <a:solidFill>
                  <a:srgbClr val="FF0000"/>
                </a:solidFill>
                <a:latin typeface="Algerian" pitchFamily="82" charset="0"/>
                <a:sym typeface="Wingdings" pitchFamily="2" charset="2"/>
              </a:rPr>
              <a:t></a:t>
            </a:r>
            <a:endParaRPr lang="tr-TR" sz="5500"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928934"/>
            <a:ext cx="8229600" cy="1071570"/>
          </a:xfrm>
        </p:spPr>
        <p:txBody>
          <a:bodyPr/>
          <a:lstStyle/>
          <a:p>
            <a:r>
              <a:rPr lang="tr-TR" b="1" dirty="0" smtClean="0"/>
              <a:t>Yılmadık, oda oda gezdik </a:t>
            </a:r>
            <a:r>
              <a:rPr lang="tr-TR" dirty="0" smtClean="0">
                <a:sym typeface="Wingdings" pitchFamily="2" charset="2"/>
              </a:rPr>
              <a:t></a:t>
            </a:r>
            <a:endParaRPr lang="tr-TR" dirty="0"/>
          </a:p>
        </p:txBody>
      </p:sp>
      <p:pic>
        <p:nvPicPr>
          <p:cNvPr id="30722" name="Picture 2" descr="C:\Users\pc\Desktop\Yeni klasör\IMG_7558.JPG"/>
          <p:cNvPicPr>
            <a:picLocks noChangeAspect="1" noChangeArrowheads="1"/>
          </p:cNvPicPr>
          <p:nvPr/>
        </p:nvPicPr>
        <p:blipFill>
          <a:blip r:embed="rId2" cstate="print"/>
          <a:srcRect/>
          <a:stretch>
            <a:fillRect/>
          </a:stretch>
        </p:blipFill>
        <p:spPr bwMode="auto">
          <a:xfrm>
            <a:off x="521022" y="285728"/>
            <a:ext cx="3445857" cy="2786082"/>
          </a:xfrm>
          <a:prstGeom prst="rect">
            <a:avLst/>
          </a:prstGeom>
          <a:noFill/>
        </p:spPr>
      </p:pic>
      <p:pic>
        <p:nvPicPr>
          <p:cNvPr id="30723" name="Picture 3" descr="C:\Users\pc\Desktop\Yeni klasör\IMG_7595.JPG"/>
          <p:cNvPicPr>
            <a:picLocks noChangeAspect="1" noChangeArrowheads="1"/>
          </p:cNvPicPr>
          <p:nvPr/>
        </p:nvPicPr>
        <p:blipFill>
          <a:blip r:embed="rId3" cstate="print"/>
          <a:srcRect/>
          <a:stretch>
            <a:fillRect/>
          </a:stretch>
        </p:blipFill>
        <p:spPr bwMode="auto">
          <a:xfrm>
            <a:off x="5072066" y="285729"/>
            <a:ext cx="3500462" cy="2786082"/>
          </a:xfrm>
          <a:prstGeom prst="rect">
            <a:avLst/>
          </a:prstGeom>
          <a:noFill/>
        </p:spPr>
      </p:pic>
      <p:pic>
        <p:nvPicPr>
          <p:cNvPr id="30724" name="Picture 4" descr="C:\Users\pc\Desktop\Yeni klasör\IMG_7560.JPG"/>
          <p:cNvPicPr>
            <a:picLocks noChangeAspect="1" noChangeArrowheads="1"/>
          </p:cNvPicPr>
          <p:nvPr/>
        </p:nvPicPr>
        <p:blipFill>
          <a:blip r:embed="rId4" cstate="print"/>
          <a:srcRect/>
          <a:stretch>
            <a:fillRect/>
          </a:stretch>
        </p:blipFill>
        <p:spPr bwMode="auto">
          <a:xfrm>
            <a:off x="518352" y="4000504"/>
            <a:ext cx="3410706" cy="2714620"/>
          </a:xfrm>
          <a:prstGeom prst="rect">
            <a:avLst/>
          </a:prstGeom>
          <a:noFill/>
        </p:spPr>
      </p:pic>
      <p:pic>
        <p:nvPicPr>
          <p:cNvPr id="30725" name="Picture 5" descr="C:\Users\pc\Desktop\Yeni klasör\IMG_7630.JPG"/>
          <p:cNvPicPr>
            <a:picLocks noChangeAspect="1" noChangeArrowheads="1"/>
          </p:cNvPicPr>
          <p:nvPr/>
        </p:nvPicPr>
        <p:blipFill>
          <a:blip r:embed="rId5" cstate="print"/>
          <a:srcRect/>
          <a:stretch>
            <a:fillRect/>
          </a:stretch>
        </p:blipFill>
        <p:spPr bwMode="auto">
          <a:xfrm>
            <a:off x="5072066" y="4036222"/>
            <a:ext cx="3571900" cy="267892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c\Desktop\Yeni klasör\IMG_7490.JPG"/>
          <p:cNvPicPr>
            <a:picLocks noChangeAspect="1" noChangeArrowheads="1"/>
          </p:cNvPicPr>
          <p:nvPr/>
        </p:nvPicPr>
        <p:blipFill>
          <a:blip r:embed="rId2" cstate="print"/>
          <a:srcRect/>
          <a:stretch>
            <a:fillRect/>
          </a:stretch>
        </p:blipFill>
        <p:spPr bwMode="auto">
          <a:xfrm>
            <a:off x="428596" y="2071678"/>
            <a:ext cx="3737100" cy="4214842"/>
          </a:xfrm>
          <a:prstGeom prst="rect">
            <a:avLst/>
          </a:prstGeom>
          <a:noFill/>
        </p:spPr>
      </p:pic>
      <p:pic>
        <p:nvPicPr>
          <p:cNvPr id="4099" name="Picture 3" descr="C:\Users\pc\Desktop\Yeni klasör\IMG_7500.JPG"/>
          <p:cNvPicPr>
            <a:picLocks noChangeAspect="1" noChangeArrowheads="1"/>
          </p:cNvPicPr>
          <p:nvPr/>
        </p:nvPicPr>
        <p:blipFill>
          <a:blip r:embed="rId3" cstate="print"/>
          <a:srcRect/>
          <a:stretch>
            <a:fillRect/>
          </a:stretch>
        </p:blipFill>
        <p:spPr bwMode="auto">
          <a:xfrm>
            <a:off x="4286248" y="2071678"/>
            <a:ext cx="4528343" cy="4214842"/>
          </a:xfrm>
          <a:prstGeom prst="rect">
            <a:avLst/>
          </a:prstGeom>
          <a:noFill/>
        </p:spPr>
      </p:pic>
      <p:sp>
        <p:nvSpPr>
          <p:cNvPr id="6" name="5 Dikdörtgen"/>
          <p:cNvSpPr/>
          <p:nvPr/>
        </p:nvSpPr>
        <p:spPr>
          <a:xfrm>
            <a:off x="428596" y="785794"/>
            <a:ext cx="7654660"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tr-TR" sz="4400" b="1" cap="none" spc="0" dirty="0" smtClean="0">
                <a:ln w="50800"/>
                <a:solidFill>
                  <a:srgbClr val="0070C0"/>
                </a:solidFill>
                <a:effectLst/>
                <a:latin typeface="Comic Sans MS" pitchFamily="66" charset="0"/>
              </a:rPr>
              <a:t>   HASTANE</a:t>
            </a:r>
            <a:r>
              <a:rPr lang="tr-TR" sz="5400" b="1" cap="none" spc="0" dirty="0" smtClean="0">
                <a:ln w="50800"/>
                <a:solidFill>
                  <a:srgbClr val="0070C0"/>
                </a:solidFill>
                <a:effectLst/>
                <a:latin typeface="Comic Sans MS" pitchFamily="66" charset="0"/>
              </a:rPr>
              <a:t> </a:t>
            </a:r>
            <a:r>
              <a:rPr lang="tr-TR" sz="4400" b="1" cap="none" spc="0" dirty="0" smtClean="0">
                <a:ln w="50800"/>
                <a:solidFill>
                  <a:srgbClr val="0070C0"/>
                </a:solidFill>
                <a:effectLst/>
                <a:latin typeface="Comic Sans MS" pitchFamily="66" charset="0"/>
              </a:rPr>
              <a:t>MACERAMIZ</a:t>
            </a:r>
            <a:endParaRPr lang="tr-TR" sz="5400" b="1" cap="none" spc="0" dirty="0">
              <a:ln w="50800"/>
              <a:solidFill>
                <a:srgbClr val="0070C0"/>
              </a:solidFill>
              <a:effectLst/>
              <a:latin typeface="Comic Sans MS"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pc\Desktop\Yeni klasör\IMG_7550.JPG"/>
          <p:cNvPicPr>
            <a:picLocks noChangeAspect="1" noChangeArrowheads="1"/>
          </p:cNvPicPr>
          <p:nvPr/>
        </p:nvPicPr>
        <p:blipFill>
          <a:blip r:embed="rId2" cstate="print"/>
          <a:srcRect/>
          <a:stretch>
            <a:fillRect/>
          </a:stretch>
        </p:blipFill>
        <p:spPr bwMode="auto">
          <a:xfrm>
            <a:off x="1214414" y="1500174"/>
            <a:ext cx="6143668" cy="4607751"/>
          </a:xfrm>
          <a:prstGeom prst="rect">
            <a:avLst/>
          </a:prstGeom>
          <a:noFill/>
        </p:spPr>
      </p:pic>
      <p:sp>
        <p:nvSpPr>
          <p:cNvPr id="6" name="5 Metin kutusu"/>
          <p:cNvSpPr txBox="1"/>
          <p:nvPr/>
        </p:nvSpPr>
        <p:spPr>
          <a:xfrm>
            <a:off x="1000100" y="785794"/>
            <a:ext cx="7500990" cy="584775"/>
          </a:xfrm>
          <a:prstGeom prst="rect">
            <a:avLst/>
          </a:prstGeom>
          <a:noFill/>
        </p:spPr>
        <p:txBody>
          <a:bodyPr wrap="square" rtlCol="0">
            <a:spAutoFit/>
          </a:bodyPr>
          <a:lstStyle/>
          <a:p>
            <a:r>
              <a:rPr lang="tr-TR" sz="2400" dirty="0" smtClean="0">
                <a:solidFill>
                  <a:srgbClr val="C00000"/>
                </a:solidFill>
                <a:latin typeface="Comic Sans MS" pitchFamily="66" charset="0"/>
              </a:rPr>
              <a:t> </a:t>
            </a:r>
            <a:r>
              <a:rPr lang="tr-TR" sz="3200" dirty="0" smtClean="0">
                <a:solidFill>
                  <a:srgbClr val="0070C0"/>
                </a:solidFill>
                <a:latin typeface="Comic Sans MS" pitchFamily="66" charset="0"/>
              </a:rPr>
              <a:t>BEREN’İN BALON KEYFİ </a:t>
            </a:r>
            <a:r>
              <a:rPr lang="tr-TR" sz="3200" dirty="0" smtClean="0">
                <a:solidFill>
                  <a:srgbClr val="0070C0"/>
                </a:solidFill>
                <a:latin typeface="Comic Sans MS" pitchFamily="66" charset="0"/>
                <a:sym typeface="Wingdings" pitchFamily="2" charset="2"/>
              </a:rPr>
              <a:t></a:t>
            </a:r>
            <a:endParaRPr lang="tr-TR" sz="3200" dirty="0">
              <a:solidFill>
                <a:srgbClr val="0070C0"/>
              </a:solidFill>
              <a:latin typeface="Comic Sans MS"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500034" y="571480"/>
            <a:ext cx="8229600" cy="1143000"/>
          </a:xfrm>
        </p:spPr>
        <p:txBody>
          <a:bodyPr>
            <a:noAutofit/>
          </a:bodyPr>
          <a:lstStyle/>
          <a:p>
            <a:pPr algn="ctr"/>
            <a:r>
              <a:rPr lang="tr-TR" sz="3200" dirty="0" smtClean="0">
                <a:solidFill>
                  <a:srgbClr val="0070C0"/>
                </a:solidFill>
                <a:latin typeface="Comic Sans MS" pitchFamily="66" charset="0"/>
              </a:rPr>
              <a:t>PEDİATRİ SERVİSİNDE ÇOCUKLARLA        BERABER VAKİT GEÇİRDİK</a:t>
            </a:r>
            <a:endParaRPr lang="tr-TR" sz="3200" dirty="0">
              <a:solidFill>
                <a:srgbClr val="0070C0"/>
              </a:solidFill>
              <a:latin typeface="Comic Sans MS" pitchFamily="66" charset="0"/>
            </a:endParaRPr>
          </a:p>
        </p:txBody>
      </p:sp>
      <p:pic>
        <p:nvPicPr>
          <p:cNvPr id="5122" name="Picture 2" descr="C:\Users\pc\Desktop\Yeni klasör\IMG_7609.JPG"/>
          <p:cNvPicPr>
            <a:picLocks noChangeAspect="1" noChangeArrowheads="1"/>
          </p:cNvPicPr>
          <p:nvPr/>
        </p:nvPicPr>
        <p:blipFill>
          <a:blip r:embed="rId2" cstate="print"/>
          <a:srcRect/>
          <a:stretch>
            <a:fillRect/>
          </a:stretch>
        </p:blipFill>
        <p:spPr bwMode="auto">
          <a:xfrm>
            <a:off x="1071538" y="1857364"/>
            <a:ext cx="7072362" cy="443706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500034" y="857232"/>
            <a:ext cx="8215370" cy="714372"/>
          </a:xfrm>
        </p:spPr>
        <p:txBody>
          <a:bodyPr>
            <a:normAutofit/>
          </a:bodyPr>
          <a:lstStyle/>
          <a:p>
            <a:r>
              <a:rPr lang="tr-TR" sz="4000" dirty="0" smtClean="0">
                <a:solidFill>
                  <a:srgbClr val="0070C0"/>
                </a:solidFill>
                <a:latin typeface="Comic Sans MS" pitchFamily="66" charset="0"/>
              </a:rPr>
              <a:t>ÇOCUKLARIN NEŞESİ YERİNDE</a:t>
            </a:r>
            <a:endParaRPr lang="tr-TR" sz="4400" dirty="0">
              <a:solidFill>
                <a:srgbClr val="0070C0"/>
              </a:solidFill>
              <a:latin typeface="Comic Sans MS" pitchFamily="66" charset="0"/>
            </a:endParaRPr>
          </a:p>
        </p:txBody>
      </p:sp>
      <p:pic>
        <p:nvPicPr>
          <p:cNvPr id="7170" name="Picture 2" descr="C:\Users\pc\Desktop\Yeni klasör\IMG_7632.JPG"/>
          <p:cNvPicPr>
            <a:picLocks noChangeAspect="1" noChangeArrowheads="1"/>
          </p:cNvPicPr>
          <p:nvPr/>
        </p:nvPicPr>
        <p:blipFill>
          <a:blip r:embed="rId2" cstate="print"/>
          <a:srcRect/>
          <a:stretch>
            <a:fillRect/>
          </a:stretch>
        </p:blipFill>
        <p:spPr bwMode="auto">
          <a:xfrm>
            <a:off x="1285852" y="1785926"/>
            <a:ext cx="6495516" cy="487163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714348" y="642918"/>
            <a:ext cx="8001024" cy="1000132"/>
          </a:xfrm>
        </p:spPr>
        <p:txBody>
          <a:bodyPr>
            <a:normAutofit/>
          </a:bodyPr>
          <a:lstStyle/>
          <a:p>
            <a:r>
              <a:rPr lang="tr-TR" dirty="0" smtClean="0">
                <a:solidFill>
                  <a:srgbClr val="0070C0"/>
                </a:solidFill>
                <a:latin typeface="Comic Sans MS" pitchFamily="66" charset="0"/>
              </a:rPr>
              <a:t>DAĞLAR KIZI REYHAN</a:t>
            </a:r>
            <a:endParaRPr lang="tr-TR" dirty="0">
              <a:solidFill>
                <a:srgbClr val="0070C0"/>
              </a:solidFill>
              <a:latin typeface="Comic Sans MS" pitchFamily="66" charset="0"/>
            </a:endParaRPr>
          </a:p>
        </p:txBody>
      </p:sp>
      <p:pic>
        <p:nvPicPr>
          <p:cNvPr id="8194" name="Picture 2" descr="C:\Users\pc\Desktop\Yeni klasör\IMG_7634.JPG"/>
          <p:cNvPicPr>
            <a:picLocks noChangeAspect="1" noChangeArrowheads="1"/>
          </p:cNvPicPr>
          <p:nvPr/>
        </p:nvPicPr>
        <p:blipFill>
          <a:blip r:embed="rId2" cstate="print"/>
          <a:srcRect/>
          <a:stretch>
            <a:fillRect/>
          </a:stretch>
        </p:blipFill>
        <p:spPr bwMode="auto">
          <a:xfrm>
            <a:off x="1571604" y="1714488"/>
            <a:ext cx="6096043" cy="457203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sz="4400" dirty="0" smtClean="0"/>
              <a:t>Ali Efe’yi de güldürmeyi başardık </a:t>
            </a:r>
            <a:r>
              <a:rPr lang="tr-TR" sz="4400" dirty="0" smtClean="0">
                <a:sym typeface="Wingdings" pitchFamily="2" charset="2"/>
              </a:rPr>
              <a:t></a:t>
            </a:r>
            <a:endParaRPr lang="tr-TR" sz="4400" dirty="0"/>
          </a:p>
        </p:txBody>
      </p:sp>
      <p:sp>
        <p:nvSpPr>
          <p:cNvPr id="2" name="1 İçerik Yer Tutucusu"/>
          <p:cNvSpPr>
            <a:spLocks noGrp="1"/>
          </p:cNvSpPr>
          <p:nvPr>
            <p:ph idx="1"/>
          </p:nvPr>
        </p:nvSpPr>
        <p:spPr/>
        <p:txBody>
          <a:bodyPr/>
          <a:lstStyle/>
          <a:p>
            <a:endParaRPr lang="tr-TR" dirty="0"/>
          </a:p>
        </p:txBody>
      </p:sp>
      <p:pic>
        <p:nvPicPr>
          <p:cNvPr id="1026" name="Picture 2" descr="C:\Users\pc\Desktop\Yeni klasör\IMG_7661.JPG"/>
          <p:cNvPicPr>
            <a:picLocks noChangeAspect="1" noChangeArrowheads="1"/>
          </p:cNvPicPr>
          <p:nvPr/>
        </p:nvPicPr>
        <p:blipFill>
          <a:blip r:embed="rId2" cstate="print"/>
          <a:srcRect/>
          <a:stretch>
            <a:fillRect/>
          </a:stretch>
        </p:blipFill>
        <p:spPr bwMode="auto">
          <a:xfrm rot="16200000">
            <a:off x="2321704" y="464322"/>
            <a:ext cx="4286280" cy="735811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2143108" y="704088"/>
            <a:ext cx="5429288" cy="1143000"/>
          </a:xfrm>
        </p:spPr>
        <p:txBody>
          <a:bodyPr/>
          <a:lstStyle/>
          <a:p>
            <a:r>
              <a:rPr lang="tr-TR" dirty="0" smtClean="0"/>
              <a:t>Küçük Meleklerimiz </a:t>
            </a:r>
            <a:endParaRPr lang="tr-TR" dirty="0"/>
          </a:p>
        </p:txBody>
      </p:sp>
      <p:pic>
        <p:nvPicPr>
          <p:cNvPr id="2050" name="Picture 2" descr="C:\Users\pc\Desktop\Yeni klasör\IMG_7658.JPG"/>
          <p:cNvPicPr>
            <a:picLocks noGrp="1" noChangeAspect="1" noChangeArrowheads="1"/>
          </p:cNvPicPr>
          <p:nvPr>
            <p:ph idx="1"/>
          </p:nvPr>
        </p:nvPicPr>
        <p:blipFill>
          <a:blip r:embed="rId2" cstate="print"/>
          <a:srcRect/>
          <a:stretch>
            <a:fillRect/>
          </a:stretch>
        </p:blipFill>
        <p:spPr bwMode="auto">
          <a:xfrm>
            <a:off x="1000100" y="2214554"/>
            <a:ext cx="2857520" cy="4064029"/>
          </a:xfrm>
          <a:prstGeom prst="rect">
            <a:avLst/>
          </a:prstGeom>
          <a:noFill/>
        </p:spPr>
      </p:pic>
      <p:pic>
        <p:nvPicPr>
          <p:cNvPr id="2051" name="Picture 3" descr="C:\Users\pc\Desktop\Yeni klasör\IMG_7660.JPG"/>
          <p:cNvPicPr>
            <a:picLocks noChangeAspect="1" noChangeArrowheads="1"/>
          </p:cNvPicPr>
          <p:nvPr/>
        </p:nvPicPr>
        <p:blipFill>
          <a:blip r:embed="rId3" cstate="print"/>
          <a:srcRect/>
          <a:stretch>
            <a:fillRect/>
          </a:stretch>
        </p:blipFill>
        <p:spPr bwMode="auto">
          <a:xfrm>
            <a:off x="5072066" y="2285992"/>
            <a:ext cx="2790547" cy="407196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57200" y="704088"/>
            <a:ext cx="7686700" cy="1143000"/>
          </a:xfrm>
        </p:spPr>
        <p:txBody>
          <a:bodyPr>
            <a:normAutofit fontScale="90000"/>
          </a:bodyPr>
          <a:lstStyle/>
          <a:p>
            <a:r>
              <a:rPr lang="tr-TR" dirty="0" smtClean="0">
                <a:latin typeface="Comic Sans MS" pitchFamily="66" charset="0"/>
              </a:rPr>
              <a:t>Çerçevelerden Bile Taştık </a:t>
            </a:r>
            <a:r>
              <a:rPr lang="tr-TR" dirty="0" smtClean="0">
                <a:latin typeface="Comic Sans MS" pitchFamily="66" charset="0"/>
                <a:sym typeface="Wingdings" pitchFamily="2" charset="2"/>
              </a:rPr>
              <a:t></a:t>
            </a:r>
            <a:endParaRPr lang="tr-TR" dirty="0">
              <a:latin typeface="Comic Sans MS" pitchFamily="66" charset="0"/>
            </a:endParaRPr>
          </a:p>
        </p:txBody>
      </p:sp>
      <p:pic>
        <p:nvPicPr>
          <p:cNvPr id="3074" name="Picture 2" descr="C:\Users\pc\Desktop\Yeni klasör\IMG_7492.JPG"/>
          <p:cNvPicPr>
            <a:picLocks noChangeAspect="1" noChangeArrowheads="1"/>
          </p:cNvPicPr>
          <p:nvPr/>
        </p:nvPicPr>
        <p:blipFill>
          <a:blip r:embed="rId2" cstate="print"/>
          <a:srcRect/>
          <a:stretch>
            <a:fillRect/>
          </a:stretch>
        </p:blipFill>
        <p:spPr bwMode="auto">
          <a:xfrm>
            <a:off x="642910" y="2000240"/>
            <a:ext cx="7643866" cy="421484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1357290" y="785794"/>
            <a:ext cx="6643734" cy="1061294"/>
          </a:xfrm>
        </p:spPr>
        <p:txBody>
          <a:bodyPr/>
          <a:lstStyle/>
          <a:p>
            <a:r>
              <a:rPr lang="tr-TR" dirty="0" smtClean="0"/>
              <a:t>Keyfimize Diyecek Yok </a:t>
            </a:r>
            <a:r>
              <a:rPr lang="tr-TR" dirty="0" smtClean="0">
                <a:sym typeface="Wingdings" pitchFamily="2" charset="2"/>
              </a:rPr>
              <a:t></a:t>
            </a:r>
            <a:endParaRPr lang="tr-TR" dirty="0"/>
          </a:p>
        </p:txBody>
      </p:sp>
      <p:pic>
        <p:nvPicPr>
          <p:cNvPr id="4098" name="Picture 2" descr="C:\Users\pc\Desktop\Yeni klasör\IMG_7647.JPG"/>
          <p:cNvPicPr>
            <a:picLocks noGrp="1" noChangeAspect="1" noChangeArrowheads="1"/>
          </p:cNvPicPr>
          <p:nvPr>
            <p:ph idx="1"/>
          </p:nvPr>
        </p:nvPicPr>
        <p:blipFill>
          <a:blip r:embed="rId2" cstate="print"/>
          <a:srcRect/>
          <a:stretch>
            <a:fillRect/>
          </a:stretch>
        </p:blipFill>
        <p:spPr bwMode="auto">
          <a:xfrm>
            <a:off x="357158" y="2357430"/>
            <a:ext cx="3929090" cy="3601666"/>
          </a:xfrm>
          <a:prstGeom prst="rect">
            <a:avLst/>
          </a:prstGeom>
          <a:noFill/>
        </p:spPr>
      </p:pic>
      <p:pic>
        <p:nvPicPr>
          <p:cNvPr id="4099" name="Picture 3" descr="C:\Users\pc\Desktop\Yeni klasör\IMG_7515.JPG"/>
          <p:cNvPicPr>
            <a:picLocks noChangeAspect="1" noChangeArrowheads="1"/>
          </p:cNvPicPr>
          <p:nvPr/>
        </p:nvPicPr>
        <p:blipFill>
          <a:blip r:embed="rId3" cstate="print"/>
          <a:srcRect/>
          <a:stretch>
            <a:fillRect/>
          </a:stretch>
        </p:blipFill>
        <p:spPr bwMode="auto">
          <a:xfrm>
            <a:off x="4643438" y="2357430"/>
            <a:ext cx="4286280" cy="35719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a:xfrm>
            <a:off x="71374" y="2071678"/>
            <a:ext cx="9072626" cy="4389120"/>
          </a:xfrm>
        </p:spPr>
        <p:txBody>
          <a:bodyPr/>
          <a:lstStyle/>
          <a:p>
            <a:r>
              <a:rPr lang="tr-TR" sz="3600" dirty="0" err="1" smtClean="0">
                <a:solidFill>
                  <a:srgbClr val="FF0000"/>
                </a:solidFill>
              </a:rPr>
              <a:t>Serotonin</a:t>
            </a:r>
            <a:r>
              <a:rPr lang="tr-TR" sz="3600" dirty="0" smtClean="0"/>
              <a:t>, insana mutluluk, canlılık ve zindelik hissi veren bir </a:t>
            </a:r>
            <a:r>
              <a:rPr lang="tr-TR" sz="3600" dirty="0" err="1" smtClean="0"/>
              <a:t>nörotransmitterdir</a:t>
            </a:r>
            <a:r>
              <a:rPr lang="tr-TR" sz="3600" dirty="0" smtClean="0"/>
              <a:t>. Eksikliğinde </a:t>
            </a:r>
            <a:r>
              <a:rPr lang="tr-TR" sz="3600" dirty="0" err="1" smtClean="0"/>
              <a:t>depresif</a:t>
            </a:r>
            <a:r>
              <a:rPr lang="tr-TR" sz="3600" dirty="0" smtClean="0"/>
              <a:t>, yorgun, sıkılgan bir ruh hali görülür</a:t>
            </a:r>
            <a:r>
              <a:rPr lang="tr-TR" dirty="0" smtClean="0"/>
              <a:t>.</a:t>
            </a:r>
            <a:endParaRPr lang="tr-TR" dirty="0"/>
          </a:p>
        </p:txBody>
      </p:sp>
      <p:pic>
        <p:nvPicPr>
          <p:cNvPr id="14338" name="Picture 2" descr="https://upload.wikimedia.org/wikipedia/commons/d/dd/Serotonin-skeletal.png"/>
          <p:cNvPicPr>
            <a:picLocks noChangeAspect="1" noChangeArrowheads="1"/>
          </p:cNvPicPr>
          <p:nvPr/>
        </p:nvPicPr>
        <p:blipFill>
          <a:blip r:embed="rId2" cstate="print"/>
          <a:srcRect/>
          <a:stretch>
            <a:fillRect/>
          </a:stretch>
        </p:blipFill>
        <p:spPr bwMode="auto">
          <a:xfrm>
            <a:off x="4286248" y="4500570"/>
            <a:ext cx="2895460" cy="207170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57224" y="928670"/>
            <a:ext cx="7643866" cy="928694"/>
          </a:xfrm>
        </p:spPr>
        <p:txBody>
          <a:bodyPr>
            <a:normAutofit/>
          </a:bodyPr>
          <a:lstStyle/>
          <a:p>
            <a:r>
              <a:rPr lang="tr-TR" dirty="0" err="1" smtClean="0"/>
              <a:t>Serotonin</a:t>
            </a:r>
            <a:r>
              <a:rPr lang="tr-TR" dirty="0" smtClean="0"/>
              <a:t> Paylaştıkça Artar </a:t>
            </a:r>
            <a:r>
              <a:rPr lang="tr-TR" dirty="0" smtClean="0">
                <a:sym typeface="Wingdings" pitchFamily="2" charset="2"/>
              </a:rPr>
              <a:t></a:t>
            </a:r>
            <a:endParaRPr lang="tr-TR" dirty="0"/>
          </a:p>
        </p:txBody>
      </p:sp>
      <p:pic>
        <p:nvPicPr>
          <p:cNvPr id="6146" name="Picture 2" descr="C:\Users\pc\Desktop\Yeni klasör\IMG_7659.JPG"/>
          <p:cNvPicPr>
            <a:picLocks noGrp="1" noChangeAspect="1" noChangeArrowheads="1"/>
          </p:cNvPicPr>
          <p:nvPr>
            <p:ph idx="1"/>
          </p:nvPr>
        </p:nvPicPr>
        <p:blipFill>
          <a:blip r:embed="rId2" cstate="print"/>
          <a:srcRect/>
          <a:stretch>
            <a:fillRect/>
          </a:stretch>
        </p:blipFill>
        <p:spPr bwMode="auto">
          <a:xfrm>
            <a:off x="642910" y="2071678"/>
            <a:ext cx="3071834" cy="4389437"/>
          </a:xfrm>
          <a:prstGeom prst="rect">
            <a:avLst/>
          </a:prstGeom>
          <a:noFill/>
        </p:spPr>
      </p:pic>
      <p:pic>
        <p:nvPicPr>
          <p:cNvPr id="6147" name="Picture 3" descr="C:\Users\pc\Desktop\Yeni klasör\IMG_7657.JPG"/>
          <p:cNvPicPr>
            <a:picLocks noChangeAspect="1" noChangeArrowheads="1"/>
          </p:cNvPicPr>
          <p:nvPr/>
        </p:nvPicPr>
        <p:blipFill>
          <a:blip r:embed="rId3" cstate="print"/>
          <a:srcRect/>
          <a:stretch>
            <a:fillRect/>
          </a:stretch>
        </p:blipFill>
        <p:spPr bwMode="auto">
          <a:xfrm rot="16200000">
            <a:off x="4893483" y="1893071"/>
            <a:ext cx="2857520" cy="464349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714348" y="1357298"/>
            <a:ext cx="3214710" cy="4389437"/>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4714876" y="1357298"/>
            <a:ext cx="3321867" cy="44291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SEROTONİNİMİZ SINIRLARI AŞTI </a:t>
            </a:r>
            <a:r>
              <a:rPr lang="tr-TR" dirty="0" smtClean="0">
                <a:sym typeface="Wingdings" pitchFamily="2" charset="2"/>
              </a:rPr>
              <a:t></a:t>
            </a:r>
            <a:endParaRPr lang="tr-TR" dirty="0"/>
          </a:p>
        </p:txBody>
      </p:sp>
      <p:pic>
        <p:nvPicPr>
          <p:cNvPr id="4" name="Picture 2" descr="C:\Users\pc\Desktop\Yeni klasör\IMG_7539.JPG"/>
          <p:cNvPicPr>
            <a:picLocks noGrp="1" noChangeAspect="1" noChangeArrowheads="1"/>
          </p:cNvPicPr>
          <p:nvPr>
            <p:ph idx="1"/>
          </p:nvPr>
        </p:nvPicPr>
        <p:blipFill>
          <a:blip r:embed="rId2" cstate="print"/>
          <a:stretch>
            <a:fillRect/>
          </a:stretch>
        </p:blipFill>
        <p:spPr bwMode="auto">
          <a:xfrm>
            <a:off x="2925961" y="1935163"/>
            <a:ext cx="3292078" cy="4389437"/>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71736" y="428604"/>
            <a:ext cx="4543428" cy="1143000"/>
          </a:xfrm>
        </p:spPr>
        <p:txBody>
          <a:bodyPr/>
          <a:lstStyle/>
          <a:p>
            <a:r>
              <a:rPr lang="tr-TR" dirty="0" smtClean="0">
                <a:solidFill>
                  <a:srgbClr val="002060"/>
                </a:solidFill>
                <a:latin typeface="Comic Sans MS" pitchFamily="66" charset="0"/>
              </a:rPr>
              <a:t>ANKETİMİZ </a:t>
            </a:r>
            <a:endParaRPr lang="tr-TR" dirty="0">
              <a:solidFill>
                <a:srgbClr val="002060"/>
              </a:solidFill>
              <a:latin typeface="Comic Sans MS" pitchFamily="66" charset="0"/>
            </a:endParaRPr>
          </a:p>
        </p:txBody>
      </p:sp>
      <p:pic>
        <p:nvPicPr>
          <p:cNvPr id="35842" name="Picture 2" descr="C:\Users\pc\Desktop\Yeni klasör (2)\IMG_5961.JPG"/>
          <p:cNvPicPr>
            <a:picLocks noGrp="1" noChangeAspect="1" noChangeArrowheads="1"/>
          </p:cNvPicPr>
          <p:nvPr>
            <p:ph idx="1"/>
          </p:nvPr>
        </p:nvPicPr>
        <p:blipFill>
          <a:blip r:embed="rId2" cstate="print"/>
          <a:srcRect/>
          <a:stretch>
            <a:fillRect/>
          </a:stretch>
        </p:blipFill>
        <p:spPr bwMode="auto">
          <a:xfrm rot="5400000">
            <a:off x="1928794" y="1500175"/>
            <a:ext cx="4857784" cy="514353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2757478" cy="1153276"/>
          </a:xfrm>
        </p:spPr>
        <p:txBody>
          <a:bodyPr>
            <a:normAutofit/>
          </a:bodyPr>
          <a:lstStyle/>
          <a:p>
            <a:r>
              <a:rPr lang="tr-TR" sz="6000" dirty="0" smtClean="0"/>
              <a:t>SONUÇ:</a:t>
            </a:r>
            <a:endParaRPr lang="tr-TR" sz="6000" dirty="0"/>
          </a:p>
        </p:txBody>
      </p:sp>
      <p:sp>
        <p:nvSpPr>
          <p:cNvPr id="3" name="2 İçerik Yer Tutucusu"/>
          <p:cNvSpPr>
            <a:spLocks noGrp="1"/>
          </p:cNvSpPr>
          <p:nvPr>
            <p:ph idx="1"/>
          </p:nvPr>
        </p:nvSpPr>
        <p:spPr/>
        <p:txBody>
          <a:bodyPr/>
          <a:lstStyle/>
          <a:p>
            <a:r>
              <a:rPr lang="tr-TR" sz="3600" dirty="0" smtClean="0"/>
              <a:t>Ağrılarda azalma gözlemlendi.</a:t>
            </a:r>
          </a:p>
          <a:p>
            <a:r>
              <a:rPr lang="tr-TR" sz="3600" dirty="0" smtClean="0"/>
              <a:t>Bebeklerin ağlamalarında azalma görüldü.</a:t>
            </a:r>
          </a:p>
          <a:p>
            <a:r>
              <a:rPr lang="tr-TR" sz="3600" dirty="0" smtClean="0"/>
              <a:t>Oyun oynama istekleri arttı.</a:t>
            </a:r>
          </a:p>
          <a:p>
            <a:r>
              <a:rPr lang="tr-TR" sz="3600" dirty="0" smtClean="0"/>
              <a:t>Hastaneye ve önlüklü insanlara karşı önyargıları azaldı.</a:t>
            </a:r>
          </a:p>
          <a:p>
            <a:endParaRPr lang="tr-T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00108"/>
            <a:ext cx="8229600" cy="5324492"/>
          </a:xfrm>
        </p:spPr>
        <p:txBody>
          <a:bodyPr/>
          <a:lstStyle/>
          <a:p>
            <a:r>
              <a:rPr lang="tr-TR" sz="2800" dirty="0" smtClean="0"/>
              <a:t>Bu proje kapsamında çocukların hastane ortamında bir gülümsemeye bile ne kadar ihtiyacı olduğunu fark ettik. İlgilendiğimiz tüm çocuklarda ikinci günde daha istekli olduklarını gördük. Aileler de çocuklardaki bu gelişmelerden çok memnun olduğunu bize ilettiler. </a:t>
            </a:r>
          </a:p>
          <a:p>
            <a:r>
              <a:rPr lang="tr-TR" sz="2800" dirty="0" smtClean="0"/>
              <a:t>Uyku düzenleri, hastane ortamına karşı bakış açıları gibi birçok yönden çocuklardan pozitif yönde ilerleme kaydederek pozitif düşüncenin hasta çocuklar üzerindeki etkisini gördük.</a:t>
            </a:r>
          </a:p>
          <a:p>
            <a:endParaRPr lang="tr-T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KAYNAKLAR</a:t>
            </a:r>
            <a:endParaRPr lang="tr-TR" dirty="0"/>
          </a:p>
        </p:txBody>
      </p:sp>
      <p:sp>
        <p:nvSpPr>
          <p:cNvPr id="3" name="2 İçerik Yer Tutucusu"/>
          <p:cNvSpPr>
            <a:spLocks noGrp="1"/>
          </p:cNvSpPr>
          <p:nvPr>
            <p:ph idx="1"/>
          </p:nvPr>
        </p:nvSpPr>
        <p:spPr/>
        <p:txBody>
          <a:bodyPr/>
          <a:lstStyle/>
          <a:p>
            <a:r>
              <a:rPr lang="tr-TR" dirty="0" smtClean="0">
                <a:hlinkClick r:id="rId2"/>
              </a:rPr>
              <a:t>http://www.</a:t>
            </a:r>
            <a:r>
              <a:rPr lang="tr-TR" dirty="0" err="1" smtClean="0">
                <a:hlinkClick r:id="rId2"/>
              </a:rPr>
              <a:t>successconsciousness</a:t>
            </a:r>
            <a:r>
              <a:rPr lang="tr-TR" dirty="0" smtClean="0">
                <a:hlinkClick r:id="rId2"/>
              </a:rPr>
              <a:t>.com/</a:t>
            </a:r>
            <a:r>
              <a:rPr lang="tr-TR" dirty="0" err="1" smtClean="0">
                <a:hlinkClick r:id="rId2"/>
              </a:rPr>
              <a:t>index</a:t>
            </a:r>
            <a:r>
              <a:rPr lang="tr-TR" dirty="0" smtClean="0">
                <a:hlinkClick r:id="rId2"/>
              </a:rPr>
              <a:t>_00003a.</a:t>
            </a:r>
            <a:r>
              <a:rPr lang="tr-TR" dirty="0" err="1" smtClean="0">
                <a:hlinkClick r:id="rId2"/>
              </a:rPr>
              <a:t>htm</a:t>
            </a:r>
            <a:endParaRPr lang="tr-TR" dirty="0" smtClean="0"/>
          </a:p>
          <a:p>
            <a:r>
              <a:rPr lang="tr-TR" dirty="0" smtClean="0">
                <a:hlinkClick r:id="rId3"/>
              </a:rPr>
              <a:t>http://www.</a:t>
            </a:r>
            <a:r>
              <a:rPr lang="tr-TR" dirty="0" err="1" smtClean="0">
                <a:hlinkClick r:id="rId3"/>
              </a:rPr>
              <a:t>mayoclinic</a:t>
            </a:r>
            <a:r>
              <a:rPr lang="tr-TR" dirty="0" smtClean="0">
                <a:hlinkClick r:id="rId3"/>
              </a:rPr>
              <a:t>.org/</a:t>
            </a:r>
            <a:r>
              <a:rPr lang="tr-TR" dirty="0" err="1" smtClean="0">
                <a:hlinkClick r:id="rId3"/>
              </a:rPr>
              <a:t>healthy</a:t>
            </a:r>
            <a:r>
              <a:rPr lang="tr-TR" dirty="0" smtClean="0">
                <a:hlinkClick r:id="rId3"/>
              </a:rPr>
              <a:t>-</a:t>
            </a:r>
            <a:r>
              <a:rPr lang="tr-TR" dirty="0" err="1" smtClean="0">
                <a:hlinkClick r:id="rId3"/>
              </a:rPr>
              <a:t>lifestyle</a:t>
            </a:r>
            <a:r>
              <a:rPr lang="tr-TR" dirty="0" smtClean="0">
                <a:hlinkClick r:id="rId3"/>
              </a:rPr>
              <a:t>/</a:t>
            </a:r>
            <a:r>
              <a:rPr lang="tr-TR" dirty="0" err="1" smtClean="0">
                <a:hlinkClick r:id="rId3"/>
              </a:rPr>
              <a:t>stress</a:t>
            </a:r>
            <a:r>
              <a:rPr lang="tr-TR" dirty="0" smtClean="0">
                <a:hlinkClick r:id="rId3"/>
              </a:rPr>
              <a:t>-</a:t>
            </a:r>
            <a:r>
              <a:rPr lang="tr-TR" dirty="0" err="1" smtClean="0">
                <a:hlinkClick r:id="rId3"/>
              </a:rPr>
              <a:t>management</a:t>
            </a:r>
            <a:r>
              <a:rPr lang="tr-TR" dirty="0" smtClean="0">
                <a:hlinkClick r:id="rId3"/>
              </a:rPr>
              <a:t>/in-</a:t>
            </a:r>
            <a:r>
              <a:rPr lang="tr-TR" dirty="0" err="1" smtClean="0">
                <a:hlinkClick r:id="rId3"/>
              </a:rPr>
              <a:t>depth</a:t>
            </a:r>
            <a:r>
              <a:rPr lang="tr-TR" dirty="0" smtClean="0">
                <a:hlinkClick r:id="rId3"/>
              </a:rPr>
              <a:t>/.</a:t>
            </a:r>
            <a:r>
              <a:rPr lang="tr-TR" dirty="0" err="1" smtClean="0">
                <a:hlinkClick r:id="rId3"/>
              </a:rPr>
              <a:t>positive</a:t>
            </a:r>
            <a:r>
              <a:rPr lang="tr-TR" dirty="0" smtClean="0">
                <a:hlinkClick r:id="rId3"/>
              </a:rPr>
              <a:t>-</a:t>
            </a:r>
            <a:r>
              <a:rPr lang="tr-TR" dirty="0" err="1" smtClean="0">
                <a:hlinkClick r:id="rId3"/>
              </a:rPr>
              <a:t>thinking</a:t>
            </a:r>
            <a:r>
              <a:rPr lang="tr-TR" dirty="0" smtClean="0">
                <a:hlinkClick r:id="rId3"/>
              </a:rPr>
              <a:t>/art-20043950</a:t>
            </a:r>
            <a:endParaRPr lang="tr-TR" dirty="0" smtClean="0"/>
          </a:p>
          <a:p>
            <a:endParaRPr lang="tr-TR" dirty="0" smtClean="0"/>
          </a:p>
          <a:p>
            <a:endParaRPr lang="tr-T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1071546"/>
            <a:ext cx="6400816" cy="1724780"/>
          </a:xfrm>
        </p:spPr>
        <p:txBody>
          <a:bodyPr>
            <a:normAutofit/>
          </a:bodyPr>
          <a:lstStyle/>
          <a:p>
            <a:r>
              <a:rPr lang="tr-TR" dirty="0" smtClean="0"/>
              <a:t>DANIŞMAN HOCAMIZ:</a:t>
            </a:r>
            <a:br>
              <a:rPr lang="tr-TR" dirty="0" smtClean="0"/>
            </a:br>
            <a:r>
              <a:rPr lang="tr-TR" dirty="0" smtClean="0"/>
              <a:t>Prof. Dr. Anıl ÇUBUKÇU</a:t>
            </a:r>
            <a:endParaRPr lang="tr-TR" dirty="0"/>
          </a:p>
        </p:txBody>
      </p:sp>
      <p:sp>
        <p:nvSpPr>
          <p:cNvPr id="3" name="2 İçerik Yer Tutucusu"/>
          <p:cNvSpPr>
            <a:spLocks noGrp="1"/>
          </p:cNvSpPr>
          <p:nvPr>
            <p:ph idx="1"/>
          </p:nvPr>
        </p:nvSpPr>
        <p:spPr>
          <a:xfrm>
            <a:off x="457200" y="4000504"/>
            <a:ext cx="8229600" cy="2324096"/>
          </a:xfrm>
        </p:spPr>
        <p:txBody>
          <a:bodyPr>
            <a:normAutofit/>
          </a:bodyPr>
          <a:lstStyle/>
          <a:p>
            <a:r>
              <a:rPr lang="tr-TR" sz="3600" dirty="0" smtClean="0">
                <a:solidFill>
                  <a:srgbClr val="002060"/>
                </a:solidFill>
              </a:rPr>
              <a:t>PROJE BAŞKANI: Büşra KALPAR</a:t>
            </a:r>
          </a:p>
          <a:p>
            <a:r>
              <a:rPr lang="tr-TR" sz="3600" dirty="0" smtClean="0">
                <a:solidFill>
                  <a:srgbClr val="002060"/>
                </a:solidFill>
              </a:rPr>
              <a:t>PROJE SORUMLUSU:Beyza COŞĞUN</a:t>
            </a:r>
            <a:endParaRPr lang="tr-TR" sz="3600" dirty="0">
              <a:solidFill>
                <a:srgbClr val="002060"/>
              </a:solidFill>
            </a:endParaRPr>
          </a:p>
        </p:txBody>
      </p:sp>
      <p:pic>
        <p:nvPicPr>
          <p:cNvPr id="7170" name="Picture 2" descr="İlgili resim"/>
          <p:cNvPicPr>
            <a:picLocks noChangeAspect="1" noChangeArrowheads="1"/>
          </p:cNvPicPr>
          <p:nvPr/>
        </p:nvPicPr>
        <p:blipFill>
          <a:blip r:embed="rId2" cstate="print"/>
          <a:srcRect/>
          <a:stretch>
            <a:fillRect/>
          </a:stretch>
        </p:blipFill>
        <p:spPr bwMode="auto">
          <a:xfrm>
            <a:off x="6786578" y="1071546"/>
            <a:ext cx="1785950" cy="2165367"/>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857232"/>
            <a:ext cx="8229600" cy="1143000"/>
          </a:xfrm>
        </p:spPr>
        <p:txBody>
          <a:bodyPr/>
          <a:lstStyle/>
          <a:p>
            <a:r>
              <a:rPr lang="tr-TR" dirty="0" smtClean="0"/>
              <a:t>Grup Üyeleri:</a:t>
            </a:r>
            <a:endParaRPr lang="tr-TR" dirty="0"/>
          </a:p>
        </p:txBody>
      </p:sp>
      <p:sp>
        <p:nvSpPr>
          <p:cNvPr id="3" name="2 İçerik Yer Tutucusu"/>
          <p:cNvSpPr>
            <a:spLocks noGrp="1"/>
          </p:cNvSpPr>
          <p:nvPr>
            <p:ph idx="1"/>
          </p:nvPr>
        </p:nvSpPr>
        <p:spPr>
          <a:xfrm>
            <a:off x="357158" y="2285992"/>
            <a:ext cx="8572560" cy="5500702"/>
          </a:xfrm>
        </p:spPr>
        <p:txBody>
          <a:bodyPr numCol="2">
            <a:normAutofit fontScale="92500" lnSpcReduction="20000"/>
          </a:bodyPr>
          <a:lstStyle/>
          <a:p>
            <a:r>
              <a:rPr lang="tr-TR" sz="2400" dirty="0" smtClean="0">
                <a:solidFill>
                  <a:srgbClr val="002060"/>
                </a:solidFill>
              </a:rPr>
              <a:t>Sibel MOLLAHAMZAOĞLU</a:t>
            </a:r>
          </a:p>
          <a:p>
            <a:r>
              <a:rPr lang="tr-TR" sz="2400" dirty="0" smtClean="0">
                <a:solidFill>
                  <a:srgbClr val="002060"/>
                </a:solidFill>
              </a:rPr>
              <a:t>Ebru </a:t>
            </a:r>
            <a:r>
              <a:rPr lang="tr-TR" sz="2400" dirty="0" err="1" smtClean="0">
                <a:solidFill>
                  <a:srgbClr val="002060"/>
                </a:solidFill>
              </a:rPr>
              <a:t>Ümmügülsüm</a:t>
            </a:r>
            <a:r>
              <a:rPr lang="tr-TR" sz="2400" dirty="0" smtClean="0">
                <a:solidFill>
                  <a:srgbClr val="002060"/>
                </a:solidFill>
              </a:rPr>
              <a:t> KAMACI</a:t>
            </a:r>
          </a:p>
          <a:p>
            <a:r>
              <a:rPr lang="tr-TR" sz="2400" dirty="0" smtClean="0">
                <a:solidFill>
                  <a:srgbClr val="002060"/>
                </a:solidFill>
              </a:rPr>
              <a:t>Ferhat KIZILAY</a:t>
            </a:r>
          </a:p>
          <a:p>
            <a:r>
              <a:rPr lang="tr-TR" sz="2400" dirty="0" err="1" smtClean="0">
                <a:solidFill>
                  <a:srgbClr val="002060"/>
                </a:solidFill>
              </a:rPr>
              <a:t>Abdulkadir</a:t>
            </a:r>
            <a:r>
              <a:rPr lang="tr-TR" sz="2400" dirty="0" smtClean="0">
                <a:solidFill>
                  <a:srgbClr val="002060"/>
                </a:solidFill>
              </a:rPr>
              <a:t> ERGİN</a:t>
            </a:r>
          </a:p>
          <a:p>
            <a:r>
              <a:rPr lang="tr-TR" sz="2400" dirty="0" smtClean="0">
                <a:solidFill>
                  <a:srgbClr val="002060"/>
                </a:solidFill>
              </a:rPr>
              <a:t>Ahmet Furkan TAŞKIN</a:t>
            </a:r>
          </a:p>
          <a:p>
            <a:r>
              <a:rPr lang="tr-TR" sz="2400" dirty="0" smtClean="0">
                <a:solidFill>
                  <a:srgbClr val="002060"/>
                </a:solidFill>
              </a:rPr>
              <a:t>Göksu </a:t>
            </a:r>
            <a:r>
              <a:rPr lang="tr-TR" sz="2400" dirty="0" err="1" smtClean="0">
                <a:solidFill>
                  <a:srgbClr val="002060"/>
                </a:solidFill>
              </a:rPr>
              <a:t>Almina</a:t>
            </a:r>
            <a:r>
              <a:rPr lang="tr-TR" sz="2400" dirty="0" smtClean="0">
                <a:solidFill>
                  <a:srgbClr val="002060"/>
                </a:solidFill>
              </a:rPr>
              <a:t> AKBAŞ</a:t>
            </a:r>
          </a:p>
          <a:p>
            <a:r>
              <a:rPr lang="tr-TR" sz="2400" dirty="0" smtClean="0">
                <a:solidFill>
                  <a:srgbClr val="002060"/>
                </a:solidFill>
              </a:rPr>
              <a:t>Zeynep POLAT</a:t>
            </a:r>
          </a:p>
          <a:p>
            <a:endParaRPr lang="tr-TR" sz="2400" dirty="0" smtClean="0">
              <a:solidFill>
                <a:srgbClr val="002060"/>
              </a:solidFill>
            </a:endParaRPr>
          </a:p>
          <a:p>
            <a:endParaRPr lang="tr-TR" sz="2400" dirty="0" smtClean="0">
              <a:solidFill>
                <a:srgbClr val="002060"/>
              </a:solidFill>
            </a:endParaRPr>
          </a:p>
          <a:p>
            <a:endParaRPr lang="tr-TR" sz="2400" dirty="0" smtClean="0">
              <a:solidFill>
                <a:srgbClr val="002060"/>
              </a:solidFill>
            </a:endParaRPr>
          </a:p>
          <a:p>
            <a:endParaRPr lang="tr-TR" sz="2400" dirty="0" smtClean="0">
              <a:solidFill>
                <a:srgbClr val="002060"/>
              </a:solidFill>
            </a:endParaRPr>
          </a:p>
          <a:p>
            <a:endParaRPr lang="tr-TR" sz="2400" dirty="0" smtClean="0">
              <a:solidFill>
                <a:srgbClr val="002060"/>
              </a:solidFill>
            </a:endParaRPr>
          </a:p>
          <a:p>
            <a:endParaRPr lang="tr-TR" sz="2400" dirty="0" smtClean="0">
              <a:solidFill>
                <a:srgbClr val="002060"/>
              </a:solidFill>
            </a:endParaRPr>
          </a:p>
          <a:p>
            <a:endParaRPr lang="tr-TR" sz="2400" dirty="0" smtClean="0">
              <a:solidFill>
                <a:srgbClr val="002060"/>
              </a:solidFill>
            </a:endParaRPr>
          </a:p>
          <a:p>
            <a:endParaRPr lang="tr-TR" sz="2400" dirty="0" smtClean="0">
              <a:solidFill>
                <a:srgbClr val="002060"/>
              </a:solidFill>
            </a:endParaRPr>
          </a:p>
          <a:p>
            <a:endParaRPr lang="tr-TR" sz="2400" dirty="0" smtClean="0">
              <a:solidFill>
                <a:srgbClr val="002060"/>
              </a:solidFill>
            </a:endParaRPr>
          </a:p>
          <a:p>
            <a:r>
              <a:rPr lang="tr-TR" sz="2400" dirty="0" smtClean="0">
                <a:solidFill>
                  <a:srgbClr val="002060"/>
                </a:solidFill>
              </a:rPr>
              <a:t>İrfan ÇELİK </a:t>
            </a:r>
          </a:p>
          <a:p>
            <a:r>
              <a:rPr lang="tr-TR" sz="2400" smtClean="0">
                <a:solidFill>
                  <a:srgbClr val="002060"/>
                </a:solidFill>
              </a:rPr>
              <a:t>Alparslan </a:t>
            </a:r>
            <a:r>
              <a:rPr lang="tr-TR" sz="2400" dirty="0" smtClean="0">
                <a:solidFill>
                  <a:srgbClr val="002060"/>
                </a:solidFill>
              </a:rPr>
              <a:t>Veysel UY</a:t>
            </a:r>
          </a:p>
          <a:p>
            <a:r>
              <a:rPr lang="tr-TR" sz="2400" dirty="0" smtClean="0">
                <a:solidFill>
                  <a:srgbClr val="002060"/>
                </a:solidFill>
              </a:rPr>
              <a:t>Büşra KALPAR</a:t>
            </a:r>
          </a:p>
          <a:p>
            <a:r>
              <a:rPr lang="tr-TR" sz="2400" dirty="0" smtClean="0">
                <a:solidFill>
                  <a:srgbClr val="002060"/>
                </a:solidFill>
              </a:rPr>
              <a:t>Sümeyye MACAR</a:t>
            </a:r>
          </a:p>
          <a:p>
            <a:r>
              <a:rPr lang="tr-TR" sz="2400" dirty="0" err="1" smtClean="0">
                <a:solidFill>
                  <a:srgbClr val="002060"/>
                </a:solidFill>
              </a:rPr>
              <a:t>Ravza</a:t>
            </a:r>
            <a:r>
              <a:rPr lang="tr-TR" sz="2400" dirty="0" smtClean="0">
                <a:solidFill>
                  <a:srgbClr val="002060"/>
                </a:solidFill>
              </a:rPr>
              <a:t> Nur KÖSESOY</a:t>
            </a:r>
          </a:p>
          <a:p>
            <a:r>
              <a:rPr lang="tr-TR" sz="2400" dirty="0" smtClean="0">
                <a:solidFill>
                  <a:srgbClr val="002060"/>
                </a:solidFill>
              </a:rPr>
              <a:t>Ayşe KARAKUŞ</a:t>
            </a:r>
          </a:p>
          <a:p>
            <a:r>
              <a:rPr lang="tr-TR" sz="2400" dirty="0" smtClean="0">
                <a:solidFill>
                  <a:srgbClr val="002060"/>
                </a:solidFill>
              </a:rPr>
              <a:t>Beyza Nur COŞĞUN</a:t>
            </a:r>
          </a:p>
          <a:p>
            <a:endParaRPr lang="tr-TR" sz="2000" dirty="0" smtClean="0"/>
          </a:p>
          <a:p>
            <a:endParaRPr lang="tr-TR" sz="2000" dirty="0" smtClean="0"/>
          </a:p>
          <a:p>
            <a:endParaRPr lang="tr-TR" sz="2000" dirty="0" smtClean="0"/>
          </a:p>
          <a:p>
            <a:endParaRPr lang="tr-TR" sz="2000" dirty="0" smtClean="0"/>
          </a:p>
          <a:p>
            <a:endParaRPr lang="tr-TR" dirty="0" smtClean="0"/>
          </a:p>
          <a:p>
            <a:endParaRPr lang="tr-TR" dirty="0" smtClean="0"/>
          </a:p>
          <a:p>
            <a:endParaRPr lang="tr-TR" dirty="0" smtClean="0"/>
          </a:p>
          <a:p>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57166"/>
            <a:ext cx="8229600" cy="928694"/>
          </a:xfrm>
        </p:spPr>
        <p:txBody>
          <a:bodyPr/>
          <a:lstStyle/>
          <a:p>
            <a:r>
              <a:rPr lang="tr-TR" dirty="0" smtClean="0">
                <a:solidFill>
                  <a:srgbClr val="0070C0"/>
                </a:solidFill>
                <a:latin typeface="Comic Sans MS" pitchFamily="66" charset="0"/>
              </a:rPr>
              <a:t>AMACIMIZ</a:t>
            </a:r>
            <a:endParaRPr lang="tr-TR" dirty="0"/>
          </a:p>
        </p:txBody>
      </p:sp>
      <p:sp>
        <p:nvSpPr>
          <p:cNvPr id="3" name="2 İçerik Yer Tutucusu"/>
          <p:cNvSpPr>
            <a:spLocks noGrp="1"/>
          </p:cNvSpPr>
          <p:nvPr>
            <p:ph idx="1"/>
          </p:nvPr>
        </p:nvSpPr>
        <p:spPr>
          <a:xfrm>
            <a:off x="457200" y="1357298"/>
            <a:ext cx="8229600" cy="3429024"/>
          </a:xfrm>
        </p:spPr>
        <p:txBody>
          <a:bodyPr/>
          <a:lstStyle/>
          <a:p>
            <a:r>
              <a:rPr lang="tr-TR" sz="2800" dirty="0" smtClean="0"/>
              <a:t>Gülümsemenin, pozitif düşüncenin bu kadar arka plana atıldığı günümüzde aslında ne kadar önemli olduğunu düşünüp bunu projemizde somut hale getirmek istedik ve hastaların tedavi sürecinde yaptığımız etkinlik boyunca bir değişiklik olup olmadığını araştırdık</a:t>
            </a:r>
            <a:endParaRPr lang="tr-TR" dirty="0"/>
          </a:p>
        </p:txBody>
      </p:sp>
      <p:pic>
        <p:nvPicPr>
          <p:cNvPr id="4" name="Picture 3" descr="C:\Users\pc\Desktop\Yeni klasör\IMG_7500.JPG"/>
          <p:cNvPicPr>
            <a:picLocks noChangeAspect="1" noChangeArrowheads="1"/>
          </p:cNvPicPr>
          <p:nvPr/>
        </p:nvPicPr>
        <p:blipFill>
          <a:blip r:embed="rId2" cstate="print"/>
          <a:srcRect/>
          <a:stretch>
            <a:fillRect/>
          </a:stretch>
        </p:blipFill>
        <p:spPr bwMode="auto">
          <a:xfrm>
            <a:off x="2285984" y="4000504"/>
            <a:ext cx="4929222" cy="264320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0"/>
            <a:ext cx="8229600" cy="500042"/>
          </a:xfrm>
        </p:spPr>
        <p:txBody>
          <a:bodyPr>
            <a:normAutofit fontScale="90000"/>
          </a:bodyPr>
          <a:lstStyle/>
          <a:p>
            <a:endParaRPr lang="tr-TR" dirty="0"/>
          </a:p>
        </p:txBody>
      </p:sp>
      <p:sp>
        <p:nvSpPr>
          <p:cNvPr id="3" name="2 İçerik Yer Tutucusu"/>
          <p:cNvSpPr>
            <a:spLocks noGrp="1"/>
          </p:cNvSpPr>
          <p:nvPr>
            <p:ph idx="1"/>
          </p:nvPr>
        </p:nvSpPr>
        <p:spPr>
          <a:xfrm>
            <a:off x="357158" y="357166"/>
            <a:ext cx="8229600" cy="3571900"/>
          </a:xfrm>
        </p:spPr>
        <p:txBody>
          <a:bodyPr>
            <a:normAutofit/>
          </a:bodyPr>
          <a:lstStyle/>
          <a:p>
            <a:pPr>
              <a:buNone/>
            </a:pPr>
            <a:endParaRPr lang="tr-TR" sz="2800" dirty="0" smtClean="0"/>
          </a:p>
          <a:p>
            <a:r>
              <a:rPr lang="en-IE" sz="3600" dirty="0" err="1" smtClean="0"/>
              <a:t>Romatoid</a:t>
            </a:r>
            <a:r>
              <a:rPr lang="en-IE" sz="3600" dirty="0" smtClean="0"/>
              <a:t> </a:t>
            </a:r>
            <a:r>
              <a:rPr lang="en-IE" sz="3600" dirty="0" err="1" smtClean="0"/>
              <a:t>artrit</a:t>
            </a:r>
            <a:r>
              <a:rPr lang="en-IE" sz="3600" dirty="0" smtClean="0"/>
              <a:t>, </a:t>
            </a:r>
            <a:r>
              <a:rPr lang="en-IE" sz="3600" dirty="0" err="1" smtClean="0"/>
              <a:t>astım</a:t>
            </a:r>
            <a:r>
              <a:rPr lang="en-IE" sz="3600" dirty="0" smtClean="0"/>
              <a:t>, </a:t>
            </a:r>
            <a:r>
              <a:rPr lang="en-IE" sz="3600" dirty="0" err="1" smtClean="0"/>
              <a:t>fibromiyalji</a:t>
            </a:r>
            <a:r>
              <a:rPr lang="en-IE" sz="3600" dirty="0" smtClean="0"/>
              <a:t> </a:t>
            </a:r>
            <a:r>
              <a:rPr lang="en-IE" sz="3600" dirty="0" err="1" smtClean="0"/>
              <a:t>hastaları</a:t>
            </a:r>
            <a:r>
              <a:rPr lang="en-IE" sz="3600" dirty="0" smtClean="0"/>
              <a:t> </a:t>
            </a:r>
            <a:r>
              <a:rPr lang="en-IE" sz="3600" dirty="0" err="1" smtClean="0"/>
              <a:t>için</a:t>
            </a:r>
            <a:r>
              <a:rPr lang="en-IE" sz="3600" dirty="0" smtClean="0"/>
              <a:t> </a:t>
            </a:r>
            <a:r>
              <a:rPr lang="en-IE" sz="3600" dirty="0" err="1" smtClean="0"/>
              <a:t>fiziksel</a:t>
            </a:r>
            <a:r>
              <a:rPr lang="en-IE" sz="3600" dirty="0" smtClean="0"/>
              <a:t> </a:t>
            </a:r>
            <a:r>
              <a:rPr lang="en-IE" sz="3600" dirty="0" err="1" smtClean="0"/>
              <a:t>semptomlar</a:t>
            </a:r>
            <a:r>
              <a:rPr lang="en-IE" sz="3600" dirty="0" smtClean="0"/>
              <a:t>, </a:t>
            </a:r>
            <a:r>
              <a:rPr lang="en-IE" sz="3600" dirty="0" err="1" smtClean="0"/>
              <a:t>başa</a:t>
            </a:r>
            <a:r>
              <a:rPr lang="en-IE" sz="3600" dirty="0" smtClean="0"/>
              <a:t> </a:t>
            </a:r>
            <a:r>
              <a:rPr lang="en-IE" sz="3600" dirty="0" err="1" smtClean="0"/>
              <a:t>çıkma</a:t>
            </a:r>
            <a:r>
              <a:rPr lang="en-IE" sz="3600" dirty="0" smtClean="0"/>
              <a:t> </a:t>
            </a:r>
            <a:r>
              <a:rPr lang="en-IE" sz="3600" dirty="0" err="1" smtClean="0"/>
              <a:t>stratejileri</a:t>
            </a:r>
            <a:r>
              <a:rPr lang="en-IE" sz="3600" dirty="0" smtClean="0"/>
              <a:t> </a:t>
            </a:r>
            <a:r>
              <a:rPr lang="en-IE" sz="3600" dirty="0" err="1" smtClean="0"/>
              <a:t>ve</a:t>
            </a:r>
            <a:r>
              <a:rPr lang="en-IE" sz="3600" dirty="0" smtClean="0"/>
              <a:t> </a:t>
            </a:r>
            <a:r>
              <a:rPr lang="en-IE" sz="3600" dirty="0" err="1" smtClean="0"/>
              <a:t>negatif</a:t>
            </a:r>
            <a:r>
              <a:rPr lang="en-IE" sz="3600" dirty="0" smtClean="0"/>
              <a:t> </a:t>
            </a:r>
            <a:r>
              <a:rPr lang="en-IE" sz="3600" dirty="0" err="1" smtClean="0"/>
              <a:t>etkileri</a:t>
            </a:r>
            <a:r>
              <a:rPr lang="en-IE" sz="3600" dirty="0" smtClean="0"/>
              <a:t> </a:t>
            </a:r>
            <a:r>
              <a:rPr lang="en-IE" sz="3600" dirty="0" err="1" smtClean="0"/>
              <a:t>ile</a:t>
            </a:r>
            <a:r>
              <a:rPr lang="en-IE" sz="3600" dirty="0" smtClean="0"/>
              <a:t> </a:t>
            </a:r>
            <a:r>
              <a:rPr lang="en-IE" sz="3600" dirty="0" err="1" smtClean="0"/>
              <a:t>ilgili</a:t>
            </a:r>
            <a:r>
              <a:rPr lang="en-IE" sz="3600" dirty="0" smtClean="0"/>
              <a:t> </a:t>
            </a:r>
            <a:r>
              <a:rPr lang="en-IE" sz="3600" dirty="0" err="1" smtClean="0"/>
              <a:t>olan</a:t>
            </a:r>
            <a:r>
              <a:rPr lang="en-IE" sz="3600" dirty="0" smtClean="0"/>
              <a:t> </a:t>
            </a:r>
            <a:r>
              <a:rPr lang="en-IE" sz="3600" dirty="0" err="1" smtClean="0"/>
              <a:t>pozitif</a:t>
            </a:r>
            <a:r>
              <a:rPr lang="en-IE" sz="3600" dirty="0" smtClean="0"/>
              <a:t> </a:t>
            </a:r>
            <a:r>
              <a:rPr lang="en-IE" sz="3600" dirty="0" err="1" smtClean="0"/>
              <a:t>düşünme</a:t>
            </a:r>
            <a:r>
              <a:rPr lang="en-IE" sz="3600" dirty="0" smtClean="0"/>
              <a:t> </a:t>
            </a:r>
            <a:r>
              <a:rPr lang="en-IE" sz="3600" dirty="0" err="1" smtClean="0"/>
              <a:t>ve</a:t>
            </a:r>
            <a:r>
              <a:rPr lang="en-IE" sz="3600" dirty="0" smtClean="0"/>
              <a:t> </a:t>
            </a:r>
            <a:r>
              <a:rPr lang="en-IE" sz="3600" dirty="0" err="1" smtClean="0"/>
              <a:t>sağlık</a:t>
            </a:r>
            <a:r>
              <a:rPr lang="en-IE" sz="3600" dirty="0" smtClean="0"/>
              <a:t> </a:t>
            </a:r>
            <a:r>
              <a:rPr lang="en-IE" sz="3600" dirty="0" err="1" smtClean="0"/>
              <a:t>arasındakı</a:t>
            </a:r>
            <a:r>
              <a:rPr lang="en-IE" sz="3600" dirty="0" smtClean="0"/>
              <a:t> </a:t>
            </a:r>
            <a:r>
              <a:rPr lang="en-IE" sz="3600" dirty="0" err="1" smtClean="0"/>
              <a:t>ilişki</a:t>
            </a:r>
            <a:r>
              <a:rPr lang="en-IE" sz="3600" dirty="0" smtClean="0"/>
              <a:t> </a:t>
            </a:r>
            <a:r>
              <a:rPr lang="en-IE" sz="3600" dirty="0" err="1" smtClean="0"/>
              <a:t>araştırılmıştır</a:t>
            </a:r>
            <a:r>
              <a:rPr lang="en-IE" sz="3600" dirty="0" smtClean="0"/>
              <a:t>. </a:t>
            </a:r>
            <a:endParaRPr lang="tr-TR" sz="3600" dirty="0"/>
          </a:p>
        </p:txBody>
      </p:sp>
      <p:pic>
        <p:nvPicPr>
          <p:cNvPr id="13313" name="Picture 1" descr="C:\Users\pc\Desktop\Yeni klasör\IMG_7567.JPG"/>
          <p:cNvPicPr>
            <a:picLocks noChangeAspect="1" noChangeArrowheads="1"/>
          </p:cNvPicPr>
          <p:nvPr/>
        </p:nvPicPr>
        <p:blipFill>
          <a:blip r:embed="rId2" cstate="print"/>
          <a:srcRect/>
          <a:stretch>
            <a:fillRect/>
          </a:stretch>
        </p:blipFill>
        <p:spPr bwMode="auto">
          <a:xfrm>
            <a:off x="2071670" y="3786190"/>
            <a:ext cx="4857784" cy="264325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00108"/>
            <a:ext cx="8229600" cy="4643470"/>
          </a:xfrm>
        </p:spPr>
        <p:txBody>
          <a:bodyPr>
            <a:normAutofit/>
          </a:bodyPr>
          <a:lstStyle/>
          <a:p>
            <a:r>
              <a:rPr lang="en-IE" sz="2800" dirty="0" err="1" smtClean="0"/>
              <a:t>Bir</a:t>
            </a:r>
            <a:r>
              <a:rPr lang="en-IE" sz="2800" dirty="0" smtClean="0"/>
              <a:t> </a:t>
            </a:r>
            <a:r>
              <a:rPr lang="en-IE" sz="2800" dirty="0" err="1" smtClean="0"/>
              <a:t>metaanaliz</a:t>
            </a:r>
            <a:r>
              <a:rPr lang="en-IE" sz="2800" dirty="0" smtClean="0"/>
              <a:t> </a:t>
            </a:r>
            <a:r>
              <a:rPr lang="en-IE" sz="2800" dirty="0" err="1" smtClean="0"/>
              <a:t>pozitif</a:t>
            </a:r>
            <a:r>
              <a:rPr lang="en-IE" sz="2800" dirty="0" smtClean="0"/>
              <a:t> </a:t>
            </a:r>
            <a:r>
              <a:rPr lang="en-IE" sz="2800" dirty="0" err="1" smtClean="0"/>
              <a:t>düşünmenin</a:t>
            </a:r>
            <a:r>
              <a:rPr lang="en-IE" sz="2800" dirty="0" smtClean="0"/>
              <a:t> </a:t>
            </a:r>
            <a:r>
              <a:rPr lang="en-IE" sz="2800" dirty="0" err="1" smtClean="0"/>
              <a:t>psikolojik</a:t>
            </a:r>
            <a:r>
              <a:rPr lang="en-IE" sz="2800" dirty="0" smtClean="0"/>
              <a:t> </a:t>
            </a:r>
            <a:r>
              <a:rPr lang="en-IE" sz="2800" dirty="0" err="1" smtClean="0"/>
              <a:t>olarak</a:t>
            </a:r>
            <a:r>
              <a:rPr lang="en-IE" sz="2800" dirty="0" smtClean="0"/>
              <a:t> </a:t>
            </a:r>
            <a:r>
              <a:rPr lang="en-IE" sz="2800" dirty="0" err="1" smtClean="0"/>
              <a:t>esenlikle</a:t>
            </a:r>
            <a:r>
              <a:rPr lang="en-IE" sz="2800" dirty="0" smtClean="0"/>
              <a:t> </a:t>
            </a:r>
            <a:r>
              <a:rPr lang="en-IE" sz="2800" dirty="0" err="1" smtClean="0"/>
              <a:t>bağlantılı</a:t>
            </a:r>
            <a:r>
              <a:rPr lang="en-IE" sz="2800" dirty="0" smtClean="0"/>
              <a:t> </a:t>
            </a:r>
            <a:r>
              <a:rPr lang="en-IE" sz="2800" dirty="0" err="1" smtClean="0"/>
              <a:t>olduğu</a:t>
            </a:r>
            <a:r>
              <a:rPr lang="en-IE" sz="2800" dirty="0" smtClean="0"/>
              <a:t> </a:t>
            </a:r>
            <a:r>
              <a:rPr lang="en-IE" sz="2800" dirty="0" err="1" smtClean="0"/>
              <a:t>varsayımını</a:t>
            </a:r>
            <a:r>
              <a:rPr lang="en-IE" sz="2800" dirty="0" smtClean="0"/>
              <a:t> </a:t>
            </a:r>
            <a:r>
              <a:rPr lang="en-IE" sz="2800" dirty="0" err="1" smtClean="0"/>
              <a:t>kabul</a:t>
            </a:r>
            <a:r>
              <a:rPr lang="en-IE" sz="2800" dirty="0" smtClean="0"/>
              <a:t> </a:t>
            </a:r>
            <a:r>
              <a:rPr lang="en-IE" sz="2800" dirty="0" err="1" smtClean="0"/>
              <a:t>etmiştir</a:t>
            </a:r>
            <a:r>
              <a:rPr lang="en-IE" sz="2800" dirty="0" smtClean="0"/>
              <a:t>: “</a:t>
            </a:r>
            <a:r>
              <a:rPr lang="en-IE" sz="2800" dirty="0" err="1" smtClean="0"/>
              <a:t>Kısaca</a:t>
            </a:r>
            <a:r>
              <a:rPr lang="en-IE" sz="2800" dirty="0" smtClean="0"/>
              <a:t> </a:t>
            </a:r>
            <a:r>
              <a:rPr lang="en-IE" sz="2800" dirty="0" err="1" smtClean="0"/>
              <a:t>söylemek</a:t>
            </a:r>
            <a:r>
              <a:rPr lang="en-IE" sz="2800" dirty="0" smtClean="0"/>
              <a:t> </a:t>
            </a:r>
            <a:r>
              <a:rPr lang="en-IE" sz="2800" dirty="0" err="1" smtClean="0"/>
              <a:t>gerekirse</a:t>
            </a:r>
            <a:r>
              <a:rPr lang="en-IE" sz="2800" dirty="0" smtClean="0"/>
              <a:t>, </a:t>
            </a:r>
            <a:r>
              <a:rPr lang="en-IE" sz="2800" dirty="0" err="1" smtClean="0"/>
              <a:t>pozitif</a:t>
            </a:r>
            <a:r>
              <a:rPr lang="en-IE" sz="2800" dirty="0" smtClean="0"/>
              <a:t> </a:t>
            </a:r>
            <a:r>
              <a:rPr lang="en-IE" sz="2800" dirty="0" err="1" smtClean="0"/>
              <a:t>düşünenler</a:t>
            </a:r>
            <a:r>
              <a:rPr lang="en-IE" sz="2800" dirty="0" smtClean="0"/>
              <a:t>, </a:t>
            </a:r>
            <a:r>
              <a:rPr lang="en-IE" sz="2800" dirty="0" err="1" smtClean="0"/>
              <a:t>negatif</a:t>
            </a:r>
            <a:r>
              <a:rPr lang="en-IE" sz="2800" dirty="0" smtClean="0"/>
              <a:t> </a:t>
            </a:r>
            <a:r>
              <a:rPr lang="en-IE" sz="2800" dirty="0" err="1" smtClean="0"/>
              <a:t>düşünenlere</a:t>
            </a:r>
            <a:r>
              <a:rPr lang="en-IE" sz="2800" dirty="0" smtClean="0"/>
              <a:t> </a:t>
            </a:r>
            <a:r>
              <a:rPr lang="en-IE" sz="2800" dirty="0" err="1" smtClean="0"/>
              <a:t>göre</a:t>
            </a:r>
            <a:r>
              <a:rPr lang="en-IE" sz="2800" dirty="0" smtClean="0"/>
              <a:t> </a:t>
            </a:r>
            <a:r>
              <a:rPr lang="en-IE" sz="2800" dirty="0" err="1" smtClean="0"/>
              <a:t>zor</a:t>
            </a:r>
            <a:r>
              <a:rPr lang="en-IE" sz="2800" dirty="0" smtClean="0"/>
              <a:t> </a:t>
            </a:r>
            <a:r>
              <a:rPr lang="en-IE" sz="2800" dirty="0" err="1" smtClean="0"/>
              <a:t>durumların</a:t>
            </a:r>
            <a:r>
              <a:rPr lang="en-IE" sz="2800" dirty="0" smtClean="0"/>
              <a:t> </a:t>
            </a:r>
            <a:r>
              <a:rPr lang="en-IE" sz="2800" dirty="0" err="1" smtClean="0"/>
              <a:t>altından</a:t>
            </a:r>
            <a:r>
              <a:rPr lang="en-IE" sz="2800" dirty="0" smtClean="0"/>
              <a:t> </a:t>
            </a:r>
            <a:r>
              <a:rPr lang="en-IE" sz="2800" dirty="0" err="1" smtClean="0"/>
              <a:t>kalkarken</a:t>
            </a:r>
            <a:r>
              <a:rPr lang="en-IE" sz="2800" dirty="0" smtClean="0"/>
              <a:t> </a:t>
            </a:r>
            <a:r>
              <a:rPr lang="en-IE" sz="2800" dirty="0" err="1" smtClean="0"/>
              <a:t>daha</a:t>
            </a:r>
            <a:r>
              <a:rPr lang="en-IE" sz="2800" dirty="0" smtClean="0"/>
              <a:t> </a:t>
            </a:r>
            <a:r>
              <a:rPr lang="en-IE" sz="2800" dirty="0" err="1" smtClean="0"/>
              <a:t>az</a:t>
            </a:r>
            <a:r>
              <a:rPr lang="en-IE" sz="2800" dirty="0" smtClean="0"/>
              <a:t> </a:t>
            </a:r>
            <a:r>
              <a:rPr lang="en-IE" sz="2800" dirty="0" err="1" smtClean="0"/>
              <a:t>sıkıntıyla</a:t>
            </a:r>
            <a:r>
              <a:rPr lang="en-IE" sz="2800" dirty="0" smtClean="0"/>
              <a:t> </a:t>
            </a:r>
            <a:r>
              <a:rPr lang="en-IE" sz="2800" dirty="0" err="1" smtClean="0"/>
              <a:t>baş</a:t>
            </a:r>
            <a:r>
              <a:rPr lang="en-IE" sz="2800" dirty="0" smtClean="0"/>
              <a:t> </a:t>
            </a:r>
            <a:r>
              <a:rPr lang="en-IE" sz="2800" dirty="0" err="1" smtClean="0"/>
              <a:t>etmektedirler</a:t>
            </a:r>
            <a:r>
              <a:rPr lang="en-IE" sz="2800" dirty="0" smtClean="0"/>
              <a:t>. </a:t>
            </a:r>
            <a:r>
              <a:rPr lang="en-IE" sz="2800" dirty="0" err="1" smtClean="0"/>
              <a:t>Çünkü</a:t>
            </a:r>
            <a:r>
              <a:rPr lang="en-IE" sz="2800" dirty="0" smtClean="0"/>
              <a:t> </a:t>
            </a:r>
            <a:r>
              <a:rPr lang="en-IE" sz="2800" dirty="0" err="1" smtClean="0"/>
              <a:t>onlar</a:t>
            </a:r>
            <a:r>
              <a:rPr lang="en-IE" sz="2800" dirty="0" smtClean="0"/>
              <a:t> </a:t>
            </a:r>
            <a:r>
              <a:rPr lang="en-IE" sz="2800" dirty="0" err="1" smtClean="0"/>
              <a:t>problemlerle</a:t>
            </a:r>
            <a:r>
              <a:rPr lang="en-IE" sz="2800" dirty="0" smtClean="0"/>
              <a:t> </a:t>
            </a:r>
            <a:r>
              <a:rPr lang="en-IE" sz="2800" dirty="0" err="1" smtClean="0"/>
              <a:t>yüzleşirken</a:t>
            </a:r>
            <a:r>
              <a:rPr lang="en-IE" sz="2800" dirty="0" smtClean="0"/>
              <a:t> </a:t>
            </a:r>
            <a:r>
              <a:rPr lang="en-IE" sz="2800" dirty="0" err="1" smtClean="0"/>
              <a:t>doğrudan</a:t>
            </a:r>
            <a:r>
              <a:rPr lang="en-IE" sz="2800" dirty="0" smtClean="0"/>
              <a:t>, </a:t>
            </a:r>
            <a:r>
              <a:rPr lang="en-IE" sz="2800" dirty="0" err="1" smtClean="0"/>
              <a:t>aktif</a:t>
            </a:r>
            <a:r>
              <a:rPr lang="en-IE" sz="2800" dirty="0" smtClean="0"/>
              <a:t> </a:t>
            </a:r>
            <a:r>
              <a:rPr lang="en-IE" sz="2800" dirty="0" err="1" smtClean="0"/>
              <a:t>ve</a:t>
            </a:r>
            <a:r>
              <a:rPr lang="en-IE" sz="2800" dirty="0" smtClean="0"/>
              <a:t> </a:t>
            </a:r>
            <a:r>
              <a:rPr lang="en-IE" sz="2800" dirty="0" err="1" smtClean="0"/>
              <a:t>yapıcı</a:t>
            </a:r>
            <a:r>
              <a:rPr lang="en-IE" sz="2800" dirty="0" smtClean="0"/>
              <a:t> </a:t>
            </a:r>
            <a:r>
              <a:rPr lang="en-IE" sz="2800" dirty="0" err="1" smtClean="0"/>
              <a:t>adımlarla</a:t>
            </a:r>
            <a:r>
              <a:rPr lang="en-IE" sz="2800" dirty="0" smtClean="0"/>
              <a:t> </a:t>
            </a:r>
            <a:r>
              <a:rPr lang="en-IE" sz="2800" dirty="0" err="1" smtClean="0"/>
              <a:t>çözüme</a:t>
            </a:r>
            <a:r>
              <a:rPr lang="en-IE" sz="2800" dirty="0" smtClean="0"/>
              <a:t> </a:t>
            </a:r>
            <a:r>
              <a:rPr lang="en-IE" sz="2800" dirty="0" err="1" smtClean="0"/>
              <a:t>gitmeye</a:t>
            </a:r>
            <a:r>
              <a:rPr lang="en-IE" sz="2800" dirty="0" smtClean="0"/>
              <a:t> </a:t>
            </a:r>
            <a:r>
              <a:rPr lang="en-IE" sz="2800" dirty="0" err="1" smtClean="0"/>
              <a:t>çalışırken</a:t>
            </a:r>
            <a:r>
              <a:rPr lang="en-IE" sz="2800" dirty="0" smtClean="0"/>
              <a:t> </a:t>
            </a:r>
            <a:r>
              <a:rPr lang="en-IE" sz="2800" dirty="0" err="1" smtClean="0"/>
              <a:t>negatif</a:t>
            </a:r>
            <a:r>
              <a:rPr lang="en-IE" sz="2800" dirty="0" smtClean="0"/>
              <a:t> </a:t>
            </a:r>
            <a:r>
              <a:rPr lang="en-IE" sz="2800" dirty="0" err="1" smtClean="0"/>
              <a:t>düşünenler</a:t>
            </a:r>
            <a:r>
              <a:rPr lang="en-IE" sz="2800" dirty="0" smtClean="0"/>
              <a:t> </a:t>
            </a:r>
            <a:r>
              <a:rPr lang="en-IE" sz="2800" dirty="0" err="1" smtClean="0"/>
              <a:t>ise</a:t>
            </a:r>
            <a:r>
              <a:rPr lang="en-IE" sz="2800" dirty="0" smtClean="0"/>
              <a:t> </a:t>
            </a:r>
            <a:r>
              <a:rPr lang="en-IE" sz="2800" dirty="0" err="1" smtClean="0"/>
              <a:t>amaçlarını</a:t>
            </a:r>
            <a:r>
              <a:rPr lang="en-IE" sz="2800" dirty="0" smtClean="0"/>
              <a:t> </a:t>
            </a:r>
            <a:r>
              <a:rPr lang="en-IE" sz="2800" dirty="0" err="1" smtClean="0"/>
              <a:t>elde</a:t>
            </a:r>
            <a:r>
              <a:rPr lang="en-IE" sz="2800" dirty="0" smtClean="0"/>
              <a:t> </a:t>
            </a:r>
            <a:r>
              <a:rPr lang="en-IE" sz="2800" dirty="0" err="1" smtClean="0"/>
              <a:t>etme</a:t>
            </a:r>
            <a:r>
              <a:rPr lang="en-IE" sz="2800" dirty="0" smtClean="0"/>
              <a:t> </a:t>
            </a:r>
            <a:r>
              <a:rPr lang="en-IE" sz="2800" dirty="0" err="1" smtClean="0"/>
              <a:t>uğruna</a:t>
            </a:r>
            <a:r>
              <a:rPr lang="en-IE" sz="2800" dirty="0" smtClean="0"/>
              <a:t> </a:t>
            </a:r>
            <a:r>
              <a:rPr lang="en-IE" sz="2800" dirty="0" err="1" smtClean="0"/>
              <a:t>bütün</a:t>
            </a:r>
            <a:r>
              <a:rPr lang="en-IE" sz="2800" dirty="0" smtClean="0"/>
              <a:t> </a:t>
            </a:r>
            <a:r>
              <a:rPr lang="en-IE" sz="2800" dirty="0" err="1" smtClean="0"/>
              <a:t>eforlarından</a:t>
            </a:r>
            <a:r>
              <a:rPr lang="en-IE" sz="2800" dirty="0" smtClean="0"/>
              <a:t> </a:t>
            </a:r>
            <a:r>
              <a:rPr lang="en-IE" sz="2800" dirty="0" err="1" smtClean="0"/>
              <a:t>vazgeçmeye</a:t>
            </a:r>
            <a:r>
              <a:rPr lang="en-IE" sz="2800" dirty="0" smtClean="0"/>
              <a:t> </a:t>
            </a:r>
            <a:r>
              <a:rPr lang="en-IE" sz="2800" dirty="0" err="1" smtClean="0"/>
              <a:t>meyillidirler</a:t>
            </a:r>
            <a:r>
              <a:rPr lang="en-IE" sz="2800" dirty="0" smtClean="0"/>
              <a:t>. </a:t>
            </a:r>
            <a:endParaRPr lang="tr-TR" sz="2800" dirty="0" smtClean="0"/>
          </a:p>
          <a:p>
            <a:endParaRPr lang="tr-TR"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28604"/>
            <a:ext cx="8229600" cy="1143000"/>
          </a:xfrm>
        </p:spPr>
        <p:txBody>
          <a:bodyPr/>
          <a:lstStyle/>
          <a:p>
            <a:r>
              <a:rPr lang="tr-TR" dirty="0" smtClean="0">
                <a:solidFill>
                  <a:srgbClr val="0070C0"/>
                </a:solidFill>
                <a:latin typeface="Comic Sans MS" pitchFamily="66" charset="0"/>
              </a:rPr>
              <a:t>HAZIRLIK AŞAMASI</a:t>
            </a:r>
            <a:endParaRPr lang="tr-TR" dirty="0">
              <a:solidFill>
                <a:srgbClr val="0070C0"/>
              </a:solidFill>
              <a:latin typeface="Comic Sans MS" pitchFamily="66" charset="0"/>
            </a:endParaRPr>
          </a:p>
        </p:txBody>
      </p:sp>
      <p:sp>
        <p:nvSpPr>
          <p:cNvPr id="3" name="2 İçerik Yer Tutucusu"/>
          <p:cNvSpPr>
            <a:spLocks noGrp="1"/>
          </p:cNvSpPr>
          <p:nvPr>
            <p:ph idx="1"/>
          </p:nvPr>
        </p:nvSpPr>
        <p:spPr/>
        <p:txBody>
          <a:bodyPr/>
          <a:lstStyle/>
          <a:p>
            <a:r>
              <a:rPr lang="tr-TR" dirty="0" smtClean="0"/>
              <a:t>Çocukların yüzünde ufak da olsa bir tebessüm oluşturabilmek için kendi imkanlarımızla eğlenceli şeyler hazırladık.</a:t>
            </a:r>
            <a:endParaRPr lang="tr-TR" dirty="0"/>
          </a:p>
        </p:txBody>
      </p:sp>
      <p:pic>
        <p:nvPicPr>
          <p:cNvPr id="28674" name="Picture 2" descr="C:\Users\pc\Desktop\Yeni klasör\IMG_7512.JPG"/>
          <p:cNvPicPr>
            <a:picLocks noChangeAspect="1" noChangeArrowheads="1"/>
          </p:cNvPicPr>
          <p:nvPr/>
        </p:nvPicPr>
        <p:blipFill>
          <a:blip r:embed="rId2" cstate="print"/>
          <a:srcRect/>
          <a:stretch>
            <a:fillRect/>
          </a:stretch>
        </p:blipFill>
        <p:spPr bwMode="auto">
          <a:xfrm>
            <a:off x="6000760" y="2928934"/>
            <a:ext cx="2946800" cy="3929066"/>
          </a:xfrm>
          <a:prstGeom prst="rect">
            <a:avLst/>
          </a:prstGeom>
          <a:noFill/>
        </p:spPr>
      </p:pic>
      <p:pic>
        <p:nvPicPr>
          <p:cNvPr id="28675" name="Picture 3" descr="C:\Users\pc\Desktop\Yeni klasör\IMG_5949.JPG"/>
          <p:cNvPicPr>
            <a:picLocks noChangeAspect="1" noChangeArrowheads="1"/>
          </p:cNvPicPr>
          <p:nvPr/>
        </p:nvPicPr>
        <p:blipFill>
          <a:blip r:embed="rId3" cstate="print"/>
          <a:srcRect/>
          <a:stretch>
            <a:fillRect/>
          </a:stretch>
        </p:blipFill>
        <p:spPr bwMode="auto">
          <a:xfrm rot="5400000">
            <a:off x="2294913" y="3205756"/>
            <a:ext cx="3643315" cy="366117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smtClean="0">
                <a:solidFill>
                  <a:srgbClr val="0070C0"/>
                </a:solidFill>
                <a:latin typeface="Comic Sans MS" pitchFamily="66" charset="0"/>
              </a:rPr>
              <a:t>HAZIRLIK AŞAMASI:</a:t>
            </a:r>
            <a:endParaRPr lang="tr-TR" dirty="0">
              <a:solidFill>
                <a:srgbClr val="0070C0"/>
              </a:solidFill>
              <a:latin typeface="Comic Sans MS" pitchFamily="66" charset="0"/>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214282" y="2143116"/>
            <a:ext cx="4286280" cy="3429024"/>
          </a:xfrm>
          <a:prstGeom prst="rect">
            <a:avLst/>
          </a:prstGeom>
          <a:noFill/>
          <a:ln w="9525">
            <a:noFill/>
            <a:miter lim="800000"/>
            <a:headEnd/>
            <a:tailEnd/>
          </a:ln>
          <a:effectLst/>
        </p:spPr>
      </p:pic>
      <p:pic>
        <p:nvPicPr>
          <p:cNvPr id="2052" name="Picture 4" descr="C:\Users\pc\Desktop\Yeni klasör\IMG_5942.JPG"/>
          <p:cNvPicPr>
            <a:picLocks noChangeAspect="1" noChangeArrowheads="1"/>
          </p:cNvPicPr>
          <p:nvPr/>
        </p:nvPicPr>
        <p:blipFill>
          <a:blip r:embed="rId3" cstate="print"/>
          <a:srcRect/>
          <a:stretch>
            <a:fillRect/>
          </a:stretch>
        </p:blipFill>
        <p:spPr bwMode="auto">
          <a:xfrm>
            <a:off x="4786314" y="2071678"/>
            <a:ext cx="4000496" cy="350046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2071670" y="3357562"/>
            <a:ext cx="5429288" cy="928694"/>
          </a:xfrm>
        </p:spPr>
        <p:txBody>
          <a:bodyPr>
            <a:normAutofit fontScale="90000"/>
          </a:bodyPr>
          <a:lstStyle/>
          <a:p>
            <a:r>
              <a:rPr lang="tr-TR" dirty="0" smtClean="0"/>
              <a:t>ALIN TERİ DEDİKLERİ </a:t>
            </a:r>
            <a:r>
              <a:rPr lang="tr-TR" dirty="0" smtClean="0">
                <a:sym typeface="Wingdings" pitchFamily="2" charset="2"/>
              </a:rPr>
              <a:t></a:t>
            </a:r>
            <a:endParaRPr lang="tr-TR" dirty="0"/>
          </a:p>
        </p:txBody>
      </p:sp>
      <p:pic>
        <p:nvPicPr>
          <p:cNvPr id="3074" name="Picture 2" descr="C:\Users\pc\Desktop\Yeni klasör\IMG_5948.JPG"/>
          <p:cNvPicPr>
            <a:picLocks noGrp="1" noChangeAspect="1" noChangeArrowheads="1"/>
          </p:cNvPicPr>
          <p:nvPr>
            <p:ph idx="1"/>
          </p:nvPr>
        </p:nvPicPr>
        <p:blipFill>
          <a:blip r:embed="rId2" cstate="print"/>
          <a:srcRect/>
          <a:stretch>
            <a:fillRect/>
          </a:stretch>
        </p:blipFill>
        <p:spPr bwMode="auto">
          <a:xfrm rot="5400000">
            <a:off x="616119" y="526833"/>
            <a:ext cx="2571744" cy="3375418"/>
          </a:xfrm>
          <a:prstGeom prst="rect">
            <a:avLst/>
          </a:prstGeom>
          <a:noFill/>
          <a:scene3d>
            <a:camera prst="orthographicFront">
              <a:rot lat="0" lon="0" rev="0"/>
            </a:camera>
            <a:lightRig rig="threePt" dir="t"/>
          </a:scene3d>
        </p:spPr>
      </p:pic>
      <p:pic>
        <p:nvPicPr>
          <p:cNvPr id="3076" name="Picture 4" descr="C:\Users\pc\Desktop\Yeni klasör\IMG_5966.JPG"/>
          <p:cNvPicPr>
            <a:picLocks noChangeAspect="1" noChangeArrowheads="1"/>
          </p:cNvPicPr>
          <p:nvPr/>
        </p:nvPicPr>
        <p:blipFill>
          <a:blip r:embed="rId3" cstate="print"/>
          <a:srcRect/>
          <a:stretch>
            <a:fillRect/>
          </a:stretch>
        </p:blipFill>
        <p:spPr bwMode="auto">
          <a:xfrm>
            <a:off x="285720" y="4286256"/>
            <a:ext cx="3483456" cy="2286016"/>
          </a:xfrm>
          <a:prstGeom prst="rect">
            <a:avLst/>
          </a:prstGeom>
          <a:noFill/>
        </p:spPr>
      </p:pic>
      <p:pic>
        <p:nvPicPr>
          <p:cNvPr id="3077" name="Picture 5" descr="C:\Users\pc\Desktop\Yeni klasör\IMG_5984.JPG"/>
          <p:cNvPicPr>
            <a:picLocks noChangeAspect="1" noChangeArrowheads="1"/>
          </p:cNvPicPr>
          <p:nvPr/>
        </p:nvPicPr>
        <p:blipFill>
          <a:blip r:embed="rId4" cstate="print"/>
          <a:srcRect/>
          <a:stretch>
            <a:fillRect/>
          </a:stretch>
        </p:blipFill>
        <p:spPr bwMode="auto">
          <a:xfrm>
            <a:off x="4929190" y="857232"/>
            <a:ext cx="3571900" cy="2582777"/>
          </a:xfrm>
          <a:prstGeom prst="rect">
            <a:avLst/>
          </a:prstGeom>
          <a:noFill/>
        </p:spPr>
      </p:pic>
      <p:pic>
        <p:nvPicPr>
          <p:cNvPr id="16385" name="Picture 1" descr="C:\Users\pc\Desktop\Yeni klasör\IMG_5940.JPG"/>
          <p:cNvPicPr>
            <a:picLocks noChangeAspect="1" noChangeArrowheads="1"/>
          </p:cNvPicPr>
          <p:nvPr/>
        </p:nvPicPr>
        <p:blipFill>
          <a:blip r:embed="rId5" cstate="print"/>
          <a:srcRect/>
          <a:stretch>
            <a:fillRect/>
          </a:stretch>
        </p:blipFill>
        <p:spPr bwMode="auto">
          <a:xfrm>
            <a:off x="4857752" y="4286256"/>
            <a:ext cx="3500462" cy="228601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10" y="632650"/>
            <a:ext cx="8229600" cy="224582"/>
          </a:xfrm>
        </p:spPr>
        <p:txBody>
          <a:bodyPr>
            <a:normAutofit fontScale="90000"/>
          </a:bodyPr>
          <a:lstStyle/>
          <a:p>
            <a:endParaRPr lang="tr-TR" dirty="0"/>
          </a:p>
        </p:txBody>
      </p:sp>
      <p:sp>
        <p:nvSpPr>
          <p:cNvPr id="3" name="2 İçerik Yer Tutucusu"/>
          <p:cNvSpPr>
            <a:spLocks noGrp="1"/>
          </p:cNvSpPr>
          <p:nvPr>
            <p:ph idx="1"/>
          </p:nvPr>
        </p:nvSpPr>
        <p:spPr>
          <a:xfrm>
            <a:off x="714348" y="1571612"/>
            <a:ext cx="7943848" cy="3643338"/>
          </a:xfrm>
        </p:spPr>
        <p:txBody>
          <a:bodyPr>
            <a:noAutofit/>
          </a:bodyPr>
          <a:lstStyle/>
          <a:p>
            <a:r>
              <a:rPr lang="tr-TR" sz="3600" dirty="0" smtClean="0"/>
              <a:t>Pediatri Anabilim Dalı Başkanı </a:t>
            </a:r>
            <a:r>
              <a:rPr lang="tr-TR" sz="3600" dirty="0" err="1" smtClean="0"/>
              <a:t>Prof.Dr</a:t>
            </a:r>
            <a:r>
              <a:rPr lang="tr-TR" sz="3600" dirty="0" smtClean="0"/>
              <a:t>. Nazan SARPER ile görüşüp çocuk hastalıkları servisinde etkinliğimizi gerçekleştirmek için izin aldık. Etkinliğimiz boyunca hastanede bulunacak çocukları başhemşire yardımıyla belirledik.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773</TotalTime>
  <Words>399</Words>
  <Application>Microsoft Office PowerPoint</Application>
  <PresentationFormat>Ekran Gösterisi (4:3)</PresentationFormat>
  <Paragraphs>70</Paragraphs>
  <Slides>28</Slides>
  <Notes>0</Notes>
  <HiddenSlides>0</HiddenSlides>
  <MMClips>0</MMClips>
  <ScaleCrop>false</ScaleCrop>
  <HeadingPairs>
    <vt:vector size="4" baseType="variant">
      <vt:variant>
        <vt:lpstr>Tema</vt:lpstr>
      </vt:variant>
      <vt:variant>
        <vt:i4>1</vt:i4>
      </vt:variant>
      <vt:variant>
        <vt:lpstr>Slayt Başlıkları</vt:lpstr>
      </vt:variant>
      <vt:variant>
        <vt:i4>28</vt:i4>
      </vt:variant>
    </vt:vector>
  </HeadingPairs>
  <TitlesOfParts>
    <vt:vector size="29" baseType="lpstr">
      <vt:lpstr>Akış</vt:lpstr>
      <vt:lpstr>Grup SEROTONİN   tODUP F1</vt:lpstr>
      <vt:lpstr>Slayt 2</vt:lpstr>
      <vt:lpstr>AMACIMIZ</vt:lpstr>
      <vt:lpstr>Slayt 4</vt:lpstr>
      <vt:lpstr>Slayt 5</vt:lpstr>
      <vt:lpstr>HAZIRLIK AŞAMASI</vt:lpstr>
      <vt:lpstr>HAZIRLIK AŞAMASI:</vt:lpstr>
      <vt:lpstr>ALIN TERİ DEDİKLERİ </vt:lpstr>
      <vt:lpstr>Slayt 9</vt:lpstr>
      <vt:lpstr>Yılmadık, oda oda gezdik </vt:lpstr>
      <vt:lpstr>Slayt 11</vt:lpstr>
      <vt:lpstr>Slayt 12</vt:lpstr>
      <vt:lpstr>PEDİATRİ SERVİSİNDE ÇOCUKLARLA        BERABER VAKİT GEÇİRDİK</vt:lpstr>
      <vt:lpstr>ÇOCUKLARIN NEŞESİ YERİNDE</vt:lpstr>
      <vt:lpstr>DAĞLAR KIZI REYHAN</vt:lpstr>
      <vt:lpstr>Ali Efe’yi de güldürmeyi başardık </vt:lpstr>
      <vt:lpstr>Küçük Meleklerimiz </vt:lpstr>
      <vt:lpstr>Çerçevelerden Bile Taştık </vt:lpstr>
      <vt:lpstr>Keyfimize Diyecek Yok </vt:lpstr>
      <vt:lpstr>Serotonin Paylaştıkça Artar </vt:lpstr>
      <vt:lpstr>Slayt 21</vt:lpstr>
      <vt:lpstr>SEROTONİNİMİZ SINIRLARI AŞTI </vt:lpstr>
      <vt:lpstr>ANKETİMİZ </vt:lpstr>
      <vt:lpstr>SONUÇ:</vt:lpstr>
      <vt:lpstr>Slayt 25</vt:lpstr>
      <vt:lpstr>KAYNAKLAR</vt:lpstr>
      <vt:lpstr>DANIŞMAN HOCAMIZ: Prof. Dr. Anıl ÇUBUKÇU</vt:lpstr>
      <vt:lpstr>Grup Üyeleri: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pc</dc:creator>
  <cp:lastModifiedBy>pc</cp:lastModifiedBy>
  <cp:revision>92</cp:revision>
  <dcterms:created xsi:type="dcterms:W3CDTF">2017-01-10T13:04:49Z</dcterms:created>
  <dcterms:modified xsi:type="dcterms:W3CDTF">2017-01-12T23:05:45Z</dcterms:modified>
</cp:coreProperties>
</file>