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Cinsiyet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Sayfa1!$A$2:$A$3</c:f>
              <c:strCache>
                <c:ptCount val="2"/>
                <c:pt idx="0">
                  <c:v>Erkek</c:v>
                </c:pt>
                <c:pt idx="1">
                  <c:v>Kadın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59.8</c:v>
                </c:pt>
                <c:pt idx="1">
                  <c:v>40.200000000000003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Uyanık ameliyat olmakla ilgili endişeleriniz olursa nelerdir?</c:v>
                </c:pt>
              </c:strCache>
            </c:strRef>
          </c:tx>
          <c:dLbls>
            <c:showVal val="1"/>
          </c:dLbls>
          <c:cat>
            <c:strRef>
              <c:f>Sayfa1!$A$2:$A$6</c:f>
              <c:strCache>
                <c:ptCount val="5"/>
                <c:pt idx="0">
                  <c:v>Ağrıdan/Acıdan Korkarım</c:v>
                </c:pt>
                <c:pt idx="1">
                  <c:v>Ameliyat Görüntü/Seslerinden Çekinirim </c:v>
                </c:pt>
                <c:pt idx="2">
                  <c:v>Cerraha Engel Olurum </c:v>
                </c:pt>
                <c:pt idx="3">
                  <c:v>Diğer</c:v>
                </c:pt>
                <c:pt idx="4">
                  <c:v>Yok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24</c:v>
                </c:pt>
                <c:pt idx="1">
                  <c:v>32</c:v>
                </c:pt>
                <c:pt idx="2">
                  <c:v>3</c:v>
                </c:pt>
                <c:pt idx="3">
                  <c:v>4</c:v>
                </c:pt>
                <c:pt idx="4">
                  <c:v>39</c:v>
                </c:pt>
              </c:numCache>
            </c:numRef>
          </c:val>
        </c:ser>
        <c:axId val="58023936"/>
        <c:axId val="58025472"/>
      </c:barChart>
      <c:catAx>
        <c:axId val="58023936"/>
        <c:scaling>
          <c:orientation val="minMax"/>
        </c:scaling>
        <c:axPos val="b"/>
        <c:tickLblPos val="nextTo"/>
        <c:crossAx val="58025472"/>
        <c:crosses val="autoZero"/>
        <c:auto val="1"/>
        <c:lblAlgn val="ctr"/>
        <c:lblOffset val="100"/>
      </c:catAx>
      <c:valAx>
        <c:axId val="58025472"/>
        <c:scaling>
          <c:orientation val="minMax"/>
        </c:scaling>
        <c:axPos val="l"/>
        <c:majorGridlines/>
        <c:numFmt formatCode="General" sourceLinked="1"/>
        <c:tickLblPos val="nextTo"/>
        <c:crossAx val="58023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Ameliyatta nasıl bir anesteziyi tercih edersiniz?
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Sayfa1!$A$2:$A$6</c:f>
              <c:strCache>
                <c:ptCount val="5"/>
                <c:pt idx="0">
                  <c:v>Cerrahın Uygun Gördüğü</c:v>
                </c:pt>
                <c:pt idx="1">
                  <c:v>Tamamen Uyuyarak</c:v>
                </c:pt>
                <c:pt idx="2">
                  <c:v>Sadece Ameliyat Bölgesinin Uyuşturulması</c:v>
                </c:pt>
                <c:pt idx="3">
                  <c:v>Aneztezistin Uygun Gördüğü</c:v>
                </c:pt>
                <c:pt idx="4">
                  <c:v>Fark Etmez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39.200000000000003</c:v>
                </c:pt>
                <c:pt idx="1">
                  <c:v>40.200000000000003</c:v>
                </c:pt>
                <c:pt idx="2">
                  <c:v>6.9</c:v>
                </c:pt>
                <c:pt idx="3">
                  <c:v>11.8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Anesteziyi kim uygular?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Sayfa1!$A$2:$A$6</c:f>
              <c:strCache>
                <c:ptCount val="5"/>
                <c:pt idx="0">
                  <c:v>Ameliyatı Yapan Cerrah</c:v>
                </c:pt>
                <c:pt idx="1">
                  <c:v>Anestezi Uzmanı</c:v>
                </c:pt>
                <c:pt idx="2">
                  <c:v>Hemşire</c:v>
                </c:pt>
                <c:pt idx="3">
                  <c:v>Tekniker/Teknisyen</c:v>
                </c:pt>
                <c:pt idx="4">
                  <c:v>Diğer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5.9</c:v>
                </c:pt>
                <c:pt idx="1">
                  <c:v>91.2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Anesteziden korkar mısınız?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Sayfa1!$A$2:$A$3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21.6</c:v>
                </c:pt>
                <c:pt idx="1">
                  <c:v>78.400000000000006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  </c:v>
                </c:pt>
              </c:strCache>
            </c:strRef>
          </c:tx>
          <c:dLbls>
            <c:showVal val="1"/>
          </c:dLbls>
          <c:cat>
            <c:strRef>
              <c:f>Sayfa1!$A$2:$A$5</c:f>
              <c:strCache>
                <c:ptCount val="4"/>
                <c:pt idx="0">
                  <c:v>Normal bir durumdur dayanılabilir</c:v>
                </c:pt>
                <c:pt idx="1">
                  <c:v>İyileşmenin bir göstergesidir</c:v>
                </c:pt>
                <c:pt idx="2">
                  <c:v>Ağrı kesici ilaç kullanılmalıdır</c:v>
                </c:pt>
                <c:pt idx="3">
                  <c:v>Dayanılmaz bir durumdur,ağrının kesilmesini isterim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50</c:v>
                </c:pt>
                <c:pt idx="1">
                  <c:v>12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</c:ser>
        <c:axId val="58372096"/>
        <c:axId val="58373632"/>
      </c:barChart>
      <c:catAx>
        <c:axId val="58372096"/>
        <c:scaling>
          <c:orientation val="minMax"/>
        </c:scaling>
        <c:axPos val="l"/>
        <c:tickLblPos val="nextTo"/>
        <c:crossAx val="58373632"/>
        <c:crosses val="autoZero"/>
        <c:auto val="1"/>
        <c:lblAlgn val="ctr"/>
        <c:lblOffset val="100"/>
      </c:catAx>
      <c:valAx>
        <c:axId val="58373632"/>
        <c:scaling>
          <c:orientation val="minMax"/>
        </c:scaling>
        <c:axPos val="b"/>
        <c:majorGridlines/>
        <c:numFmt formatCode="General" sourceLinked="1"/>
        <c:tickLblPos val="nextTo"/>
        <c:crossAx val="58372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Anestezi hakkındaki bilgileri nereden öğrendiniz?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Sayfa1!$A$2:$A$5</c:f>
              <c:strCache>
                <c:ptCount val="4"/>
                <c:pt idx="0">
                  <c:v>Daha önceki ameliyatımdan</c:v>
                </c:pt>
                <c:pt idx="1">
                  <c:v>Ameliyat olan yakınımdan</c:v>
                </c:pt>
                <c:pt idx="2">
                  <c:v>Televizyon,gazete,internet vb.</c:v>
                </c:pt>
                <c:pt idx="3">
                  <c:v>Diğer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43</c:v>
                </c:pt>
                <c:pt idx="1">
                  <c:v>29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Yaş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Sayfa1!$A$2:$A$4</c:f>
              <c:strCache>
                <c:ptCount val="3"/>
                <c:pt idx="0">
                  <c:v>15-25</c:v>
                </c:pt>
                <c:pt idx="1">
                  <c:v>25-41</c:v>
                </c:pt>
                <c:pt idx="2">
                  <c:v>41 ve üzeri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48</c:v>
                </c:pt>
                <c:pt idx="1">
                  <c:v>31.4</c:v>
                </c:pt>
                <c:pt idx="2">
                  <c:v>20.6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Meslek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Sayfa1!$A$2:$A$7</c:f>
              <c:strCache>
                <c:ptCount val="6"/>
                <c:pt idx="0">
                  <c:v>Kamu</c:v>
                </c:pt>
                <c:pt idx="1">
                  <c:v>Serbest Meslek</c:v>
                </c:pt>
                <c:pt idx="2">
                  <c:v>Öğrenci</c:v>
                </c:pt>
                <c:pt idx="3">
                  <c:v>Ev Hanımı</c:v>
                </c:pt>
                <c:pt idx="4">
                  <c:v>Özel Sektör</c:v>
                </c:pt>
                <c:pt idx="5">
                  <c:v>Diğer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12.9</c:v>
                </c:pt>
                <c:pt idx="1">
                  <c:v>11.9</c:v>
                </c:pt>
                <c:pt idx="2">
                  <c:v>14.9</c:v>
                </c:pt>
                <c:pt idx="3">
                  <c:v>23.8</c:v>
                </c:pt>
                <c:pt idx="4">
                  <c:v>13.9</c:v>
                </c:pt>
                <c:pt idx="5">
                  <c:v>22.8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Eğitim Durumu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Sayfa1!$A$2:$A$7</c:f>
              <c:strCache>
                <c:ptCount val="6"/>
                <c:pt idx="0">
                  <c:v>Okur Yazar Değil</c:v>
                </c:pt>
                <c:pt idx="1">
                  <c:v>İlkokul</c:v>
                </c:pt>
                <c:pt idx="2">
                  <c:v>Ortaokul</c:v>
                </c:pt>
                <c:pt idx="3">
                  <c:v>Lise</c:v>
                </c:pt>
                <c:pt idx="4">
                  <c:v>Yüksekokul</c:v>
                </c:pt>
                <c:pt idx="5">
                  <c:v>Üniversite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1</c:v>
                </c:pt>
                <c:pt idx="1">
                  <c:v>30.4</c:v>
                </c:pt>
                <c:pt idx="2">
                  <c:v>9.8000000000000007</c:v>
                </c:pt>
                <c:pt idx="3">
                  <c:v>26.5</c:v>
                </c:pt>
                <c:pt idx="4">
                  <c:v>4.9000000000000004</c:v>
                </c:pt>
                <c:pt idx="5">
                  <c:v>27.5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  Narkoz/Anestezi Nedir?</c:v>
                </c:pt>
              </c:strCache>
            </c:strRef>
          </c:tx>
          <c:dLbls>
            <c:showVal val="1"/>
          </c:dLbls>
          <c:cat>
            <c:strRef>
              <c:f>Sayfa1!$A$2:$A$6</c:f>
              <c:strCache>
                <c:ptCount val="5"/>
                <c:pt idx="0">
                  <c:v>Bayıltma</c:v>
                </c:pt>
                <c:pt idx="1">
                  <c:v>Uyuşturma</c:v>
                </c:pt>
                <c:pt idx="2">
                  <c:v>Uyutma</c:v>
                </c:pt>
                <c:pt idx="3">
                  <c:v>Bilmiyorum</c:v>
                </c:pt>
                <c:pt idx="4">
                  <c:v>Diğer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34</c:v>
                </c:pt>
                <c:pt idx="1">
                  <c:v>25</c:v>
                </c:pt>
                <c:pt idx="2">
                  <c:v>26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</c:ser>
        <c:axId val="56715136"/>
        <c:axId val="56716672"/>
      </c:barChart>
      <c:catAx>
        <c:axId val="56715136"/>
        <c:scaling>
          <c:orientation val="minMax"/>
        </c:scaling>
        <c:axPos val="b"/>
        <c:tickLblPos val="nextTo"/>
        <c:crossAx val="56716672"/>
        <c:crosses val="autoZero"/>
        <c:auto val="1"/>
        <c:lblAlgn val="ctr"/>
        <c:lblOffset val="100"/>
      </c:catAx>
      <c:valAx>
        <c:axId val="56716672"/>
        <c:scaling>
          <c:orientation val="minMax"/>
        </c:scaling>
        <c:axPos val="l"/>
        <c:majorGridlines/>
        <c:numFmt formatCode="General" sourceLinked="1"/>
        <c:tickLblPos val="nextTo"/>
        <c:crossAx val="56715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 Anestezi,Spinal Anestezi,Epidural Anestezi terimlerini biliyor musunuz?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Sayfa1!$A$2:$A$4</c:f>
              <c:strCache>
                <c:ptCount val="3"/>
                <c:pt idx="0">
                  <c:v>Hepsini Biliyorum</c:v>
                </c:pt>
                <c:pt idx="1">
                  <c:v>Bazılarını Biliyorum</c:v>
                </c:pt>
                <c:pt idx="2">
                  <c:v>Bilmiyorum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6.9</c:v>
                </c:pt>
                <c:pt idx="1">
                  <c:v>55.9</c:v>
                </c:pt>
                <c:pt idx="2">
                  <c:v>37.300000000000004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Bazı ameliyatların uyanık yapılabileceğini biliyor musunuz?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91.2</c:v>
                </c:pt>
                <c:pt idx="1">
                  <c:v>8.8000000000000007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Daha önce ameliyat oldunuz mu?
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58.8</c:v>
                </c:pt>
                <c:pt idx="1">
                  <c:v>41.2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Diz/Ayak/Kol/El ameliyatı olsanız uyanık olarak ameliyat olmayı tercih eder misiniz?</c:v>
                </c:pt>
              </c:strCache>
            </c:strRef>
          </c:tx>
          <c:dLbls>
            <c:showVal val="1"/>
            <c:showLeaderLines val="1"/>
          </c:dLbls>
          <c:cat>
            <c:strRef>
              <c:f>Sayfa1!$A$2:$A$3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23A46F-C7A9-41DE-836F-E288D19C81B8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B44CA5-1ACB-4D8E-957E-78DF96C4725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Kocaeli Üniversitesi Hastanesine Gelen </a:t>
            </a:r>
            <a:r>
              <a:rPr lang="tr-TR" dirty="0" err="1" smtClean="0"/>
              <a:t>Hastalarin</a:t>
            </a:r>
            <a:r>
              <a:rPr lang="tr-TR" dirty="0" smtClean="0"/>
              <a:t> Anestezi </a:t>
            </a:r>
            <a:r>
              <a:rPr lang="tr-TR" dirty="0" err="1" smtClean="0"/>
              <a:t>Hakkindaki</a:t>
            </a:r>
            <a:r>
              <a:rPr lang="tr-TR" dirty="0" smtClean="0"/>
              <a:t> Bilgilerinin </a:t>
            </a:r>
            <a:r>
              <a:rPr lang="tr-TR" dirty="0" err="1" smtClean="0"/>
              <a:t>Araştirilmasi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CEVAPLAR: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Doktora güvenmem</a:t>
            </a:r>
          </a:p>
          <a:p>
            <a:r>
              <a:rPr lang="tr-TR" dirty="0" smtClean="0"/>
              <a:t>Ters giden şeyler bende panik oluşturur</a:t>
            </a:r>
          </a:p>
          <a:p>
            <a:r>
              <a:rPr lang="tr-TR" dirty="0" smtClean="0"/>
              <a:t>Kalbe zararlı olduğunu düşünüyorum</a:t>
            </a:r>
          </a:p>
          <a:p>
            <a:r>
              <a:rPr lang="tr-TR" dirty="0" smtClean="0"/>
              <a:t>Sıkıcı olur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Can\Desktop\IMG_79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878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643050"/>
          <a:ext cx="4257676" cy="447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4143372" y="1643050"/>
          <a:ext cx="47149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4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CEVAPLAR: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Acı duymamak için verilen ilaç</a:t>
            </a:r>
          </a:p>
          <a:p>
            <a:r>
              <a:rPr lang="tr-TR" dirty="0" smtClean="0"/>
              <a:t>Hastalık başlangıcında yapılan test</a:t>
            </a:r>
          </a:p>
          <a:p>
            <a:r>
              <a:rPr lang="tr-TR" dirty="0" smtClean="0"/>
              <a:t>Yarı ölüm</a:t>
            </a:r>
          </a:p>
          <a:p>
            <a:r>
              <a:rPr lang="tr-TR" dirty="0" smtClean="0"/>
              <a:t>Hastaya müdahale etmek için onu hayatın dışında bırakmak</a:t>
            </a:r>
          </a:p>
          <a:p>
            <a:r>
              <a:rPr lang="tr-TR" dirty="0" smtClean="0"/>
              <a:t>Yoğun bakımda müdahale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124</Words>
  <Application>Microsoft Office PowerPoint</Application>
  <PresentationFormat>Ekran Gösterisi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Kocaeli Üniversitesi Hastanesine Gelen Hastalarin Anestezi Hakkindaki Bilgilerinin Araştirilmasi</vt:lpstr>
      <vt:lpstr>Slayt 2</vt:lpstr>
      <vt:lpstr>Slayt 3</vt:lpstr>
      <vt:lpstr>Slayt 4</vt:lpstr>
      <vt:lpstr>Slayt 5</vt:lpstr>
      <vt:lpstr>Slayt 6</vt:lpstr>
      <vt:lpstr>DİĞER CEVAPLAR:</vt:lpstr>
      <vt:lpstr>Slayt 8</vt:lpstr>
      <vt:lpstr>Slayt 9</vt:lpstr>
      <vt:lpstr>Slayt 10</vt:lpstr>
      <vt:lpstr>Slayt 11</vt:lpstr>
      <vt:lpstr>Slayt 12</vt:lpstr>
      <vt:lpstr>DİĞER CEVAPLAR: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Kocaeli Üniversitesi Hastanesine Gelen Hastalarının Anestezi Hakkındaki Bilgilerinin Araştırılması</dc:title>
  <dc:creator>Can</dc:creator>
  <cp:lastModifiedBy>Can</cp:lastModifiedBy>
  <cp:revision>14</cp:revision>
  <dcterms:created xsi:type="dcterms:W3CDTF">2017-01-10T19:30:02Z</dcterms:created>
  <dcterms:modified xsi:type="dcterms:W3CDTF">2017-03-28T23:13:01Z</dcterms:modified>
</cp:coreProperties>
</file>