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2"/>
  </p:notesMasterIdLst>
  <p:sldIdLst>
    <p:sldId id="256" r:id="rId2"/>
    <p:sldId id="258" r:id="rId3"/>
    <p:sldId id="257" r:id="rId4"/>
    <p:sldId id="261" r:id="rId5"/>
    <p:sldId id="259" r:id="rId6"/>
    <p:sldId id="275" r:id="rId7"/>
    <p:sldId id="288" r:id="rId8"/>
    <p:sldId id="262" r:id="rId9"/>
    <p:sldId id="263" r:id="rId10"/>
    <p:sldId id="264" r:id="rId11"/>
    <p:sldId id="268" r:id="rId12"/>
    <p:sldId id="271" r:id="rId13"/>
    <p:sldId id="269" r:id="rId14"/>
    <p:sldId id="272" r:id="rId15"/>
    <p:sldId id="270" r:id="rId16"/>
    <p:sldId id="273" r:id="rId17"/>
    <p:sldId id="277" r:id="rId18"/>
    <p:sldId id="280" r:id="rId19"/>
    <p:sldId id="279" r:id="rId20"/>
    <p:sldId id="278" r:id="rId21"/>
    <p:sldId id="281" r:id="rId22"/>
    <p:sldId id="282" r:id="rId23"/>
    <p:sldId id="283" r:id="rId24"/>
    <p:sldId id="284" r:id="rId25"/>
    <p:sldId id="285" r:id="rId26"/>
    <p:sldId id="289" r:id="rId27"/>
    <p:sldId id="287" r:id="rId28"/>
    <p:sldId id="265" r:id="rId29"/>
    <p:sldId id="291" r:id="rId30"/>
    <p:sldId id="29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9618"/>
    <a:srgbClr val="FF9900"/>
    <a:srgbClr val="DC3912"/>
    <a:srgbClr val="33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A18AF-A663-4644-A067-0C738B042BBE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E8A30-F1EC-48C1-9645-51BF7575242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8060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E8A30-F1EC-48C1-9645-51BF7575242F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02102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E8A30-F1EC-48C1-9645-51BF7575242F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71474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E8A30-F1EC-48C1-9645-51BF7575242F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7281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E8A30-F1EC-48C1-9645-51BF7575242F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94336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E8A30-F1EC-48C1-9645-51BF7575242F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85760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E8A30-F1EC-48C1-9645-51BF7575242F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2593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853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798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487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1528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156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847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730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903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554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189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435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145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7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865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552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305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412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060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7.jpeg"/><Relationship Id="rId7" Type="http://schemas.openxmlformats.org/officeDocument/2006/relationships/image" Target="../media/image4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21.jpeg"/><Relationship Id="rId4" Type="http://schemas.openxmlformats.org/officeDocument/2006/relationships/image" Target="../media/image45.jpeg"/><Relationship Id="rId9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3.jpe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Plastik cerraha mı gitmeliyim? </a:t>
            </a:r>
            <a:r>
              <a:rPr lang="tr-TR" dirty="0" smtClean="0">
                <a:solidFill>
                  <a:schemeClr val="accent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tr-TR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r="90" b="6092"/>
          <a:stretch/>
        </p:blipFill>
        <p:spPr>
          <a:xfrm>
            <a:off x="1025236" y="0"/>
            <a:ext cx="10298545" cy="685338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163782" y="876724"/>
            <a:ext cx="39624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PLASTİK </a:t>
            </a:r>
          </a:p>
          <a:p>
            <a:pPr algn="ctr"/>
            <a:r>
              <a:rPr lang="tr-TR" sz="4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CERRAHA MI </a:t>
            </a:r>
          </a:p>
          <a:p>
            <a:pPr algn="ctr"/>
            <a:r>
              <a:rPr lang="tr-TR" sz="4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GİTMELİYİM </a:t>
            </a:r>
          </a:p>
          <a:p>
            <a:pPr algn="ctr"/>
            <a:r>
              <a:rPr lang="tr-TR" sz="4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  <a:endParaRPr lang="tr-TR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68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61062" y="1842204"/>
            <a:ext cx="5185774" cy="2921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7056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234912" y="582389"/>
            <a:ext cx="14573840" cy="1596177"/>
          </a:xfrm>
        </p:spPr>
        <p:txBody>
          <a:bodyPr/>
          <a:lstStyle/>
          <a:p>
            <a:pPr lvl="0" indent="269875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tr-TR" altLang="tr-TR" b="1" cap="none" dirty="0" smtClean="0">
                <a:solidFill>
                  <a:srgbClr val="5B9BD5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Cambria" panose="02040503050406030204" pitchFamily="18" charset="0"/>
              </a:rPr>
              <a:t>MANDİBULA </a:t>
            </a:r>
            <a:r>
              <a:rPr lang="tr-TR" altLang="tr-TR" b="1" cap="none" dirty="0">
                <a:solidFill>
                  <a:srgbClr val="5B9BD5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Cambria" panose="02040503050406030204" pitchFamily="18" charset="0"/>
              </a:rPr>
              <a:t>KIRIĞI </a:t>
            </a:r>
            <a:r>
              <a:rPr lang="tr-TR" altLang="tr-TR" b="1" cap="none" dirty="0" smtClean="0">
                <a:solidFill>
                  <a:srgbClr val="5B9BD5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Cambria" panose="02040503050406030204" pitchFamily="18" charset="0"/>
              </a:rPr>
              <a:t>/ </a:t>
            </a:r>
            <a:r>
              <a:rPr lang="tr-TR" altLang="tr-TR" b="1" cap="none" dirty="0">
                <a:solidFill>
                  <a:srgbClr val="5B9BD5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Cambria" panose="02040503050406030204" pitchFamily="18" charset="0"/>
              </a:rPr>
              <a:t>ALT ÇENE KIRIĞI	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288965" y="2486994"/>
            <a:ext cx="5052638" cy="3008833"/>
          </a:xfrm>
        </p:spPr>
        <p:txBody>
          <a:bodyPr/>
          <a:lstStyle/>
          <a:p>
            <a:pPr marL="0" lvl="0" indent="2698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tr-TR" altLang="tr-TR" sz="900" cap="non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tr-TR" altLang="tr-TR" sz="1400" b="1" cap="none" dirty="0">
                <a:latin typeface="Comic Sans MS" panose="030F0702030302020204" pitchFamily="66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endParaRPr lang="tr-TR" altLang="tr-TR" sz="900" cap="none" dirty="0"/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lphaUcPeriod"/>
            </a:pPr>
            <a:r>
              <a:rPr lang="tr-TR" altLang="tr-TR" b="1" cap="none" dirty="0">
                <a:latin typeface="Comic Sans MS" panose="030F0702030302020204" pitchFamily="66" charset="0"/>
              </a:rPr>
              <a:t>GENEL CERRAHİ</a:t>
            </a:r>
            <a:endParaRPr lang="tr-TR" altLang="tr-TR" cap="none" dirty="0"/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lphaUcPeriod"/>
            </a:pPr>
            <a:r>
              <a:rPr lang="tr-TR" altLang="tr-TR" b="1" cap="none" dirty="0">
                <a:latin typeface="Comic Sans MS" panose="030F0702030302020204" pitchFamily="66" charset="0"/>
              </a:rPr>
              <a:t>PLASTİK CERRAHİ </a:t>
            </a:r>
            <a:endParaRPr lang="tr-TR" altLang="tr-TR" cap="none" dirty="0"/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lphaUcPeriod"/>
            </a:pPr>
            <a:r>
              <a:rPr lang="tr-TR" altLang="tr-TR" b="1" cap="none" dirty="0">
                <a:latin typeface="Comic Sans MS" panose="030F0702030302020204" pitchFamily="66" charset="0"/>
              </a:rPr>
              <a:t>KALP DAMAR CERRAHİSİ</a:t>
            </a:r>
            <a:endParaRPr lang="tr-TR" altLang="tr-TR" cap="none" dirty="0"/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lphaUcPeriod"/>
            </a:pPr>
            <a:r>
              <a:rPr lang="tr-TR" altLang="tr-TR" b="1" cap="none" dirty="0">
                <a:latin typeface="Comic Sans MS" panose="030F0702030302020204" pitchFamily="66" charset="0"/>
              </a:rPr>
              <a:t>ORTOPEDİ</a:t>
            </a:r>
            <a:r>
              <a:rPr lang="tr-TR" altLang="tr-TR" b="1" cap="none" dirty="0"/>
              <a:t>	</a:t>
            </a:r>
            <a:endParaRPr lang="tr-TR" altLang="tr-TR" cap="none" dirty="0">
              <a:latin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78622" y="2336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5" name="Picture 2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729" y="2173893"/>
            <a:ext cx="4002514" cy="3321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08747" y="2653268"/>
            <a:ext cx="20313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		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41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pic>
        <p:nvPicPr>
          <p:cNvPr id="12" name="İçerik Yer Tutucusu 11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15408" t="12048" r="11025" b="8753"/>
          <a:stretch/>
        </p:blipFill>
        <p:spPr>
          <a:xfrm>
            <a:off x="4539673" y="2238427"/>
            <a:ext cx="3112654" cy="2276773"/>
          </a:xfrm>
          <a:prstGeom prst="round2Diag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/>
          <a:srcRect l="16615" t="14191" r="8109" b="12014"/>
          <a:stretch/>
        </p:blipFill>
        <p:spPr>
          <a:xfrm>
            <a:off x="686859" y="2233820"/>
            <a:ext cx="3539515" cy="2309388"/>
          </a:xfrm>
          <a:prstGeom prst="round2Diag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5"/>
          <a:srcRect l="13860" t="13208" r="7801" b="14183"/>
          <a:stretch/>
        </p:blipFill>
        <p:spPr>
          <a:xfrm>
            <a:off x="8215335" y="2233820"/>
            <a:ext cx="3394716" cy="2276773"/>
          </a:xfrm>
          <a:prstGeom prst="round2Diag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1057701" y="4510593"/>
            <a:ext cx="10307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</a:t>
            </a:r>
            <a:r>
              <a:rPr lang="tr-TR" sz="9600" dirty="0" smtClean="0">
                <a:solidFill>
                  <a:srgbClr val="3366CC"/>
                </a:solidFill>
              </a:rPr>
              <a:t>.</a:t>
            </a:r>
            <a:r>
              <a:rPr lang="tr-TR" sz="1600" dirty="0" smtClean="0"/>
              <a:t>GENEL CERRAHİ</a:t>
            </a:r>
            <a:r>
              <a:rPr lang="tr-TR" sz="1100" dirty="0" smtClean="0"/>
              <a:t>       </a:t>
            </a:r>
            <a:r>
              <a:rPr lang="tr-TR" sz="9600" dirty="0" smtClean="0">
                <a:solidFill>
                  <a:srgbClr val="DC3912"/>
                </a:solidFill>
              </a:rPr>
              <a:t>.</a:t>
            </a:r>
            <a:r>
              <a:rPr lang="tr-TR" sz="1600" dirty="0" smtClean="0"/>
              <a:t>PLASTİK CERRAHİ</a:t>
            </a:r>
            <a:r>
              <a:rPr lang="tr-TR" sz="9600" dirty="0">
                <a:solidFill>
                  <a:srgbClr val="DC3912"/>
                </a:solidFill>
              </a:rPr>
              <a:t> </a:t>
            </a:r>
            <a:r>
              <a:rPr lang="tr-TR" sz="9600" dirty="0" smtClean="0">
                <a:solidFill>
                  <a:srgbClr val="FF9900"/>
                </a:solidFill>
              </a:rPr>
              <a:t>.</a:t>
            </a:r>
            <a:r>
              <a:rPr lang="tr-TR" sz="1600" dirty="0" smtClean="0"/>
              <a:t>KALP VE DAMAR CERRAHİSİ</a:t>
            </a:r>
            <a:r>
              <a:rPr lang="tr-TR" sz="9600" dirty="0" smtClean="0">
                <a:solidFill>
                  <a:srgbClr val="FF9900"/>
                </a:solidFill>
              </a:rPr>
              <a:t> </a:t>
            </a:r>
            <a:r>
              <a:rPr lang="tr-TR" sz="9600" dirty="0" smtClean="0">
                <a:solidFill>
                  <a:srgbClr val="109618"/>
                </a:solidFill>
              </a:rPr>
              <a:t>.</a:t>
            </a:r>
            <a:r>
              <a:rPr lang="tr-TR" sz="1600" dirty="0" smtClean="0"/>
              <a:t>ORTOPEDİ</a:t>
            </a:r>
            <a:endParaRPr lang="tr-TR" sz="1600" dirty="0">
              <a:solidFill>
                <a:srgbClr val="109618"/>
              </a:solidFill>
            </a:endParaRPr>
          </a:p>
        </p:txBody>
      </p:sp>
      <p:pic>
        <p:nvPicPr>
          <p:cNvPr id="17" name="Picture 24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6915" y="150992"/>
            <a:ext cx="2429351" cy="1878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Dikdörtgen 2"/>
          <p:cNvSpPr/>
          <p:nvPr/>
        </p:nvSpPr>
        <p:spPr>
          <a:xfrm>
            <a:off x="91647" y="2333629"/>
            <a:ext cx="220289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HALK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595506" y="2333629"/>
            <a:ext cx="11336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DÖNEM 1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213989" y="2290321"/>
            <a:ext cx="13821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DÖNEM 5-6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14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2. VE   3. DERECE  YANIK / </a:t>
            </a:r>
            <a:r>
              <a:rPr lang="tr-TR" b="1" dirty="0" smtClean="0">
                <a:solidFill>
                  <a:srgbClr val="00B0F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DERİN </a:t>
            </a:r>
            <a:r>
              <a:rPr lang="tr-TR" b="1" dirty="0">
                <a:solidFill>
                  <a:srgbClr val="00B0F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YANIK</a:t>
            </a:r>
            <a:endParaRPr lang="tr-TR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74807" y="2634947"/>
            <a:ext cx="3710066" cy="2398871"/>
          </a:xfrm>
        </p:spPr>
        <p:txBody>
          <a:bodyPr/>
          <a:lstStyle/>
          <a:p>
            <a:pPr marL="457200" lvl="0" indent="-457200" fontAlgn="base">
              <a:buFont typeface="+mj-lt"/>
              <a:buAutoNum type="alphaUcPeriod"/>
            </a:pPr>
            <a:r>
              <a:rPr lang="tr-TR" b="1" dirty="0" smtClean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Comic Sans MS" panose="030F0702030302020204" pitchFamily="66" charset="0"/>
              </a:rPr>
              <a:t>KALP DAMAR CERRAHİ</a:t>
            </a:r>
            <a:endParaRPr lang="tr-TR" dirty="0">
              <a:effectLst>
                <a:glow>
                  <a:srgbClr val="000000"/>
                </a:glow>
                <a:outerShdw blurRad="38100" dist="25400" dir="5400000" algn="ctr">
                  <a:srgbClr val="6E747A">
                    <a:alpha val="43000"/>
                  </a:srgbClr>
                </a:outerShdw>
                <a:reflection stA="0" endPos="0" fadeDir="0" sx="0" sy="0"/>
              </a:effectLst>
              <a:latin typeface="Comic Sans MS" panose="030F0702030302020204" pitchFamily="66" charset="0"/>
            </a:endParaRPr>
          </a:p>
          <a:p>
            <a:pPr marL="457200" lvl="0" indent="-457200" fontAlgn="base">
              <a:buFont typeface="+mj-lt"/>
              <a:buAutoNum type="alphaUcPeriod"/>
            </a:pPr>
            <a:r>
              <a:rPr lang="tr-TR" b="1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Comic Sans MS" panose="030F0702030302020204" pitchFamily="66" charset="0"/>
              </a:rPr>
              <a:t>ORTOPEDİ	</a:t>
            </a:r>
            <a:endParaRPr lang="tr-TR" dirty="0">
              <a:effectLst>
                <a:glow>
                  <a:srgbClr val="000000"/>
                </a:glow>
                <a:outerShdw blurRad="38100" dist="25400" dir="5400000" algn="ctr">
                  <a:srgbClr val="6E747A">
                    <a:alpha val="43000"/>
                  </a:srgbClr>
                </a:outerShdw>
                <a:reflection stA="0" endPos="0" fadeDir="0" sx="0" sy="0"/>
              </a:effectLst>
              <a:latin typeface="Comic Sans MS" panose="030F0702030302020204" pitchFamily="66" charset="0"/>
            </a:endParaRPr>
          </a:p>
          <a:p>
            <a:pPr marL="457200" lvl="0" indent="-457200" fontAlgn="base">
              <a:buFont typeface="+mj-lt"/>
              <a:buAutoNum type="alphaUcPeriod"/>
            </a:pPr>
            <a:r>
              <a:rPr lang="tr-TR" b="1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Comic Sans MS" panose="030F0702030302020204" pitchFamily="66" charset="0"/>
              </a:rPr>
              <a:t>PLASTİK CERRAHİ	</a:t>
            </a:r>
            <a:endParaRPr lang="tr-TR" dirty="0">
              <a:effectLst>
                <a:glow>
                  <a:srgbClr val="000000"/>
                </a:glow>
                <a:outerShdw blurRad="38100" dist="25400" dir="5400000" algn="ctr">
                  <a:srgbClr val="6E747A">
                    <a:alpha val="43000"/>
                  </a:srgbClr>
                </a:outerShdw>
                <a:reflection stA="0" endPos="0" fadeDir="0" sx="0" sy="0"/>
              </a:effectLst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tr-TR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ÜROLOJİ</a:t>
            </a:r>
            <a:r>
              <a:rPr lang="tr-TR" b="1" dirty="0">
                <a:latin typeface="Comic Sans MS" panose="030F0702030302020204" pitchFamily="66" charset="0"/>
              </a:rPr>
              <a:t>	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Picture 24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7921" y="1967143"/>
            <a:ext cx="3959023" cy="3362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0268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7" name="İçerik Yer Tutucusu 6"/>
          <p:cNvSpPr txBox="1">
            <a:spLocks noGrp="1"/>
          </p:cNvSpPr>
          <p:nvPr>
            <p:ph sz="quarter" idx="13"/>
          </p:nvPr>
        </p:nvSpPr>
        <p:spPr>
          <a:xfrm>
            <a:off x="1212142" y="4355290"/>
            <a:ext cx="9660804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sz="9600" dirty="0" smtClean="0">
                <a:solidFill>
                  <a:srgbClr val="3366CC"/>
                </a:solidFill>
              </a:rPr>
              <a:t>.</a:t>
            </a:r>
            <a:r>
              <a:rPr lang="tr-TR" sz="1100" dirty="0"/>
              <a:t> </a:t>
            </a:r>
            <a:r>
              <a:rPr lang="tr-TR" sz="1600" dirty="0"/>
              <a:t>KALP VE DAMAR CERRAHİSİ</a:t>
            </a:r>
            <a:r>
              <a:rPr lang="tr-TR" sz="1600" dirty="0" smtClean="0"/>
              <a:t> </a:t>
            </a:r>
            <a:r>
              <a:rPr lang="tr-TR" sz="1100" dirty="0" smtClean="0"/>
              <a:t>      </a:t>
            </a:r>
            <a:r>
              <a:rPr lang="tr-TR" sz="9600" dirty="0" smtClean="0">
                <a:solidFill>
                  <a:srgbClr val="DC3912"/>
                </a:solidFill>
              </a:rPr>
              <a:t>.</a:t>
            </a:r>
            <a:r>
              <a:rPr lang="tr-TR" sz="1600" dirty="0" smtClean="0"/>
              <a:t>ORTOPEDİ</a:t>
            </a:r>
            <a:r>
              <a:rPr lang="tr-TR" sz="9600" dirty="0" smtClean="0">
                <a:solidFill>
                  <a:srgbClr val="DC3912"/>
                </a:solidFill>
              </a:rPr>
              <a:t> </a:t>
            </a:r>
            <a:r>
              <a:rPr lang="tr-TR" sz="9600" dirty="0" smtClean="0">
                <a:solidFill>
                  <a:srgbClr val="FF9900"/>
                </a:solidFill>
              </a:rPr>
              <a:t>.</a:t>
            </a:r>
            <a:r>
              <a:rPr lang="tr-TR" sz="1600" dirty="0" smtClean="0"/>
              <a:t>PLASTİK </a:t>
            </a:r>
            <a:r>
              <a:rPr lang="tr-TR" sz="1600" dirty="0"/>
              <a:t>CERRAHİ</a:t>
            </a:r>
            <a:r>
              <a:rPr lang="tr-TR" sz="1600" dirty="0" smtClean="0">
                <a:solidFill>
                  <a:srgbClr val="FF9900"/>
                </a:solidFill>
              </a:rPr>
              <a:t> </a:t>
            </a:r>
            <a:r>
              <a:rPr lang="tr-TR" sz="9600" dirty="0" smtClean="0">
                <a:solidFill>
                  <a:srgbClr val="109618"/>
                </a:solidFill>
              </a:rPr>
              <a:t>.</a:t>
            </a:r>
            <a:r>
              <a:rPr lang="tr-TR" sz="1200" dirty="0" smtClean="0"/>
              <a:t> </a:t>
            </a:r>
            <a:r>
              <a:rPr lang="tr-TR" sz="1600" dirty="0" smtClean="0"/>
              <a:t>ÜROLOJİ</a:t>
            </a:r>
            <a:endParaRPr lang="tr-TR" sz="1600" dirty="0">
              <a:solidFill>
                <a:srgbClr val="109618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7097" t="14915" r="8081" b="8265"/>
          <a:stretch/>
        </p:blipFill>
        <p:spPr>
          <a:xfrm>
            <a:off x="4389877" y="2248037"/>
            <a:ext cx="3305334" cy="2302336"/>
          </a:xfrm>
          <a:prstGeom prst="round2Diag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19246" t="13604" r="11830" b="14519"/>
          <a:stretch/>
        </p:blipFill>
        <p:spPr>
          <a:xfrm>
            <a:off x="8213988" y="2214694"/>
            <a:ext cx="3155975" cy="2335679"/>
          </a:xfrm>
          <a:prstGeom prst="round2Diag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18580" t="12635" r="13328" b="15871"/>
          <a:stretch/>
        </p:blipFill>
        <p:spPr>
          <a:xfrm>
            <a:off x="710697" y="2248037"/>
            <a:ext cx="3155648" cy="2335679"/>
          </a:xfrm>
          <a:prstGeom prst="round2DiagRect">
            <a:avLst/>
          </a:prstGeom>
        </p:spPr>
      </p:pic>
      <p:pic>
        <p:nvPicPr>
          <p:cNvPr id="8" name="Picture 24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5704" y="107950"/>
            <a:ext cx="2506441" cy="1970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Dikdörtgen 8"/>
          <p:cNvSpPr/>
          <p:nvPr/>
        </p:nvSpPr>
        <p:spPr>
          <a:xfrm>
            <a:off x="13164" y="2332403"/>
            <a:ext cx="220289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HALK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4406653" y="2340227"/>
            <a:ext cx="11336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DÖNEM 1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8134159" y="2317531"/>
            <a:ext cx="13821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DÖNEM 5-6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57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POLAND SENDROMU </a:t>
            </a:r>
            <a:r>
              <a:rPr lang="tr-TR" b="1" dirty="0" smtClean="0">
                <a:solidFill>
                  <a:srgbClr val="00B0F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tr-TR" b="1" dirty="0" smtClean="0">
                <a:solidFill>
                  <a:srgbClr val="00B0F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tr-TR" b="1" dirty="0" smtClean="0">
                <a:solidFill>
                  <a:srgbClr val="00B0F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r-TR" b="1" dirty="0">
                <a:solidFill>
                  <a:srgbClr val="00B0F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DOĞUŞTAN TEK TARAFLI MEME	</a:t>
            </a:r>
            <a:r>
              <a:rPr lang="tr-TR" b="1" dirty="0" smtClean="0">
                <a:solidFill>
                  <a:srgbClr val="00B0F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YOKLUĞU)</a:t>
            </a:r>
            <a:endParaRPr lang="tr-TR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7028247" y="2838147"/>
            <a:ext cx="3501208" cy="2251090"/>
          </a:xfrm>
        </p:spPr>
        <p:txBody>
          <a:bodyPr/>
          <a:lstStyle/>
          <a:p>
            <a:pPr marL="457200" lvl="0" indent="-457200">
              <a:buFont typeface="+mj-lt"/>
              <a:buAutoNum type="alphaUcPeriod"/>
            </a:pPr>
            <a:r>
              <a:rPr lang="tr-TR" b="1" dirty="0" smtClean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Comic Sans MS" panose="030F0702030302020204" pitchFamily="66" charset="0"/>
              </a:rPr>
              <a:t>PLASTİK CERRAHİ </a:t>
            </a:r>
            <a:endParaRPr lang="tr-TR" dirty="0">
              <a:effectLst>
                <a:glow>
                  <a:srgbClr val="000000"/>
                </a:glow>
                <a:outerShdw blurRad="38100" dist="25400" dir="5400000" algn="ctr">
                  <a:srgbClr val="6E747A">
                    <a:alpha val="43000"/>
                  </a:srgbClr>
                </a:outerShdw>
                <a:reflection stA="0" endPos="0" fadeDir="0" sx="0" sy="0"/>
              </a:effectLst>
              <a:latin typeface="Comic Sans MS" panose="030F0702030302020204" pitchFamily="66" charset="0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tr-TR" b="1" dirty="0" smtClean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Comic Sans MS" panose="030F0702030302020204" pitchFamily="66" charset="0"/>
              </a:rPr>
              <a:t>GENEL CERRAHİ</a:t>
            </a:r>
            <a:endParaRPr lang="tr-TR" dirty="0">
              <a:effectLst>
                <a:glow>
                  <a:srgbClr val="000000"/>
                </a:glow>
                <a:outerShdw blurRad="38100" dist="25400" dir="5400000" algn="ctr">
                  <a:srgbClr val="6E747A">
                    <a:alpha val="43000"/>
                  </a:srgbClr>
                </a:outerShdw>
                <a:reflection stA="0" endPos="0" fadeDir="0" sx="0" sy="0"/>
              </a:effectLst>
              <a:latin typeface="Comic Sans MS" panose="030F0702030302020204" pitchFamily="66" charset="0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tr-TR" b="1" dirty="0" smtClean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Comic Sans MS" panose="030F0702030302020204" pitchFamily="66" charset="0"/>
              </a:rPr>
              <a:t>GÖĞÜS CERRAHİSİ</a:t>
            </a:r>
            <a:endParaRPr lang="tr-TR" dirty="0" smtClean="0">
              <a:effectLst>
                <a:glow>
                  <a:srgbClr val="000000"/>
                </a:glow>
                <a:outerShdw blurRad="38100" dist="25400" dir="5400000" algn="ctr">
                  <a:srgbClr val="6E747A">
                    <a:alpha val="43000"/>
                  </a:srgbClr>
                </a:outerShdw>
                <a:reflection stA="0" endPos="0" fadeDir="0" sx="0" sy="0"/>
              </a:effectLst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tr-TR" b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KADIN DOĞUM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Picture 57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817" y="2214694"/>
            <a:ext cx="4166438" cy="3751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6759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11" name="İçerik Yer Tutucusu 6"/>
          <p:cNvSpPr txBox="1">
            <a:spLocks noGrp="1"/>
          </p:cNvSpPr>
          <p:nvPr>
            <p:ph sz="quarter" idx="13"/>
          </p:nvPr>
        </p:nvSpPr>
        <p:spPr>
          <a:xfrm>
            <a:off x="1265598" y="4216744"/>
            <a:ext cx="966080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sz="9600" dirty="0" smtClean="0">
                <a:solidFill>
                  <a:srgbClr val="3366CC"/>
                </a:solidFill>
              </a:rPr>
              <a:t>.</a:t>
            </a:r>
            <a:r>
              <a:rPr lang="tr-TR" sz="1100" dirty="0"/>
              <a:t> </a:t>
            </a:r>
            <a:r>
              <a:rPr lang="tr-TR" sz="1600" dirty="0"/>
              <a:t>PLASTİK CERRAHİ </a:t>
            </a:r>
            <a:r>
              <a:rPr lang="tr-TR" sz="1100" dirty="0" smtClean="0"/>
              <a:t>      </a:t>
            </a:r>
            <a:r>
              <a:rPr lang="tr-TR" sz="9600" dirty="0" smtClean="0">
                <a:solidFill>
                  <a:srgbClr val="DC3912"/>
                </a:solidFill>
              </a:rPr>
              <a:t>.</a:t>
            </a:r>
            <a:r>
              <a:rPr lang="tr-TR" sz="1600" dirty="0" smtClean="0"/>
              <a:t>genel cerrahi</a:t>
            </a:r>
            <a:r>
              <a:rPr lang="tr-TR" sz="9600" dirty="0" smtClean="0">
                <a:solidFill>
                  <a:srgbClr val="DC3912"/>
                </a:solidFill>
              </a:rPr>
              <a:t> </a:t>
            </a:r>
            <a:r>
              <a:rPr lang="tr-TR" sz="9600" dirty="0" smtClean="0">
                <a:solidFill>
                  <a:srgbClr val="FF9900"/>
                </a:solidFill>
              </a:rPr>
              <a:t>.</a:t>
            </a:r>
            <a:r>
              <a:rPr lang="tr-TR" sz="1600" dirty="0"/>
              <a:t> </a:t>
            </a:r>
            <a:r>
              <a:rPr lang="tr-TR" sz="1600" dirty="0" smtClean="0"/>
              <a:t>Göğüs cerrahi</a:t>
            </a:r>
            <a:r>
              <a:rPr lang="tr-TR" sz="1600" dirty="0" smtClean="0">
                <a:solidFill>
                  <a:srgbClr val="FF9900"/>
                </a:solidFill>
              </a:rPr>
              <a:t> </a:t>
            </a:r>
            <a:r>
              <a:rPr lang="tr-TR" sz="9600" dirty="0" smtClean="0">
                <a:solidFill>
                  <a:srgbClr val="109618"/>
                </a:solidFill>
              </a:rPr>
              <a:t>.</a:t>
            </a:r>
            <a:r>
              <a:rPr lang="tr-TR" sz="1200" dirty="0" smtClean="0"/>
              <a:t> </a:t>
            </a:r>
            <a:r>
              <a:rPr lang="tr-TR" sz="1600" dirty="0" smtClean="0"/>
              <a:t>KADIN DOĞUM</a:t>
            </a:r>
            <a:endParaRPr lang="tr-TR" sz="1600" dirty="0">
              <a:solidFill>
                <a:srgbClr val="109618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8491" t="12240" r="12557" b="10103"/>
          <a:stretch/>
        </p:blipFill>
        <p:spPr>
          <a:xfrm>
            <a:off x="648712" y="2214694"/>
            <a:ext cx="3123287" cy="2362635"/>
          </a:xfrm>
          <a:prstGeom prst="round2Diag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17069" t="10311" r="9975" b="17335"/>
          <a:stretch/>
        </p:blipFill>
        <p:spPr>
          <a:xfrm>
            <a:off x="8466183" y="2199821"/>
            <a:ext cx="3186608" cy="2377508"/>
          </a:xfrm>
          <a:prstGeom prst="round2Diag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16375" t="11743" r="7762" b="9367"/>
          <a:stretch/>
        </p:blipFill>
        <p:spPr>
          <a:xfrm>
            <a:off x="4456545" y="2244131"/>
            <a:ext cx="3325091" cy="2333198"/>
          </a:xfrm>
          <a:prstGeom prst="round2DiagRect">
            <a:avLst/>
          </a:prstGeom>
        </p:spPr>
      </p:pic>
      <p:pic>
        <p:nvPicPr>
          <p:cNvPr id="7" name="Picture 57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5405" y="83128"/>
            <a:ext cx="2581190" cy="1995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Dikdörtgen 7"/>
          <p:cNvSpPr/>
          <p:nvPr/>
        </p:nvSpPr>
        <p:spPr>
          <a:xfrm>
            <a:off x="13164" y="2332403"/>
            <a:ext cx="220289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HALK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456545" y="2332403"/>
            <a:ext cx="11336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DÖNEM 1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466182" y="2332403"/>
            <a:ext cx="13821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DÖNEM 5-6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53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KÖTÜ HUYLU CİLT TÜMÖRÜ / DERİNİN SKUAMÖZ HÜCRELİ KARSİNOMU</a:t>
            </a:r>
            <a:endParaRPr lang="tr-TR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668031" y="2579530"/>
            <a:ext cx="3547388" cy="2417343"/>
          </a:xfrm>
        </p:spPr>
        <p:txBody>
          <a:bodyPr/>
          <a:lstStyle/>
          <a:p>
            <a:pPr marL="457200" lvl="0" indent="-457200">
              <a:buFont typeface="+mj-lt"/>
              <a:buAutoNum type="alphaUcPeriod"/>
            </a:pPr>
            <a:r>
              <a:rPr lang="tr-TR" b="1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Comic Sans MS" panose="030F0702030302020204" pitchFamily="66" charset="0"/>
              </a:rPr>
              <a:t>GENEL CERRAHİ	</a:t>
            </a:r>
            <a:endParaRPr lang="tr-TR" dirty="0">
              <a:effectLst>
                <a:glow>
                  <a:srgbClr val="000000"/>
                </a:glow>
                <a:outerShdw blurRad="38100" dist="25400" dir="5400000" algn="ctr">
                  <a:srgbClr val="6E747A">
                    <a:alpha val="43000"/>
                  </a:srgbClr>
                </a:outerShdw>
                <a:reflection stA="0" endPos="0" fadeDir="0" sx="0" sy="0"/>
              </a:effectLst>
              <a:latin typeface="Comic Sans MS" panose="030F0702030302020204" pitchFamily="66" charset="0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tr-TR" b="1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Comic Sans MS" panose="030F0702030302020204" pitchFamily="66" charset="0"/>
              </a:rPr>
              <a:t>KULAK BURUN </a:t>
            </a:r>
            <a:r>
              <a:rPr lang="tr-TR" b="1" dirty="0" smtClean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Comic Sans MS" panose="030F0702030302020204" pitchFamily="66" charset="0"/>
              </a:rPr>
              <a:t>BOĞAZ</a:t>
            </a:r>
            <a:endParaRPr lang="tr-TR" dirty="0">
              <a:effectLst>
                <a:glow>
                  <a:srgbClr val="000000"/>
                </a:glow>
                <a:outerShdw blurRad="38100" dist="25400" dir="5400000" algn="ctr">
                  <a:srgbClr val="6E747A">
                    <a:alpha val="43000"/>
                  </a:srgbClr>
                </a:outerShdw>
                <a:reflection stA="0" endPos="0" fadeDir="0" sx="0" sy="0"/>
              </a:effectLst>
              <a:latin typeface="Comic Sans MS" panose="030F0702030302020204" pitchFamily="66" charset="0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tr-TR" b="1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Comic Sans MS" panose="030F0702030302020204" pitchFamily="66" charset="0"/>
              </a:rPr>
              <a:t>ORTOPEDİ	</a:t>
            </a:r>
            <a:endParaRPr lang="tr-TR" dirty="0">
              <a:effectLst>
                <a:glow>
                  <a:srgbClr val="000000"/>
                </a:glow>
                <a:outerShdw blurRad="38100" dist="25400" dir="5400000" algn="ctr">
                  <a:srgbClr val="6E747A">
                    <a:alpha val="43000"/>
                  </a:srgbClr>
                </a:outerShdw>
                <a:reflection stA="0" endPos="0" fadeDir="0" sx="0" sy="0"/>
              </a:effectLst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tr-TR" b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PLASTİK CERRAHİ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Picture 14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174" y="2302328"/>
            <a:ext cx="4237789" cy="3396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7879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4" y="603008"/>
            <a:ext cx="10364451" cy="1596177"/>
          </a:xfrm>
        </p:spPr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0387" t="15108" r="11569" b="13983"/>
          <a:stretch/>
        </p:blipFill>
        <p:spPr>
          <a:xfrm>
            <a:off x="371032" y="2115231"/>
            <a:ext cx="3502355" cy="2553510"/>
          </a:xfrm>
          <a:prstGeom prst="round2Diag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20052" t="16144" r="15315" b="15292"/>
          <a:stretch/>
        </p:blipFill>
        <p:spPr>
          <a:xfrm>
            <a:off x="4494103" y="2110372"/>
            <a:ext cx="3497884" cy="2558369"/>
          </a:xfrm>
          <a:prstGeom prst="round2Diag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/>
          <a:srcRect l="23796" t="16325" r="11297" b="16639"/>
          <a:stretch/>
        </p:blipFill>
        <p:spPr>
          <a:xfrm>
            <a:off x="8453940" y="2110373"/>
            <a:ext cx="3416087" cy="2558369"/>
          </a:xfrm>
          <a:prstGeom prst="round2DiagRect">
            <a:avLst/>
          </a:prstGeom>
        </p:spPr>
      </p:pic>
      <p:pic>
        <p:nvPicPr>
          <p:cNvPr id="7" name="Picture 14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3085" y="174388"/>
            <a:ext cx="2566006" cy="1845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Dikdörtgen 7"/>
          <p:cNvSpPr/>
          <p:nvPr/>
        </p:nvSpPr>
        <p:spPr>
          <a:xfrm>
            <a:off x="-187672" y="2289251"/>
            <a:ext cx="220289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HALK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430967" y="2260921"/>
            <a:ext cx="11336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DÖNEM 1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408142" y="2199185"/>
            <a:ext cx="13821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DÖNEM 5-6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İçerik Yer Tutucusu 6"/>
          <p:cNvSpPr txBox="1">
            <a:spLocks/>
          </p:cNvSpPr>
          <p:nvPr/>
        </p:nvSpPr>
        <p:spPr>
          <a:xfrm>
            <a:off x="1265598" y="4216744"/>
            <a:ext cx="9660804" cy="18651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sz="9600" dirty="0" smtClean="0">
                <a:solidFill>
                  <a:srgbClr val="3366CC"/>
                </a:solidFill>
              </a:rPr>
              <a:t>.</a:t>
            </a:r>
            <a:r>
              <a:rPr lang="tr-TR" sz="1100" dirty="0" smtClean="0"/>
              <a:t> </a:t>
            </a:r>
            <a:r>
              <a:rPr lang="tr-TR" sz="1600" dirty="0"/>
              <a:t>genel cerrahi</a:t>
            </a:r>
            <a:r>
              <a:rPr lang="tr-TR" sz="1600" dirty="0" smtClean="0"/>
              <a:t> </a:t>
            </a:r>
            <a:r>
              <a:rPr lang="tr-TR" sz="1100" dirty="0" smtClean="0"/>
              <a:t>      </a:t>
            </a:r>
            <a:r>
              <a:rPr lang="tr-TR" sz="9600" dirty="0" smtClean="0">
                <a:solidFill>
                  <a:srgbClr val="DC3912"/>
                </a:solidFill>
              </a:rPr>
              <a:t>.</a:t>
            </a:r>
            <a:r>
              <a:rPr lang="tr-TR" dirty="0"/>
              <a:t> </a:t>
            </a:r>
            <a:r>
              <a:rPr lang="tr-TR" sz="1600" dirty="0"/>
              <a:t>KULAK BURUN BOĞAZ</a:t>
            </a:r>
            <a:r>
              <a:rPr lang="tr-TR" sz="9600" dirty="0" smtClean="0">
                <a:solidFill>
                  <a:srgbClr val="DC3912"/>
                </a:solidFill>
              </a:rPr>
              <a:t> </a:t>
            </a:r>
            <a:r>
              <a:rPr lang="tr-TR" sz="9600" dirty="0" smtClean="0">
                <a:solidFill>
                  <a:srgbClr val="FF9900"/>
                </a:solidFill>
              </a:rPr>
              <a:t>.</a:t>
            </a:r>
            <a:r>
              <a:rPr lang="tr-TR" sz="1600" dirty="0" smtClean="0"/>
              <a:t> </a:t>
            </a:r>
            <a:r>
              <a:rPr lang="tr-TR" sz="1600" dirty="0"/>
              <a:t>ORTOPEDİ</a:t>
            </a:r>
            <a:r>
              <a:rPr lang="tr-TR" sz="1600" dirty="0" smtClean="0">
                <a:solidFill>
                  <a:srgbClr val="FF9900"/>
                </a:solidFill>
              </a:rPr>
              <a:t>      </a:t>
            </a:r>
            <a:r>
              <a:rPr lang="tr-TR" sz="9600" dirty="0" smtClean="0">
                <a:solidFill>
                  <a:srgbClr val="109618"/>
                </a:solidFill>
              </a:rPr>
              <a:t>.</a:t>
            </a:r>
            <a:r>
              <a:rPr lang="tr-TR" sz="1200" dirty="0" smtClean="0"/>
              <a:t> </a:t>
            </a:r>
            <a:r>
              <a:rPr lang="tr-TR" sz="1600" dirty="0"/>
              <a:t>PLASTİK CERRAHİ</a:t>
            </a:r>
            <a:endParaRPr lang="tr-TR" sz="1600" dirty="0">
              <a:solidFill>
                <a:srgbClr val="1096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50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SİNDAKTİLİ  DOĞUŞTAN YAPIŞIK PARMAK</a:t>
            </a:r>
            <a:endParaRPr lang="tr-TR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7379228" y="2681130"/>
            <a:ext cx="4590813" cy="2908490"/>
          </a:xfrm>
        </p:spPr>
        <p:txBody>
          <a:bodyPr/>
          <a:lstStyle/>
          <a:p>
            <a:pPr marL="457200" lvl="0" indent="-457200">
              <a:buFont typeface="+mj-lt"/>
              <a:buAutoNum type="alphaUcPeriod"/>
            </a:pPr>
            <a:r>
              <a:rPr lang="tr-TR" b="1" dirty="0" smtClean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</a:rPr>
              <a:t>ÇOCUK CERRAHİSİ</a:t>
            </a:r>
            <a:r>
              <a:rPr lang="tr-TR" b="1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</a:rPr>
              <a:t>	</a:t>
            </a:r>
            <a:endParaRPr lang="tr-TR" dirty="0">
              <a:effectLst>
                <a:glow>
                  <a:srgbClr val="000000"/>
                </a:glow>
                <a:outerShdw blurRad="38100" dist="25400" dir="5400000" algn="ctr">
                  <a:srgbClr val="6E747A">
                    <a:alpha val="43000"/>
                  </a:srgbClr>
                </a:outerShdw>
                <a:reflection stA="0" endPos="0" fadeDir="0" sx="0" sy="0"/>
              </a:effectLst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tr-TR" b="1" dirty="0" smtClean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</a:rPr>
              <a:t>GENEL CERRAHİ</a:t>
            </a:r>
            <a:r>
              <a:rPr lang="tr-TR" b="1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</a:rPr>
              <a:t>	</a:t>
            </a:r>
            <a:endParaRPr lang="tr-TR" dirty="0">
              <a:effectLst>
                <a:glow>
                  <a:srgbClr val="000000"/>
                </a:glow>
                <a:outerShdw blurRad="38100" dist="25400" dir="5400000" algn="ctr">
                  <a:srgbClr val="6E747A">
                    <a:alpha val="43000"/>
                  </a:srgbClr>
                </a:outerShdw>
                <a:reflection stA="0" endPos="0" fadeDir="0" sx="0" sy="0"/>
              </a:effectLst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tr-TR" b="1" dirty="0" smtClean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</a:rPr>
              <a:t>PLASTİK CERRAHİ</a:t>
            </a:r>
            <a:r>
              <a:rPr lang="tr-TR" b="1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</a:rPr>
              <a:t>	</a:t>
            </a:r>
            <a:endParaRPr lang="tr-TR" dirty="0">
              <a:effectLst>
                <a:glow>
                  <a:srgbClr val="000000"/>
                </a:glow>
                <a:outerShdw blurRad="38100" dist="25400" dir="5400000" algn="ctr">
                  <a:srgbClr val="6E747A">
                    <a:alpha val="43000"/>
                  </a:srgbClr>
                </a:outerShdw>
                <a:reflection stA="0" endPos="0" fadeDir="0" sx="0" sy="0"/>
              </a:effectLst>
            </a:endParaRPr>
          </a:p>
          <a:p>
            <a:pPr marL="457200" indent="-457200">
              <a:buFont typeface="+mj-lt"/>
              <a:buAutoNum type="alphaUcPeriod"/>
            </a:pPr>
            <a:r>
              <a:rPr lang="tr-TR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ÜROLOJİ</a:t>
            </a:r>
            <a:endParaRPr lang="tr-TR" dirty="0"/>
          </a:p>
        </p:txBody>
      </p:sp>
      <p:pic>
        <p:nvPicPr>
          <p:cNvPr id="4" name="Picture 57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75" y="2214694"/>
            <a:ext cx="4042584" cy="3659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3501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81628" y="2569765"/>
            <a:ext cx="10364451" cy="1596177"/>
          </a:xfrm>
        </p:spPr>
        <p:txBody>
          <a:bodyPr>
            <a:noAutofit/>
          </a:bodyPr>
          <a:lstStyle/>
          <a:p>
            <a:r>
              <a:rPr lang="tr-TR" sz="6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Plastik cerrahı deyince aklınıza ne geliyor</a:t>
            </a:r>
            <a:br>
              <a:rPr lang="tr-TR" sz="6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tr-TR" sz="6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?</a:t>
            </a:r>
            <a:endParaRPr lang="tr-TR" sz="60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57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1806" t="14106" r="9959" b="10002"/>
          <a:stretch/>
        </p:blipFill>
        <p:spPr>
          <a:xfrm>
            <a:off x="4512972" y="2346886"/>
            <a:ext cx="3171034" cy="2491527"/>
          </a:xfrm>
          <a:prstGeom prst="round2Diag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22307" t="12792" r="12283" b="17817"/>
          <a:stretch/>
        </p:blipFill>
        <p:spPr>
          <a:xfrm>
            <a:off x="8358910" y="2289251"/>
            <a:ext cx="3195782" cy="2549163"/>
          </a:xfrm>
          <a:prstGeom prst="round2Diag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/>
          <a:srcRect l="22781" t="13542" r="13603" b="13344"/>
          <a:stretch/>
        </p:blipFill>
        <p:spPr>
          <a:xfrm>
            <a:off x="656812" y="2322040"/>
            <a:ext cx="3164754" cy="2541217"/>
          </a:xfrm>
          <a:prstGeom prst="round2DiagRect">
            <a:avLst/>
          </a:prstGeom>
        </p:spPr>
      </p:pic>
      <p:pic>
        <p:nvPicPr>
          <p:cNvPr id="8" name="Picture 57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6268" y="129578"/>
            <a:ext cx="2698314" cy="2004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Dikdörtgen 8"/>
          <p:cNvSpPr/>
          <p:nvPr/>
        </p:nvSpPr>
        <p:spPr>
          <a:xfrm>
            <a:off x="36297" y="2398527"/>
            <a:ext cx="220289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HALK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4510032" y="2409227"/>
            <a:ext cx="11336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DÖNEM 1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8248699" y="2411260"/>
            <a:ext cx="13821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DÖNEM 5-6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İçerik Yer Tutucusu 6"/>
          <p:cNvSpPr txBox="1">
            <a:spLocks/>
          </p:cNvSpPr>
          <p:nvPr/>
        </p:nvSpPr>
        <p:spPr>
          <a:xfrm>
            <a:off x="988399" y="4318345"/>
            <a:ext cx="10215201" cy="18651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sz="9600" dirty="0" smtClean="0">
                <a:solidFill>
                  <a:srgbClr val="3366CC"/>
                </a:solidFill>
              </a:rPr>
              <a:t>.</a:t>
            </a:r>
            <a:r>
              <a:rPr lang="tr-TR" sz="1100" dirty="0" smtClean="0"/>
              <a:t> </a:t>
            </a:r>
            <a:r>
              <a:rPr lang="tr-TR" sz="1600" dirty="0" smtClean="0"/>
              <a:t>Çocuk cerrahi </a:t>
            </a:r>
            <a:r>
              <a:rPr lang="tr-TR" sz="1100" dirty="0" smtClean="0"/>
              <a:t>      </a:t>
            </a:r>
            <a:r>
              <a:rPr lang="tr-TR" sz="9600" dirty="0" smtClean="0">
                <a:solidFill>
                  <a:srgbClr val="DC3912"/>
                </a:solidFill>
              </a:rPr>
              <a:t>.</a:t>
            </a:r>
            <a:r>
              <a:rPr lang="tr-TR" dirty="0"/>
              <a:t> </a:t>
            </a:r>
            <a:r>
              <a:rPr lang="tr-TR" sz="1600" dirty="0"/>
              <a:t>genel cerrahi</a:t>
            </a:r>
            <a:r>
              <a:rPr lang="tr-TR" sz="9600" dirty="0" smtClean="0">
                <a:solidFill>
                  <a:srgbClr val="DC3912"/>
                </a:solidFill>
              </a:rPr>
              <a:t> </a:t>
            </a:r>
            <a:r>
              <a:rPr lang="tr-TR" sz="9600" dirty="0" smtClean="0">
                <a:solidFill>
                  <a:srgbClr val="FF9900"/>
                </a:solidFill>
              </a:rPr>
              <a:t>.</a:t>
            </a:r>
            <a:r>
              <a:rPr lang="tr-TR" sz="1600" dirty="0" smtClean="0"/>
              <a:t> </a:t>
            </a:r>
            <a:r>
              <a:rPr lang="tr-TR" sz="1600" dirty="0"/>
              <a:t>PLASTİK CERRAHİ</a:t>
            </a:r>
            <a:r>
              <a:rPr lang="tr-TR" sz="1600" dirty="0" smtClean="0">
                <a:solidFill>
                  <a:srgbClr val="FF9900"/>
                </a:solidFill>
              </a:rPr>
              <a:t>      </a:t>
            </a:r>
            <a:r>
              <a:rPr lang="tr-TR" sz="9600" dirty="0" smtClean="0">
                <a:solidFill>
                  <a:srgbClr val="109618"/>
                </a:solidFill>
              </a:rPr>
              <a:t>.</a:t>
            </a:r>
            <a:r>
              <a:rPr lang="tr-TR" sz="1200" dirty="0" smtClean="0"/>
              <a:t> </a:t>
            </a:r>
            <a:r>
              <a:rPr lang="tr-TR" sz="1600" dirty="0" smtClean="0"/>
              <a:t>üroloji</a:t>
            </a:r>
            <a:endParaRPr lang="tr-TR" sz="1600" dirty="0">
              <a:solidFill>
                <a:srgbClr val="1096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65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TAVŞAN DUDAK/ DUDAK YARIĞI</a:t>
            </a:r>
            <a:endParaRPr lang="tr-TR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7055956" y="2930511"/>
            <a:ext cx="3491971" cy="2306508"/>
          </a:xfrm>
        </p:spPr>
        <p:txBody>
          <a:bodyPr/>
          <a:lstStyle/>
          <a:p>
            <a:pPr marL="457200" lvl="0" indent="-457200" fontAlgn="base">
              <a:buFont typeface="+mj-lt"/>
              <a:buAutoNum type="alphaUcPeriod"/>
            </a:pPr>
            <a:r>
              <a:rPr lang="tr-TR" b="1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Comic Sans MS" panose="030F0702030302020204" pitchFamily="66" charset="0"/>
              </a:rPr>
              <a:t>ÇOCUK CERRAHİSİ</a:t>
            </a:r>
            <a:endParaRPr lang="tr-TR" dirty="0">
              <a:effectLst>
                <a:glow>
                  <a:srgbClr val="000000"/>
                </a:glow>
                <a:outerShdw blurRad="38100" dist="25400" dir="5400000" algn="ctr">
                  <a:srgbClr val="6E747A">
                    <a:alpha val="43000"/>
                  </a:srgbClr>
                </a:outerShdw>
                <a:reflection stA="0" endPos="0" fadeDir="0" sx="0" sy="0"/>
              </a:effectLst>
              <a:latin typeface="Comic Sans MS" panose="030F0702030302020204" pitchFamily="66" charset="0"/>
            </a:endParaRPr>
          </a:p>
          <a:p>
            <a:pPr marL="457200" lvl="0" indent="-457200" fontAlgn="base">
              <a:buFont typeface="+mj-lt"/>
              <a:buAutoNum type="alphaUcPeriod"/>
            </a:pPr>
            <a:r>
              <a:rPr lang="tr-TR" b="1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Comic Sans MS" panose="030F0702030302020204" pitchFamily="66" charset="0"/>
              </a:rPr>
              <a:t>GENEL CERRAHİ</a:t>
            </a:r>
            <a:endParaRPr lang="tr-TR" dirty="0">
              <a:effectLst>
                <a:glow>
                  <a:srgbClr val="000000"/>
                </a:glow>
                <a:outerShdw blurRad="38100" dist="25400" dir="5400000" algn="ctr">
                  <a:srgbClr val="6E747A">
                    <a:alpha val="43000"/>
                  </a:srgbClr>
                </a:outerShdw>
                <a:reflection stA="0" endPos="0" fadeDir="0" sx="0" sy="0"/>
              </a:effectLst>
              <a:latin typeface="Comic Sans MS" panose="030F0702030302020204" pitchFamily="66" charset="0"/>
            </a:endParaRPr>
          </a:p>
          <a:p>
            <a:pPr marL="457200" lvl="0" indent="-457200" fontAlgn="base">
              <a:buFont typeface="+mj-lt"/>
              <a:buAutoNum type="alphaUcPeriod"/>
            </a:pPr>
            <a:r>
              <a:rPr lang="tr-TR" b="1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Comic Sans MS" panose="030F0702030302020204" pitchFamily="66" charset="0"/>
              </a:rPr>
              <a:t>ORTOPEDİ</a:t>
            </a:r>
            <a:endParaRPr lang="tr-TR" dirty="0">
              <a:effectLst>
                <a:glow>
                  <a:srgbClr val="000000"/>
                </a:glow>
                <a:outerShdw blurRad="38100" dist="25400" dir="5400000" algn="ctr">
                  <a:srgbClr val="6E747A">
                    <a:alpha val="43000"/>
                  </a:srgbClr>
                </a:outerShdw>
                <a:reflection stA="0" endPos="0" fadeDir="0" sx="0" sy="0"/>
              </a:effectLst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tr-TR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PLASTİK CERRAHİ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Picture 14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5957" y="2214694"/>
            <a:ext cx="3806334" cy="3511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5053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l="21086" t="13962" r="10277" b="13047"/>
          <a:stretch/>
        </p:blipFill>
        <p:spPr>
          <a:xfrm>
            <a:off x="425835" y="2352691"/>
            <a:ext cx="3393499" cy="2547836"/>
          </a:xfrm>
          <a:prstGeom prst="round2Diag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l="23075" t="17005" r="13424" b="10870"/>
          <a:stretch/>
        </p:blipFill>
        <p:spPr>
          <a:xfrm>
            <a:off x="8248699" y="2340979"/>
            <a:ext cx="3316597" cy="2559548"/>
          </a:xfrm>
          <a:prstGeom prst="round2Diag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/>
          <a:srcRect l="22313" t="14393" r="7274" b="9326"/>
          <a:stretch/>
        </p:blipFill>
        <p:spPr>
          <a:xfrm>
            <a:off x="4363337" y="2340979"/>
            <a:ext cx="3412731" cy="2559548"/>
          </a:xfrm>
          <a:prstGeom prst="round2DiagRect">
            <a:avLst/>
          </a:prstGeom>
        </p:spPr>
      </p:pic>
      <p:pic>
        <p:nvPicPr>
          <p:cNvPr id="11" name="Picture 14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5848" y="102143"/>
            <a:ext cx="2688734" cy="2022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Dikdörtgen 11"/>
          <p:cNvSpPr/>
          <p:nvPr/>
        </p:nvSpPr>
        <p:spPr>
          <a:xfrm>
            <a:off x="-187671" y="2409227"/>
            <a:ext cx="220289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HALK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38336" y="2409227"/>
            <a:ext cx="11336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DÖNEM 1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8248699" y="2411260"/>
            <a:ext cx="13821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DÖNEM 5-6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İçerik Yer Tutucusu 6"/>
          <p:cNvSpPr txBox="1">
            <a:spLocks/>
          </p:cNvSpPr>
          <p:nvPr/>
        </p:nvSpPr>
        <p:spPr>
          <a:xfrm>
            <a:off x="1496399" y="4373763"/>
            <a:ext cx="10215201" cy="18651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sz="9600" dirty="0" smtClean="0">
                <a:solidFill>
                  <a:srgbClr val="3366CC"/>
                </a:solidFill>
              </a:rPr>
              <a:t>.</a:t>
            </a:r>
            <a:r>
              <a:rPr lang="tr-TR" sz="1100" dirty="0" smtClean="0"/>
              <a:t> </a:t>
            </a:r>
            <a:r>
              <a:rPr lang="tr-TR" sz="1600" dirty="0" smtClean="0"/>
              <a:t>Çocuk cerrahi </a:t>
            </a:r>
            <a:r>
              <a:rPr lang="tr-TR" sz="1100" dirty="0" smtClean="0"/>
              <a:t>      </a:t>
            </a:r>
            <a:r>
              <a:rPr lang="tr-TR" sz="9600" dirty="0" smtClean="0">
                <a:solidFill>
                  <a:srgbClr val="DC3912"/>
                </a:solidFill>
              </a:rPr>
              <a:t>.</a:t>
            </a:r>
            <a:r>
              <a:rPr lang="tr-TR" dirty="0"/>
              <a:t> </a:t>
            </a:r>
            <a:r>
              <a:rPr lang="tr-TR" sz="1600" dirty="0"/>
              <a:t>genel cerrahi</a:t>
            </a:r>
            <a:r>
              <a:rPr lang="tr-TR" sz="9600" dirty="0" smtClean="0">
                <a:solidFill>
                  <a:srgbClr val="DC3912"/>
                </a:solidFill>
              </a:rPr>
              <a:t> </a:t>
            </a:r>
            <a:r>
              <a:rPr lang="tr-TR" sz="9600" dirty="0" smtClean="0">
                <a:solidFill>
                  <a:srgbClr val="FF9900"/>
                </a:solidFill>
              </a:rPr>
              <a:t>.</a:t>
            </a:r>
            <a:r>
              <a:rPr lang="tr-TR" sz="1600" dirty="0" smtClean="0"/>
              <a:t> Ortopedi  </a:t>
            </a:r>
            <a:r>
              <a:rPr lang="tr-TR" sz="9600" dirty="0" smtClean="0">
                <a:solidFill>
                  <a:srgbClr val="109618"/>
                </a:solidFill>
              </a:rPr>
              <a:t>.</a:t>
            </a:r>
            <a:r>
              <a:rPr lang="tr-TR" sz="1200" dirty="0" smtClean="0"/>
              <a:t> </a:t>
            </a:r>
            <a:r>
              <a:rPr lang="tr-TR" sz="1600" dirty="0"/>
              <a:t>PLASTİK CERRAHİ </a:t>
            </a:r>
            <a:endParaRPr lang="tr-TR" sz="1600" dirty="0">
              <a:solidFill>
                <a:srgbClr val="1096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1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F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BURNU TAMAMEN </a:t>
            </a:r>
            <a:r>
              <a:rPr lang="tr-TR" b="1" dirty="0">
                <a:solidFill>
                  <a:srgbClr val="00B0F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ALINMIŞ OLAN BİR HASTAYA YENİDEN BURUN OLUŞTURMA</a:t>
            </a:r>
            <a:r>
              <a:rPr lang="tr-TR" dirty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tr-TR" dirty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tr-TR" b="1" dirty="0">
                <a:solidFill>
                  <a:srgbClr val="00B0F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AMELİYATI</a:t>
            </a:r>
            <a:endParaRPr lang="tr-TR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7711737" y="3216837"/>
            <a:ext cx="4554154" cy="2278799"/>
          </a:xfrm>
        </p:spPr>
        <p:txBody>
          <a:bodyPr/>
          <a:lstStyle/>
          <a:p>
            <a:pPr marL="457200" lvl="0" indent="-457200">
              <a:buFont typeface="+mj-lt"/>
              <a:buAutoNum type="alphaUcPeriod"/>
            </a:pPr>
            <a:r>
              <a:rPr lang="tr-TR" b="1" dirty="0" smtClean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Comic Sans MS" panose="030F0702030302020204" pitchFamily="66" charset="0"/>
              </a:rPr>
              <a:t>ÇOCUK CERRAHİSİ</a:t>
            </a:r>
            <a:r>
              <a:rPr lang="tr-TR" b="1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Comic Sans MS" panose="030F0702030302020204" pitchFamily="66" charset="0"/>
              </a:rPr>
              <a:t>	</a:t>
            </a:r>
            <a:endParaRPr lang="tr-TR" dirty="0">
              <a:effectLst>
                <a:glow>
                  <a:srgbClr val="000000"/>
                </a:glow>
                <a:outerShdw blurRad="38100" dist="25400" dir="5400000" algn="ctr">
                  <a:srgbClr val="6E747A">
                    <a:alpha val="43000"/>
                  </a:srgbClr>
                </a:outerShdw>
                <a:reflection stA="0" endPos="0" fadeDir="0" sx="0" sy="0"/>
              </a:effectLst>
              <a:latin typeface="Comic Sans MS" panose="030F0702030302020204" pitchFamily="66" charset="0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tr-TR" b="1" dirty="0" smtClean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Comic Sans MS" panose="030F0702030302020204" pitchFamily="66" charset="0"/>
              </a:rPr>
              <a:t>GENEL CERRAHİ</a:t>
            </a:r>
            <a:r>
              <a:rPr lang="tr-TR" b="1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Comic Sans MS" panose="030F0702030302020204" pitchFamily="66" charset="0"/>
              </a:rPr>
              <a:t>	</a:t>
            </a:r>
            <a:endParaRPr lang="tr-TR" dirty="0">
              <a:effectLst>
                <a:glow>
                  <a:srgbClr val="000000"/>
                </a:glow>
                <a:outerShdw blurRad="38100" dist="25400" dir="5400000" algn="ctr">
                  <a:srgbClr val="6E747A">
                    <a:alpha val="43000"/>
                  </a:srgbClr>
                </a:outerShdw>
                <a:reflection stA="0" endPos="0" fadeDir="0" sx="0" sy="0"/>
              </a:effectLst>
              <a:latin typeface="Comic Sans MS" panose="030F0702030302020204" pitchFamily="66" charset="0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tr-TR" b="1" dirty="0" smtClean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Comic Sans MS" panose="030F0702030302020204" pitchFamily="66" charset="0"/>
              </a:rPr>
              <a:t>PLASTİK CERRAHİ</a:t>
            </a:r>
            <a:endParaRPr lang="tr-TR" dirty="0">
              <a:effectLst>
                <a:glow>
                  <a:srgbClr val="000000"/>
                </a:glow>
                <a:outerShdw blurRad="38100" dist="25400" dir="5400000" algn="ctr">
                  <a:srgbClr val="6E747A">
                    <a:alpha val="43000"/>
                  </a:srgbClr>
                </a:outerShdw>
                <a:reflection stA="0" endPos="0" fadeDir="0" sx="0" sy="0"/>
              </a:effectLst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tr-TR" b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KULAK BURUN</a:t>
            </a:r>
            <a:r>
              <a:rPr lang="tr-TR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b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BOĞAZ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Picture 87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4677" y="3094182"/>
            <a:ext cx="5107650" cy="2309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0237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4780" t="11423" r="8552" b="13032"/>
          <a:stretch/>
        </p:blipFill>
        <p:spPr>
          <a:xfrm>
            <a:off x="8334436" y="2318239"/>
            <a:ext cx="3297382" cy="2753994"/>
          </a:xfrm>
          <a:prstGeom prst="round2Diag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28403" t="16550" r="8303" b="11652"/>
          <a:stretch/>
        </p:blipFill>
        <p:spPr>
          <a:xfrm>
            <a:off x="610804" y="2318239"/>
            <a:ext cx="3269672" cy="2773860"/>
          </a:xfrm>
          <a:prstGeom prst="round2Diag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24584" t="14560" r="11496" b="8114"/>
          <a:stretch/>
        </p:blipFill>
        <p:spPr>
          <a:xfrm>
            <a:off x="4438336" y="2318239"/>
            <a:ext cx="3338240" cy="2773860"/>
          </a:xfrm>
          <a:prstGeom prst="round2DiagRect">
            <a:avLst/>
          </a:prstGeom>
        </p:spPr>
      </p:pic>
      <p:pic>
        <p:nvPicPr>
          <p:cNvPr id="7" name="Picture 87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9184" y="149396"/>
            <a:ext cx="4913630" cy="1958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Dikdörtgen 7"/>
          <p:cNvSpPr/>
          <p:nvPr/>
        </p:nvSpPr>
        <p:spPr>
          <a:xfrm>
            <a:off x="-104543" y="2409227"/>
            <a:ext cx="220289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HALK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512227" y="2409227"/>
            <a:ext cx="11336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DÖNEM 1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374726" y="2389290"/>
            <a:ext cx="13821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DÖNEM 5-6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İçerik Yer Tutucusu 6"/>
          <p:cNvSpPr txBox="1">
            <a:spLocks/>
          </p:cNvSpPr>
          <p:nvPr/>
        </p:nvSpPr>
        <p:spPr>
          <a:xfrm>
            <a:off x="988399" y="4396780"/>
            <a:ext cx="10215201" cy="18651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sz="9600" dirty="0" smtClean="0">
                <a:solidFill>
                  <a:srgbClr val="3366CC"/>
                </a:solidFill>
              </a:rPr>
              <a:t>.</a:t>
            </a:r>
            <a:r>
              <a:rPr lang="tr-TR" sz="1100" dirty="0" smtClean="0"/>
              <a:t> </a:t>
            </a:r>
            <a:r>
              <a:rPr lang="tr-TR" sz="1600" dirty="0" smtClean="0"/>
              <a:t>Çocuk cerrahi </a:t>
            </a:r>
            <a:r>
              <a:rPr lang="tr-TR" sz="1100" dirty="0" smtClean="0"/>
              <a:t>      </a:t>
            </a:r>
            <a:r>
              <a:rPr lang="tr-TR" sz="9600" dirty="0" smtClean="0">
                <a:solidFill>
                  <a:srgbClr val="DC3912"/>
                </a:solidFill>
              </a:rPr>
              <a:t>.</a:t>
            </a:r>
            <a:r>
              <a:rPr lang="tr-TR" dirty="0"/>
              <a:t> </a:t>
            </a:r>
            <a:r>
              <a:rPr lang="tr-TR" sz="1600" dirty="0"/>
              <a:t>genel cerrahi</a:t>
            </a:r>
            <a:r>
              <a:rPr lang="tr-TR" sz="9600" dirty="0" smtClean="0">
                <a:solidFill>
                  <a:srgbClr val="DC3912"/>
                </a:solidFill>
              </a:rPr>
              <a:t> </a:t>
            </a:r>
            <a:r>
              <a:rPr lang="tr-TR" sz="9600" dirty="0" smtClean="0">
                <a:solidFill>
                  <a:srgbClr val="FF9900"/>
                </a:solidFill>
              </a:rPr>
              <a:t>.</a:t>
            </a:r>
            <a:r>
              <a:rPr lang="tr-TR" sz="1600" dirty="0" smtClean="0"/>
              <a:t> </a:t>
            </a:r>
            <a:r>
              <a:rPr lang="tr-TR" sz="1600" dirty="0"/>
              <a:t>PLASTİK CERRAHİ</a:t>
            </a:r>
            <a:r>
              <a:rPr lang="tr-TR" sz="1600" dirty="0" smtClean="0"/>
              <a:t>  </a:t>
            </a:r>
            <a:r>
              <a:rPr lang="tr-TR" sz="9600" dirty="0" smtClean="0">
                <a:solidFill>
                  <a:srgbClr val="109618"/>
                </a:solidFill>
              </a:rPr>
              <a:t>.</a:t>
            </a:r>
            <a:r>
              <a:rPr lang="tr-TR" sz="1200" dirty="0" smtClean="0"/>
              <a:t> </a:t>
            </a:r>
            <a:r>
              <a:rPr lang="tr-TR" sz="1600" dirty="0" smtClean="0"/>
              <a:t>Kulak burun boğaz </a:t>
            </a:r>
            <a:endParaRPr lang="tr-TR" sz="1600" dirty="0">
              <a:solidFill>
                <a:srgbClr val="1096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35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DOĞUŞTAN YEMEK BORUSU VE SOLUK BORUSU ARASINDAKİ ANORMAL BAĞLANTI  (TRAKEOÖZOFAGİALFİSTÜL)</a:t>
            </a:r>
            <a:endParaRPr lang="tr-TR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7194501" y="3204017"/>
            <a:ext cx="3390371" cy="2029417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lphaUcPeriod"/>
            </a:pPr>
            <a:r>
              <a:rPr lang="tr-TR" b="1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Comic Sans MS" panose="030F0702030302020204" pitchFamily="66" charset="0"/>
              </a:rPr>
              <a:t>ÇOCUK CERRAHİSİ</a:t>
            </a:r>
            <a:endParaRPr lang="tr-TR" dirty="0">
              <a:effectLst>
                <a:glow>
                  <a:srgbClr val="000000"/>
                </a:glow>
                <a:outerShdw blurRad="38100" dist="25400" dir="5400000" algn="ctr">
                  <a:srgbClr val="6E747A">
                    <a:alpha val="43000"/>
                  </a:srgbClr>
                </a:outerShdw>
                <a:reflection stA="0" endPos="0" fadeDir="0" sx="0" sy="0"/>
              </a:effectLst>
              <a:latin typeface="Comic Sans MS" panose="030F0702030302020204" pitchFamily="66" charset="0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tr-TR" b="1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Comic Sans MS" panose="030F0702030302020204" pitchFamily="66" charset="0"/>
              </a:rPr>
              <a:t>PLASTİK CERRAHİ </a:t>
            </a:r>
            <a:endParaRPr lang="tr-TR" dirty="0">
              <a:effectLst>
                <a:glow>
                  <a:srgbClr val="000000"/>
                </a:glow>
                <a:outerShdw blurRad="38100" dist="25400" dir="5400000" algn="ctr">
                  <a:srgbClr val="6E747A">
                    <a:alpha val="43000"/>
                  </a:srgbClr>
                </a:outerShdw>
                <a:reflection stA="0" endPos="0" fadeDir="0" sx="0" sy="0"/>
              </a:effectLst>
              <a:latin typeface="Comic Sans MS" panose="030F0702030302020204" pitchFamily="66" charset="0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tr-TR" b="1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Comic Sans MS" panose="030F0702030302020204" pitchFamily="66" charset="0"/>
              </a:rPr>
              <a:t>GENEL CERRAHİ</a:t>
            </a:r>
            <a:endParaRPr lang="tr-TR" dirty="0">
              <a:effectLst>
                <a:glow>
                  <a:srgbClr val="000000"/>
                </a:glow>
                <a:outerShdw blurRad="38100" dist="25400" dir="5400000" algn="ctr">
                  <a:srgbClr val="6E747A">
                    <a:alpha val="43000"/>
                  </a:srgbClr>
                </a:outerShdw>
                <a:reflection stA="0" endPos="0" fadeDir="0" sx="0" sy="0"/>
              </a:effectLst>
              <a:latin typeface="Comic Sans MS" panose="030F0702030302020204" pitchFamily="66" charset="0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tr-TR" b="1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Comic Sans MS" panose="030F0702030302020204" pitchFamily="66" charset="0"/>
              </a:rPr>
              <a:t>KULAK BURUN BOĞAZ</a:t>
            </a:r>
            <a:endParaRPr lang="tr-TR" dirty="0">
              <a:effectLst>
                <a:glow>
                  <a:srgbClr val="000000"/>
                </a:glow>
                <a:outerShdw blurRad="38100" dist="25400" dir="5400000" algn="ctr">
                  <a:srgbClr val="6E747A">
                    <a:alpha val="43000"/>
                  </a:srgbClr>
                </a:outerShdw>
                <a:reflection stA="0" endPos="0" fadeDir="0" sx="0" sy="0"/>
              </a:effectLst>
              <a:latin typeface="Comic Sans MS" panose="030F0702030302020204" pitchFamily="66" charset="0"/>
            </a:endParaRPr>
          </a:p>
          <a:p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9797" y="2214694"/>
            <a:ext cx="3414857" cy="4174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1453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24459" t="12781" r="4252" b="9540"/>
          <a:stretch/>
        </p:blipFill>
        <p:spPr>
          <a:xfrm>
            <a:off x="8663709" y="2723284"/>
            <a:ext cx="3269674" cy="2615739"/>
          </a:xfrm>
          <a:prstGeom prst="round2DiagRect">
            <a:avLst/>
          </a:prstGeom>
        </p:spPr>
      </p:pic>
      <p:pic>
        <p:nvPicPr>
          <p:cNvPr id="4" name="Resim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8307" y="120785"/>
            <a:ext cx="2823730" cy="252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5"/>
          <a:srcRect l="26297" t="14622" r="-510" b="8131"/>
          <a:stretch/>
        </p:blipFill>
        <p:spPr>
          <a:xfrm>
            <a:off x="4583535" y="2723284"/>
            <a:ext cx="3373275" cy="2641012"/>
          </a:xfrm>
          <a:prstGeom prst="round2Diag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6"/>
          <a:srcRect l="26104" t="10895" r="6814" b="13890"/>
          <a:stretch/>
        </p:blipFill>
        <p:spPr>
          <a:xfrm>
            <a:off x="680857" y="2723284"/>
            <a:ext cx="3195779" cy="2687362"/>
          </a:xfrm>
          <a:prstGeom prst="round2Diag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0" y="2852573"/>
            <a:ext cx="220289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HALK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557493" y="2849645"/>
            <a:ext cx="11336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DÖNEM 1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663709" y="2849645"/>
            <a:ext cx="13821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DÖNEM 5-6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İçerik Yer Tutucusu 6"/>
          <p:cNvSpPr txBox="1">
            <a:spLocks/>
          </p:cNvSpPr>
          <p:nvPr/>
        </p:nvSpPr>
        <p:spPr>
          <a:xfrm>
            <a:off x="1319590" y="4655279"/>
            <a:ext cx="10215201" cy="18651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sz="9600" dirty="0" smtClean="0">
                <a:solidFill>
                  <a:srgbClr val="3366CC"/>
                </a:solidFill>
              </a:rPr>
              <a:t>.</a:t>
            </a:r>
            <a:r>
              <a:rPr lang="tr-TR" sz="1100" dirty="0" smtClean="0"/>
              <a:t> </a:t>
            </a:r>
            <a:r>
              <a:rPr lang="tr-TR" sz="1600" dirty="0" smtClean="0"/>
              <a:t>Çocuk cerrahi </a:t>
            </a:r>
            <a:r>
              <a:rPr lang="tr-TR" sz="1100" dirty="0" smtClean="0"/>
              <a:t>      </a:t>
            </a:r>
            <a:r>
              <a:rPr lang="tr-TR" sz="9600" dirty="0" smtClean="0">
                <a:solidFill>
                  <a:srgbClr val="DC3912"/>
                </a:solidFill>
              </a:rPr>
              <a:t>.</a:t>
            </a:r>
            <a:r>
              <a:rPr lang="tr-TR" dirty="0"/>
              <a:t> </a:t>
            </a:r>
            <a:r>
              <a:rPr lang="tr-TR" sz="1600" dirty="0"/>
              <a:t>PLASTİK CERRAHİ </a:t>
            </a:r>
            <a:r>
              <a:rPr lang="tr-TR" sz="1600" dirty="0" smtClean="0"/>
              <a:t> </a:t>
            </a:r>
            <a:r>
              <a:rPr lang="tr-TR" sz="9600" dirty="0" smtClean="0">
                <a:solidFill>
                  <a:srgbClr val="FF9900"/>
                </a:solidFill>
              </a:rPr>
              <a:t>.</a:t>
            </a:r>
            <a:r>
              <a:rPr lang="tr-TR" sz="1600" dirty="0" smtClean="0"/>
              <a:t> </a:t>
            </a:r>
            <a:r>
              <a:rPr lang="tr-TR" sz="1600" dirty="0"/>
              <a:t>genel cerrahi</a:t>
            </a:r>
            <a:r>
              <a:rPr lang="tr-TR" sz="1600" dirty="0" smtClean="0"/>
              <a:t>  </a:t>
            </a:r>
            <a:r>
              <a:rPr lang="tr-TR" sz="9600" dirty="0" smtClean="0">
                <a:solidFill>
                  <a:srgbClr val="109618"/>
                </a:solidFill>
              </a:rPr>
              <a:t>.</a:t>
            </a:r>
            <a:r>
              <a:rPr lang="tr-TR" sz="1200" dirty="0" smtClean="0"/>
              <a:t> </a:t>
            </a:r>
            <a:r>
              <a:rPr lang="tr-TR" sz="1600" dirty="0" smtClean="0"/>
              <a:t>Kulak burun boğaz </a:t>
            </a:r>
            <a:endParaRPr lang="tr-TR" sz="1600" dirty="0">
              <a:solidFill>
                <a:srgbClr val="1096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12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tartışma</a:t>
            </a:r>
            <a:endParaRPr lang="tr-TR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5" y="1941247"/>
            <a:ext cx="10363826" cy="3424107"/>
          </a:xfrm>
        </p:spPr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Plastik=estetik 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Plastik cerrahi ilgi alanları yeterince bilinmemektedir.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Tedavi sürecinin uzaması.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Anket sonucumuzda dönem 1 bilgisi halk bilgisine yakındır. 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plastik </a:t>
            </a:r>
            <a:r>
              <a:rPr lang="tr-TR" smtClean="0">
                <a:latin typeface="Comic Sans MS" panose="030F0702030302020204" pitchFamily="66" charset="0"/>
              </a:rPr>
              <a:t>cerrahi stajı </a:t>
            </a:r>
            <a:endParaRPr lang="tr-TR" dirty="0" smtClean="0">
              <a:latin typeface="Comic Sans MS" panose="030F0702030302020204" pitchFamily="66" charset="0"/>
            </a:endParaRPr>
          </a:p>
          <a:p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576411" y="1753029"/>
            <a:ext cx="4321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omic Sans MS" panose="030F0702030302020204" pitchFamily="66" charset="0"/>
              </a:rPr>
              <a:t>?</a:t>
            </a:r>
            <a:endParaRPr lang="tr-T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47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4" y="1476575"/>
            <a:ext cx="10364451" cy="3587723"/>
          </a:xfrm>
        </p:spPr>
        <p:txBody>
          <a:bodyPr>
            <a:normAutofit/>
          </a:bodyPr>
          <a:lstStyle/>
          <a:p>
            <a:r>
              <a:rPr lang="tr-TR" sz="6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plastik </a:t>
            </a:r>
            <a:r>
              <a:rPr lang="tr-TR" sz="60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rekonstrüktif</a:t>
            </a:r>
            <a:r>
              <a:rPr lang="tr-TR" sz="6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ve estetik cerrahinin ilgilendiği alanlar</a:t>
            </a:r>
            <a:endParaRPr lang="tr-TR" sz="6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55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17" y="71950"/>
            <a:ext cx="2915285" cy="2475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4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9390" y="107701"/>
            <a:ext cx="2418772" cy="2403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4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9240" y="2367531"/>
            <a:ext cx="2950210" cy="231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57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8904" y="107701"/>
            <a:ext cx="2290882" cy="2133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69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8712" y="2676045"/>
            <a:ext cx="3084830" cy="1754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70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38" y="2676045"/>
            <a:ext cx="3596640" cy="2078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81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0437" y="4804899"/>
            <a:ext cx="4657725" cy="2000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87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934" y="4812131"/>
            <a:ext cx="4913630" cy="1958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8273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503162" cy="896774"/>
          </a:xfrm>
        </p:spPr>
        <p:txBody>
          <a:bodyPr/>
          <a:lstStyle/>
          <a:p>
            <a:r>
              <a:rPr lang="tr-TR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Burun estetiği mi?</a:t>
            </a:r>
            <a:endParaRPr lang="tr-TR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plastik cerrahi ile ilgili görsel sonucu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416" y="1606732"/>
            <a:ext cx="9727474" cy="48637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15104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514" y="0"/>
            <a:ext cx="5379441" cy="6858000"/>
          </a:xfrm>
          <a:prstGeom prst="rect">
            <a:avLst/>
          </a:prstGeom>
        </p:spPr>
      </p:pic>
      <p:pic>
        <p:nvPicPr>
          <p:cNvPr id="7" name="Picture 14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13" y="140223"/>
            <a:ext cx="3271101" cy="2970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6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5955" y="64808"/>
            <a:ext cx="3415644" cy="3121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4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6355" y="3438132"/>
            <a:ext cx="3415645" cy="3167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57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14" y="3371849"/>
            <a:ext cx="3271100" cy="3225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2439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meme büyütme mi?</a:t>
            </a:r>
            <a:endParaRPr lang="tr-TR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meme büyütme plastik cerrahi ile ilgili görsel sonucu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53926" y="2366963"/>
            <a:ext cx="8684147" cy="34242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020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56663" y="618517"/>
            <a:ext cx="5321563" cy="4162489"/>
          </a:xfrm>
        </p:spPr>
        <p:txBody>
          <a:bodyPr/>
          <a:lstStyle/>
          <a:p>
            <a:r>
              <a:rPr lang="tr-TR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Yoksa </a:t>
            </a:r>
            <a:r>
              <a:rPr lang="tr-TR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dr.</a:t>
            </a:r>
            <a:r>
              <a:rPr lang="tr-TR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Arslan bey mi?</a:t>
            </a:r>
            <a:endParaRPr lang="tr-TR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357" y="881420"/>
            <a:ext cx="4918237" cy="5364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8882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uneytkeskin.com.tr/resim/makale/yarik_dudak_buyuk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6931" y="833889"/>
            <a:ext cx="4253629" cy="2342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ausapedia.com/public/uploads/t_image_files/171b06ebfcc3297870f60b2d82ff0c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26652">
            <a:off x="8379856" y="571621"/>
            <a:ext cx="3487069" cy="2611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irosgb.com/wp-content/uploads/2016/04/ambulans-araci-hizme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02393">
            <a:off x="7880560" y="4223369"/>
            <a:ext cx="3454216" cy="1515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17432">
            <a:off x="187082" y="146624"/>
            <a:ext cx="3266566" cy="4355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Dikdörtgen 5"/>
          <p:cNvSpPr/>
          <p:nvPr/>
        </p:nvSpPr>
        <p:spPr>
          <a:xfrm>
            <a:off x="96069" y="4981138"/>
            <a:ext cx="76033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HANGİSİ DAHA ACİL ?</a:t>
            </a:r>
            <a:endParaRPr lang="tr-TR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8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52320" y="2653419"/>
            <a:ext cx="10363826" cy="3424107"/>
          </a:xfrm>
        </p:spPr>
        <p:txBody>
          <a:bodyPr/>
          <a:lstStyle/>
          <a:p>
            <a:r>
              <a:rPr lang="tr-TR" sz="2200" b="1" dirty="0" smtClean="0">
                <a:latin typeface="Comic Sans MS" panose="030F0702030302020204" pitchFamily="66" charset="0"/>
              </a:rPr>
              <a:t>Plastik cerrahinin </a:t>
            </a:r>
            <a:r>
              <a:rPr lang="tr-TR" dirty="0" smtClean="0">
                <a:latin typeface="Comic Sans MS" panose="030F0702030302020204" pitchFamily="66" charset="0"/>
              </a:rPr>
              <a:t>ilgi </a:t>
            </a:r>
            <a:r>
              <a:rPr lang="tr-TR" dirty="0" err="1" smtClean="0">
                <a:latin typeface="Comic Sans MS" panose="030F0702030302020204" pitchFamily="66" charset="0"/>
              </a:rPr>
              <a:t>alanlarınıN</a:t>
            </a:r>
            <a:r>
              <a:rPr lang="tr-TR" dirty="0" smtClean="0">
                <a:latin typeface="Comic Sans MS" panose="030F0702030302020204" pitchFamily="66" charset="0"/>
              </a:rPr>
              <a:t>, toplum ve tıp fakültesi öğrencileri tarafından bilinilirliğinin araştırılması 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Bu kapsamda bilgilendirilip </a:t>
            </a:r>
            <a:r>
              <a:rPr lang="tr-TR" b="1" dirty="0" smtClean="0">
                <a:latin typeface="Comic Sans MS" panose="030F0702030302020204" pitchFamily="66" charset="0"/>
              </a:rPr>
              <a:t>DUYARLILIĞIN</a:t>
            </a:r>
            <a:r>
              <a:rPr lang="tr-TR" dirty="0" smtClean="0">
                <a:latin typeface="Comic Sans MS" panose="030F0702030302020204" pitchFamily="66" charset="0"/>
              </a:rPr>
              <a:t> arttırılması 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95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28509" y="1905154"/>
            <a:ext cx="9401933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TOPLUMDA </a:t>
            </a:r>
          </a:p>
          <a:p>
            <a:pPr algn="ctr"/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NE KADAR BİLİNİYORUZ </a:t>
            </a:r>
          </a:p>
          <a:p>
            <a:pPr algn="ctr"/>
            <a:r>
              <a:rPr lang="tr-TR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tr-TR" sz="9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10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5" y="1563528"/>
            <a:ext cx="10363826" cy="342410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sz="5400" dirty="0" smtClean="0">
                <a:latin typeface="Comic Sans MS" panose="030F0702030302020204" pitchFamily="66" charset="0"/>
              </a:rPr>
              <a:t>Anketimiz; </a:t>
            </a:r>
          </a:p>
          <a:p>
            <a:pPr marL="0" indent="0">
              <a:buNone/>
            </a:pPr>
            <a:r>
              <a:rPr lang="tr-TR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tr-TR" sz="5400" dirty="0" smtClean="0">
                <a:latin typeface="Comic Sans MS" panose="030F0702030302020204" pitchFamily="66" charset="0"/>
              </a:rPr>
              <a:t>halk,</a:t>
            </a:r>
          </a:p>
          <a:p>
            <a:pPr marL="0" indent="0">
              <a:buNone/>
            </a:pPr>
            <a:r>
              <a:rPr lang="tr-T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tr-TR" sz="5400" dirty="0" smtClean="0">
                <a:latin typeface="Comic Sans MS" panose="030F0702030302020204" pitchFamily="66" charset="0"/>
              </a:rPr>
              <a:t>dönem 1,</a:t>
            </a:r>
          </a:p>
          <a:p>
            <a:pPr marL="0" indent="0">
              <a:buNone/>
            </a:pPr>
            <a:r>
              <a:rPr lang="tr-T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tr-TR" sz="5400" dirty="0" smtClean="0">
                <a:latin typeface="Comic Sans MS" panose="030F0702030302020204" pitchFamily="66" charset="0"/>
              </a:rPr>
              <a:t>dönem 5-6 </a:t>
            </a:r>
          </a:p>
          <a:p>
            <a:pPr marL="0" indent="0">
              <a:buNone/>
            </a:pPr>
            <a:r>
              <a:rPr lang="tr-TR" sz="5400" dirty="0" smtClean="0">
                <a:latin typeface="Comic Sans MS" panose="030F0702030302020204" pitchFamily="66" charset="0"/>
              </a:rPr>
              <a:t>öğrencilerinin cevaplarından oluşuyor.</a:t>
            </a:r>
          </a:p>
        </p:txBody>
      </p:sp>
    </p:spTree>
    <p:extLst>
      <p:ext uri="{BB962C8B-B14F-4D97-AF65-F5344CB8AC3E}">
        <p14:creationId xmlns:p14="http://schemas.microsoft.com/office/powerpoint/2010/main" xmlns="" val="220080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450</TotalTime>
  <Words>358</Words>
  <Application>Microsoft Office PowerPoint</Application>
  <PresentationFormat>Özel</PresentationFormat>
  <Paragraphs>116</Paragraphs>
  <Slides>30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Damla</vt:lpstr>
      <vt:lpstr>Plastik cerraha mı gitmeliyim? </vt:lpstr>
      <vt:lpstr>Plastik cerrahı deyince aklınıza ne geliyor ?</vt:lpstr>
      <vt:lpstr>Burun estetiği mi?</vt:lpstr>
      <vt:lpstr> meme büyütme mi?</vt:lpstr>
      <vt:lpstr>Yoksa dr. Arslan bey mi?</vt:lpstr>
      <vt:lpstr>Slayt 6</vt:lpstr>
      <vt:lpstr>Slayt 7</vt:lpstr>
      <vt:lpstr>Slayt 8</vt:lpstr>
      <vt:lpstr>Slayt 9</vt:lpstr>
      <vt:lpstr>Slayt 10</vt:lpstr>
      <vt:lpstr>MANDİBULA KIRIĞI / ALT ÇENE KIRIĞI </vt:lpstr>
      <vt:lpstr>sonuç</vt:lpstr>
      <vt:lpstr>2. VE   3. DERECE  YANIK / DERİN YANIK</vt:lpstr>
      <vt:lpstr>sonuç</vt:lpstr>
      <vt:lpstr>POLAND SENDROMU  (DOĞUŞTAN TEK TARAFLI MEME YOKLUĞU)</vt:lpstr>
      <vt:lpstr>sonuç</vt:lpstr>
      <vt:lpstr>KÖTÜ HUYLU CİLT TÜMÖRÜ / DERİNİN SKUAMÖZ HÜCRELİ KARSİNOMU</vt:lpstr>
      <vt:lpstr>SONUÇ</vt:lpstr>
      <vt:lpstr>SİNDAKTİLİ  DOĞUŞTAN YAPIŞIK PARMAK</vt:lpstr>
      <vt:lpstr>SONUÇ</vt:lpstr>
      <vt:lpstr>TAVŞAN DUDAK/ DUDAK YARIĞI</vt:lpstr>
      <vt:lpstr>SONUÇ</vt:lpstr>
      <vt:lpstr>BURNU TAMAMEN ALINMIŞ OLAN BİR HASTAYA YENİDEN BURUN OLUŞTURMA AMELİYATI</vt:lpstr>
      <vt:lpstr>Slayt 24</vt:lpstr>
      <vt:lpstr>DOĞUŞTAN YEMEK BORUSU VE SOLUK BORUSU ARASINDAKİ ANORMAL BAĞLANTI  (TRAKEOÖZOFAGİALFİSTÜL)</vt:lpstr>
      <vt:lpstr>Slayt 26</vt:lpstr>
      <vt:lpstr>tartışma</vt:lpstr>
      <vt:lpstr> plastik rekonstrüktif ve estetik cerrahinin ilgilendiği alanlar</vt:lpstr>
      <vt:lpstr>Slayt 29</vt:lpstr>
      <vt:lpstr>Slayt 30</vt:lpstr>
    </vt:vector>
  </TitlesOfParts>
  <Company>MoTuN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Toplumsal duyarlılık projesi (todup)</dc:title>
  <dc:creator>Pc</dc:creator>
  <cp:lastModifiedBy>kou</cp:lastModifiedBy>
  <cp:revision>46</cp:revision>
  <dcterms:created xsi:type="dcterms:W3CDTF">2018-01-01T17:38:49Z</dcterms:created>
  <dcterms:modified xsi:type="dcterms:W3CDTF">2018-01-08T10:30:09Z</dcterms:modified>
</cp:coreProperties>
</file>