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5"/>
  </p:notesMasterIdLst>
  <p:sldIdLst>
    <p:sldId id="256" r:id="rId2"/>
    <p:sldId id="257" r:id="rId3"/>
    <p:sldId id="258" r:id="rId4"/>
    <p:sldId id="283" r:id="rId5"/>
    <p:sldId id="259" r:id="rId6"/>
    <p:sldId id="261" r:id="rId7"/>
    <p:sldId id="262" r:id="rId8"/>
    <p:sldId id="271" r:id="rId9"/>
    <p:sldId id="264" r:id="rId10"/>
    <p:sldId id="263" r:id="rId11"/>
    <p:sldId id="277" r:id="rId12"/>
    <p:sldId id="278" r:id="rId13"/>
    <p:sldId id="279" r:id="rId14"/>
    <p:sldId id="280" r:id="rId15"/>
    <p:sldId id="281" r:id="rId16"/>
    <p:sldId id="282" r:id="rId17"/>
    <p:sldId id="285" r:id="rId18"/>
    <p:sldId id="272" r:id="rId19"/>
    <p:sldId id="274" r:id="rId20"/>
    <p:sldId id="275" r:id="rId21"/>
    <p:sldId id="276" r:id="rId22"/>
    <p:sldId id="286" r:id="rId23"/>
    <p:sldId id="287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FF85FF"/>
    <a:srgbClr val="FF8AD8"/>
    <a:srgbClr val="FF40FF"/>
    <a:srgbClr val="FFFC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25"/>
    <p:restoredTop sz="94643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ugce\Desktop\TODUP\todup%20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Daha</a:t>
            </a:r>
            <a:r>
              <a:rPr lang="tr-TR"/>
              <a:t> </a:t>
            </a:r>
            <a:r>
              <a:rPr lang="tr-TR">
                <a:solidFill>
                  <a:schemeClr val="tx1"/>
                </a:solidFill>
              </a:rPr>
              <a:t>önce</a:t>
            </a:r>
            <a:r>
              <a:rPr lang="tr-TR" baseline="0">
                <a:solidFill>
                  <a:schemeClr val="tx1"/>
                </a:solidFill>
              </a:rPr>
              <a:t> AİK konusunda kurs/seminer aldım</a:t>
            </a:r>
            <a:endParaRPr lang="tr-TR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E3C4-4854-A863-844C422308B4}"/>
              </c:ext>
            </c:extLst>
          </c:dPt>
          <c:dPt>
            <c:idx val="1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E3C4-4854-A863-844C422308B4}"/>
              </c:ext>
            </c:extLst>
          </c:dPt>
          <c:dLbls>
            <c:dLbl>
              <c:idx val="0"/>
              <c:layout>
                <c:manualLayout>
                  <c:x val="-0.160145669291339"/>
                  <c:y val="6.50400991542722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C4-4854-A863-844C422308B4}"/>
                </c:ext>
              </c:extLst>
            </c:dLbl>
            <c:dLbl>
              <c:idx val="1"/>
              <c:layout>
                <c:manualLayout>
                  <c:x val="0.23945428696412899"/>
                  <c:y val="-0.154822834645669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C4-4854-A863-844C422308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Sayfa2!$B$2:$C$2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Sayfa2!$B$3:$C$3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C4-4854-A863-844C422308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İlaç yazarken hastanın cinsiyetini dikkate alırım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7A5B-4B6D-8EF3-2BB5B732B11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7A5B-4B6D-8EF3-2BB5B732B11B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7A5B-4B6D-8EF3-2BB5B732B1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Sayfa8!$C$3:$E$3</c:f>
              <c:strCache>
                <c:ptCount val="3"/>
                <c:pt idx="0">
                  <c:v>evet</c:v>
                </c:pt>
                <c:pt idx="1">
                  <c:v>bazen</c:v>
                </c:pt>
                <c:pt idx="2">
                  <c:v>hayır</c:v>
                </c:pt>
              </c:strCache>
            </c:strRef>
          </c:cat>
          <c:val>
            <c:numRef>
              <c:f>Sayfa8!$C$4:$E$4</c:f>
              <c:numCache>
                <c:formatCode>General</c:formatCode>
                <c:ptCount val="3"/>
                <c:pt idx="0">
                  <c:v>53</c:v>
                </c:pt>
                <c:pt idx="1">
                  <c:v>37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5B-4B6D-8EF3-2BB5B732B11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İlaç yazarken hastanın alım gücünü dikkate alırım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B619-438F-984D-5F23BC6F09B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B619-438F-984D-5F23BC6F09B4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B619-438F-984D-5F23BC6F09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Sayfa10!$E$4:$G$4</c:f>
              <c:strCache>
                <c:ptCount val="3"/>
                <c:pt idx="0">
                  <c:v>evet</c:v>
                </c:pt>
                <c:pt idx="1">
                  <c:v>bazen</c:v>
                </c:pt>
                <c:pt idx="2">
                  <c:v>hayır</c:v>
                </c:pt>
              </c:strCache>
            </c:strRef>
          </c:cat>
          <c:val>
            <c:numRef>
              <c:f>Sayfa10!$E$5:$G$5</c:f>
              <c:numCache>
                <c:formatCode>General</c:formatCode>
                <c:ptCount val="3"/>
                <c:pt idx="0">
                  <c:v>53</c:v>
                </c:pt>
                <c:pt idx="1">
                  <c:v>41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19-438F-984D-5F23BC6F09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Hastaya ilacın kullanımıyla ilgili bilgi veririm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9871-4DDD-B81B-23CEF812AF3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9871-4DDD-B81B-23CEF812AF3C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9871-4DDD-B81B-23CEF812AF3C}"/>
              </c:ext>
            </c:extLst>
          </c:dPt>
          <c:dLbls>
            <c:dLbl>
              <c:idx val="0"/>
              <c:layout>
                <c:manualLayout>
                  <c:x val="-0.171163777501425"/>
                  <c:y val="-0.2438746719160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71-4DDD-B81B-23CEF812AF3C}"/>
                </c:ext>
              </c:extLst>
            </c:dLbl>
            <c:dLbl>
              <c:idx val="2"/>
              <c:layout>
                <c:manualLayout>
                  <c:x val="2.3838525110113199E-2"/>
                  <c:y val="0.2147203995333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604981166967"/>
                      <c:h val="0.1725462962962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71-4DDD-B81B-23CEF812A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Sayfa2!$B$2:$D$2</c:f>
              <c:strCache>
                <c:ptCount val="3"/>
                <c:pt idx="0">
                  <c:v>evet</c:v>
                </c:pt>
                <c:pt idx="1">
                  <c:v>bazen</c:v>
                </c:pt>
                <c:pt idx="2">
                  <c:v>hayır</c:v>
                </c:pt>
              </c:strCache>
            </c:strRef>
          </c:cat>
          <c:val>
            <c:numRef>
              <c:f>Sayfa2!$B$3:$D$3</c:f>
              <c:numCache>
                <c:formatCode>General</c:formatCode>
                <c:ptCount val="3"/>
                <c:pt idx="0">
                  <c:v>77</c:v>
                </c:pt>
                <c:pt idx="1">
                  <c:v>22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71-4DDD-B81B-23CEF812AF3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Hastaya</a:t>
            </a:r>
            <a:r>
              <a:rPr lang="tr-TR" baseline="0">
                <a:solidFill>
                  <a:schemeClr val="tx1"/>
                </a:solidFill>
              </a:rPr>
              <a:t> ilacın uygulama şekliyle ilgili bilgi veririm  </a:t>
            </a:r>
            <a:endParaRPr lang="tr-TR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83B-43D0-81F8-0B5DBF3A400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83B-43D0-81F8-0B5DBF3A4003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83B-43D0-81F8-0B5DBF3A4003}"/>
              </c:ext>
            </c:extLst>
          </c:dPt>
          <c:dLbls>
            <c:dLbl>
              <c:idx val="1"/>
              <c:layout>
                <c:manualLayout>
                  <c:x val="0.15695406824147001"/>
                  <c:y val="6.75236949547973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3B-43D0-81F8-0B5DBF3A4003}"/>
                </c:ext>
              </c:extLst>
            </c:dLbl>
            <c:dLbl>
              <c:idx val="2"/>
              <c:layout>
                <c:manualLayout>
                  <c:x val="0.103851268591426"/>
                  <c:y val="0.164487095363080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3B-43D0-81F8-0B5DBF3A4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Sayfa4!$B$2:$D$2</c:f>
              <c:strCache>
                <c:ptCount val="3"/>
                <c:pt idx="0">
                  <c:v>evet</c:v>
                </c:pt>
                <c:pt idx="1">
                  <c:v>bazen</c:v>
                </c:pt>
                <c:pt idx="2">
                  <c:v>hayır</c:v>
                </c:pt>
              </c:strCache>
            </c:strRef>
          </c:cat>
          <c:val>
            <c:numRef>
              <c:f>Sayfa4!$B$3:$D$3</c:f>
              <c:numCache>
                <c:formatCode>General</c:formatCode>
                <c:ptCount val="3"/>
                <c:pt idx="0">
                  <c:v>79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3B-43D0-81F8-0B5DBF3A40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chemeClr val="tx1"/>
                </a:solidFill>
              </a:rPr>
              <a:t>Hastaya ilacın etkisini söylerim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CE30-48A1-B6C3-31ADA710EDC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CE30-48A1-B6C3-31ADA710EDCA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CE30-48A1-B6C3-31ADA710EDCA}"/>
              </c:ext>
            </c:extLst>
          </c:dPt>
          <c:dLbls>
            <c:dLbl>
              <c:idx val="2"/>
              <c:layout>
                <c:manualLayout>
                  <c:x val="6.8491341119981203E-2"/>
                  <c:y val="0.18414771070282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71712468455901"/>
                      <c:h val="0.144768518518518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E30-48A1-B6C3-31ADA710E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Sayfa5!$A$1:$C$1</c:f>
              <c:strCache>
                <c:ptCount val="3"/>
                <c:pt idx="0">
                  <c:v>evet</c:v>
                </c:pt>
                <c:pt idx="1">
                  <c:v>bazen</c:v>
                </c:pt>
                <c:pt idx="2">
                  <c:v>hayır</c:v>
                </c:pt>
              </c:strCache>
            </c:strRef>
          </c:cat>
          <c:val>
            <c:numRef>
              <c:f>Sayfa5!$A$2:$C$2</c:f>
              <c:numCache>
                <c:formatCode>General</c:formatCode>
                <c:ptCount val="3"/>
                <c:pt idx="0">
                  <c:v>80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30-48A1-B6C3-31ADA710EDC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Hastaya ilaçla ilgili</a:t>
            </a:r>
            <a:r>
              <a:rPr lang="tr-TR" baseline="0">
                <a:solidFill>
                  <a:schemeClr val="tx1"/>
                </a:solidFill>
              </a:rPr>
              <a:t> özel uyarılarda bulunurum (aç,tok vb.)</a:t>
            </a:r>
            <a:endParaRPr lang="tr-TR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C8EE-4378-AA75-33A97399566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C8EE-4378-AA75-33A973995663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C8EE-4378-AA75-33A973995663}"/>
              </c:ext>
            </c:extLst>
          </c:dPt>
          <c:dLbls>
            <c:dLbl>
              <c:idx val="0"/>
              <c:layout>
                <c:manualLayout>
                  <c:x val="-0.168106990939422"/>
                  <c:y val="-0.187606080489938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298387567040204E-2"/>
                      <c:h val="0.183495552639252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EE-4378-AA75-33A973995663}"/>
                </c:ext>
              </c:extLst>
            </c:dLbl>
            <c:dLbl>
              <c:idx val="1"/>
              <c:layout>
                <c:manualLayout>
                  <c:x val="0.15628846490267201"/>
                  <c:y val="6.37273986585009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EE-4378-AA75-33A973995663}"/>
                </c:ext>
              </c:extLst>
            </c:dLbl>
            <c:dLbl>
              <c:idx val="2"/>
              <c:layout>
                <c:manualLayout>
                  <c:x val="5.5533666295249702E-2"/>
                  <c:y val="0.196201881014872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EE-4378-AA75-33A973995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Sayfa6!$B$2:$D$2</c:f>
              <c:strCache>
                <c:ptCount val="3"/>
                <c:pt idx="0">
                  <c:v>evet</c:v>
                </c:pt>
                <c:pt idx="1">
                  <c:v>bazen</c:v>
                </c:pt>
                <c:pt idx="2">
                  <c:v>hayır</c:v>
                </c:pt>
              </c:strCache>
            </c:strRef>
          </c:cat>
          <c:val>
            <c:numRef>
              <c:f>Sayfa6!$B$3:$D$3</c:f>
              <c:numCache>
                <c:formatCode>General</c:formatCode>
                <c:ptCount val="3"/>
                <c:pt idx="0">
                  <c:v>69</c:v>
                </c:pt>
                <c:pt idx="1">
                  <c:v>28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EE-4378-AA75-33A97399566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Hastaya ilacın dozajını söylerim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7C40-4F42-9495-A50F0601D78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7C40-4F42-9495-A50F0601D78B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7C40-4F42-9495-A50F0601D78B}"/>
              </c:ext>
            </c:extLst>
          </c:dPt>
          <c:dLbls>
            <c:dLbl>
              <c:idx val="0"/>
              <c:layout>
                <c:manualLayout>
                  <c:x val="-0.171032278464786"/>
                  <c:y val="-0.259027048702246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40-4F42-9495-A50F0601D78B}"/>
                </c:ext>
              </c:extLst>
            </c:dLbl>
            <c:dLbl>
              <c:idx val="2"/>
              <c:layout>
                <c:manualLayout>
                  <c:x val="5.4723887516771597E-2"/>
                  <c:y val="0.18231299212598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40-4F42-9495-A50F0601D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Sayfa7!$B$2:$D$2</c:f>
              <c:strCache>
                <c:ptCount val="3"/>
                <c:pt idx="0">
                  <c:v>evet</c:v>
                </c:pt>
                <c:pt idx="1">
                  <c:v>bazen</c:v>
                </c:pt>
                <c:pt idx="2">
                  <c:v>hayır</c:v>
                </c:pt>
              </c:strCache>
            </c:strRef>
          </c:cat>
          <c:val>
            <c:numRef>
              <c:f>Sayfa7!$B$3:$D$3</c:f>
              <c:numCache>
                <c:formatCode>General</c:formatCode>
                <c:ptCount val="3"/>
                <c:pt idx="0">
                  <c:v>75</c:v>
                </c:pt>
                <c:pt idx="1">
                  <c:v>23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40-4F42-9495-A50F0601D78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Hastaya</a:t>
            </a:r>
            <a:r>
              <a:rPr lang="tr-TR" baseline="0">
                <a:solidFill>
                  <a:schemeClr val="tx1"/>
                </a:solidFill>
              </a:rPr>
              <a:t> ilacın olası yan etkilerini söylerim</a:t>
            </a:r>
            <a:endParaRPr lang="tr-TR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B18D-4FC8-834B-6CC17C47739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B18D-4FC8-834B-6CC17C477393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B18D-4FC8-834B-6CC17C477393}"/>
              </c:ext>
            </c:extLst>
          </c:dPt>
          <c:dLbls>
            <c:dLbl>
              <c:idx val="0"/>
              <c:layout>
                <c:manualLayout>
                  <c:x val="-0.20086001749781299"/>
                  <c:y val="-0.2044994896471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8D-4FC8-834B-6CC17C477393}"/>
                </c:ext>
              </c:extLst>
            </c:dLbl>
            <c:dLbl>
              <c:idx val="1"/>
              <c:layout>
                <c:manualLayout>
                  <c:x val="0.16518569553805801"/>
                  <c:y val="5.90977690288713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8D-4FC8-834B-6CC17C477393}"/>
                </c:ext>
              </c:extLst>
            </c:dLbl>
            <c:dLbl>
              <c:idx val="2"/>
              <c:layout>
                <c:manualLayout>
                  <c:x val="3.3707130358705102E-2"/>
                  <c:y val="0.1776833624963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8D-4FC8-834B-6CC17C477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Sayfa11!$B$2:$D$2</c:f>
              <c:strCache>
                <c:ptCount val="3"/>
                <c:pt idx="0">
                  <c:v>evet</c:v>
                </c:pt>
                <c:pt idx="1">
                  <c:v>bazen</c:v>
                </c:pt>
                <c:pt idx="2">
                  <c:v>hayır</c:v>
                </c:pt>
              </c:strCache>
            </c:strRef>
          </c:cat>
          <c:val>
            <c:numRef>
              <c:f>Sayfa11!$B$3:$D$3</c:f>
              <c:numCache>
                <c:formatCode>General</c:formatCode>
                <c:ptCount val="3"/>
                <c:pt idx="0">
                  <c:v>68</c:v>
                </c:pt>
                <c:pt idx="1">
                  <c:v>30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8D-4FC8-834B-6CC17C47739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Verdiğim ilaç bilgilerini hastaya tekrarlatırım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39D5-4B8A-8CDB-1A9111A34C2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39D5-4B8A-8CDB-1A9111A34C20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39D5-4B8A-8CDB-1A9111A34C20}"/>
              </c:ext>
            </c:extLst>
          </c:dPt>
          <c:dLbls>
            <c:dLbl>
              <c:idx val="2"/>
              <c:layout>
                <c:manualLayout>
                  <c:x val="0.19211854768153999"/>
                  <c:y val="6.03787547389909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D5-4B8A-8CDB-1A9111A34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Sayfa12!$B$2:$D$2</c:f>
              <c:strCache>
                <c:ptCount val="3"/>
                <c:pt idx="0">
                  <c:v>evet</c:v>
                </c:pt>
                <c:pt idx="1">
                  <c:v>bazen</c:v>
                </c:pt>
                <c:pt idx="2">
                  <c:v>hayır</c:v>
                </c:pt>
              </c:strCache>
            </c:strRef>
          </c:cat>
          <c:val>
            <c:numRef>
              <c:f>Sayfa12!$B$3:$D$3</c:f>
              <c:numCache>
                <c:formatCode>General</c:formatCode>
                <c:ptCount val="3"/>
                <c:pt idx="0">
                  <c:v>18</c:v>
                </c:pt>
                <c:pt idx="1">
                  <c:v>50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D5-4B8A-8CDB-1A9111A34C2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chemeClr val="tx1"/>
                </a:solidFill>
              </a:rPr>
              <a:t>İlaç seçerken öncelikle hangisini dikkate alırsınız?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4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Sayfa4!$B$3:$E$3</c:f>
              <c:strCache>
                <c:ptCount val="4"/>
                <c:pt idx="0">
                  <c:v>Etkinlik</c:v>
                </c:pt>
                <c:pt idx="1">
                  <c:v>Güvenilirlik</c:v>
                </c:pt>
                <c:pt idx="2">
                  <c:v>Uygunluk</c:v>
                </c:pt>
                <c:pt idx="3">
                  <c:v>Fiyat</c:v>
                </c:pt>
              </c:strCache>
            </c:strRef>
          </c:cat>
          <c:val>
            <c:numRef>
              <c:f>Sayfa4!$B$4:$E$4</c:f>
              <c:numCache>
                <c:formatCode>General</c:formatCode>
                <c:ptCount val="4"/>
                <c:pt idx="0">
                  <c:v>66</c:v>
                </c:pt>
                <c:pt idx="1">
                  <c:v>42</c:v>
                </c:pt>
                <c:pt idx="2">
                  <c:v>26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C-4725-8CEA-23E23E72B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39262448"/>
        <c:axId val="2145985168"/>
      </c:barChart>
      <c:catAx>
        <c:axId val="-203926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45985168"/>
        <c:crosses val="autoZero"/>
        <c:auto val="1"/>
        <c:lblAlgn val="ctr"/>
        <c:lblOffset val="100"/>
        <c:noMultiLvlLbl val="0"/>
      </c:catAx>
      <c:valAx>
        <c:axId val="214598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203926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AİK konusunda kendimi yeterli bulurum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A3C4-4060-867C-9C0143FA4865}"/>
              </c:ext>
            </c:extLst>
          </c:dPt>
          <c:dPt>
            <c:idx val="1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A3C4-4060-867C-9C0143FA486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A3C4-4060-867C-9C0143FA48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Sayfa3!$B$2:$D$2</c:f>
              <c:strCache>
                <c:ptCount val="3"/>
                <c:pt idx="0">
                  <c:v>evet </c:v>
                </c:pt>
                <c:pt idx="1">
                  <c:v>hayır</c:v>
                </c:pt>
                <c:pt idx="2">
                  <c:v>kısmen</c:v>
                </c:pt>
              </c:strCache>
            </c:strRef>
          </c:cat>
          <c:val>
            <c:numRef>
              <c:f>Sayfa3!$B$3:$D$3</c:f>
              <c:numCache>
                <c:formatCode>General</c:formatCode>
                <c:ptCount val="3"/>
                <c:pt idx="0">
                  <c:v>24</c:v>
                </c:pt>
                <c:pt idx="1">
                  <c:v>67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C4-4060-867C-9C0143FA486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chemeClr val="tx1"/>
                </a:solidFill>
              </a:rPr>
              <a:t>AİK konusunda</a:t>
            </a:r>
            <a:r>
              <a:rPr lang="tr-TR" b="1" baseline="0">
                <a:solidFill>
                  <a:schemeClr val="tx1"/>
                </a:solidFill>
              </a:rPr>
              <a:t> kurs/seminer almak isterim</a:t>
            </a:r>
            <a:endParaRPr lang="tr-TR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40FF"/>
            </a:solidFill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F22-4E03-8EE2-A2EB511D2B23}"/>
              </c:ext>
            </c:extLst>
          </c:dPt>
          <c:dPt>
            <c:idx val="1"/>
            <c:bubble3D val="0"/>
            <c:spPr>
              <a:solidFill>
                <a:srgbClr val="FF4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F22-4E03-8EE2-A2EB511D2B23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F22-4E03-8EE2-A2EB511D2B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Sayfa4!$B$2:$D$2</c:f>
              <c:strCache>
                <c:ptCount val="2"/>
                <c:pt idx="0">
                  <c:v>evet </c:v>
                </c:pt>
                <c:pt idx="1">
                  <c:v>hayır</c:v>
                </c:pt>
              </c:strCache>
            </c:strRef>
          </c:cat>
          <c:val>
            <c:numRef>
              <c:f>Sayfa4!$B$3:$D$3</c:f>
              <c:numCache>
                <c:formatCode>General</c:formatCode>
                <c:ptCount val="3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22-4E03-8EE2-A2EB511D2B2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Hastaya hastalığını</a:t>
            </a:r>
            <a:r>
              <a:rPr lang="tr-TR" baseline="0">
                <a:solidFill>
                  <a:schemeClr val="tx1"/>
                </a:solidFill>
              </a:rPr>
              <a:t> ve nedenlerini anlatırım</a:t>
            </a:r>
            <a:endParaRPr lang="tr-TR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3F55-4ACA-B053-C2AC5F9AF3F4}"/>
              </c:ext>
            </c:extLst>
          </c:dPt>
          <c:dPt>
            <c:idx val="1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3F55-4ACA-B053-C2AC5F9AF3F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3F55-4ACA-B053-C2AC5F9AF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Sayfa6!$B$3:$D$3</c:f>
              <c:strCache>
                <c:ptCount val="3"/>
                <c:pt idx="0">
                  <c:v>evet </c:v>
                </c:pt>
                <c:pt idx="1">
                  <c:v>hayır</c:v>
                </c:pt>
                <c:pt idx="2">
                  <c:v>kısmen</c:v>
                </c:pt>
              </c:strCache>
            </c:strRef>
          </c:cat>
          <c:val>
            <c:numRef>
              <c:f>Sayfa6!$B$4:$D$4</c:f>
              <c:numCache>
                <c:formatCode>General</c:formatCode>
                <c:ptCount val="3"/>
                <c:pt idx="0">
                  <c:v>17</c:v>
                </c:pt>
                <c:pt idx="1">
                  <c:v>71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55-4ACA-B053-C2AC5F9AF3F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Muayene etmeden hastaya ilaç yazarım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1F9D-4F18-A2A6-B3AA65A3B9BE}"/>
              </c:ext>
            </c:extLst>
          </c:dPt>
          <c:dPt>
            <c:idx val="1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1F9D-4F18-A2A6-B3AA65A3B9B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1F9D-4F18-A2A6-B3AA65A3B9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Sayfa7!$B$3:$D$3</c:f>
              <c:strCache>
                <c:ptCount val="3"/>
                <c:pt idx="0">
                  <c:v>evet </c:v>
                </c:pt>
                <c:pt idx="1">
                  <c:v>hayır</c:v>
                </c:pt>
                <c:pt idx="2">
                  <c:v>kısmen</c:v>
                </c:pt>
              </c:strCache>
            </c:strRef>
          </c:cat>
          <c:val>
            <c:numRef>
              <c:f>Sayfa7!$B$4:$D$4</c:f>
              <c:numCache>
                <c:formatCode>General</c:formatCode>
                <c:ptCount val="3"/>
                <c:pt idx="0">
                  <c:v>2</c:v>
                </c:pt>
                <c:pt idx="1">
                  <c:v>32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9D-4F18-A2A6-B3AA65A3B9B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Hastanın tedaviye nasıl cevap vereceği konusunda bilgi veririm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8722-4535-B174-CD4C9F51587D}"/>
              </c:ext>
            </c:extLst>
          </c:dPt>
          <c:dPt>
            <c:idx val="1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8722-4535-B174-CD4C9F51587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8722-4535-B174-CD4C9F5158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Sayfa5!$C$3:$E$3</c:f>
              <c:strCache>
                <c:ptCount val="3"/>
                <c:pt idx="0">
                  <c:v>evet </c:v>
                </c:pt>
                <c:pt idx="1">
                  <c:v>hayır</c:v>
                </c:pt>
                <c:pt idx="2">
                  <c:v>kısmen</c:v>
                </c:pt>
              </c:strCache>
            </c:strRef>
          </c:cat>
          <c:val>
            <c:numRef>
              <c:f>Sayfa5!$C$4:$E$4</c:f>
              <c:numCache>
                <c:formatCode>General</c:formatCode>
                <c:ptCount val="3"/>
                <c:pt idx="0">
                  <c:v>68</c:v>
                </c:pt>
                <c:pt idx="1">
                  <c:v>31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22-4535-B174-CD4C9F51587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Yazdığım</a:t>
            </a:r>
            <a:r>
              <a:rPr lang="tr-TR" baseline="0">
                <a:solidFill>
                  <a:schemeClr val="tx1"/>
                </a:solidFill>
              </a:rPr>
              <a:t> ilaçlarla ilgili hastaya bilgi veririm</a:t>
            </a:r>
            <a:endParaRPr lang="tr-TR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E904-4FF9-91F1-E1B33AA84A3B}"/>
              </c:ext>
            </c:extLst>
          </c:dPt>
          <c:dPt>
            <c:idx val="1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E904-4FF9-91F1-E1B33AA84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E904-4FF9-91F1-E1B33AA84A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Sayfa6!$C$4:$E$4</c:f>
              <c:strCache>
                <c:ptCount val="2"/>
                <c:pt idx="0">
                  <c:v>evet </c:v>
                </c:pt>
                <c:pt idx="1">
                  <c:v>hayır</c:v>
                </c:pt>
              </c:strCache>
            </c:strRef>
          </c:cat>
          <c:val>
            <c:numRef>
              <c:f>Sayfa6!$C$5:$E$5</c:f>
              <c:numCache>
                <c:formatCode>General</c:formatCode>
                <c:ptCount val="3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04-4FF9-91F1-E1B33AA84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chemeClr val="tx1"/>
                </a:solidFill>
              </a:rPr>
              <a:t>İlaç seçiminde meslektaşlarımdan etkilenirim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40FF"/>
            </a:solidFill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5968-437B-BA6C-D3381752A9E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5968-437B-BA6C-D3381752A9E5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5968-437B-BA6C-D3381752A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Sayfa9!$C$3:$E$3</c:f>
              <c:strCache>
                <c:ptCount val="3"/>
                <c:pt idx="0">
                  <c:v>evet</c:v>
                </c:pt>
                <c:pt idx="1">
                  <c:v>bazen</c:v>
                </c:pt>
                <c:pt idx="2">
                  <c:v>hayır</c:v>
                </c:pt>
              </c:strCache>
            </c:strRef>
          </c:cat>
          <c:val>
            <c:numRef>
              <c:f>Sayfa9!$C$4:$E$4</c:f>
              <c:numCache>
                <c:formatCode>General</c:formatCode>
                <c:ptCount val="3"/>
                <c:pt idx="0">
                  <c:v>34</c:v>
                </c:pt>
                <c:pt idx="1">
                  <c:v>57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68-437B-BA6C-D3381752A9E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chemeClr val="tx1"/>
                </a:solidFill>
              </a:rPr>
              <a:t>İlaç seçiminde ilaç</a:t>
            </a:r>
            <a:r>
              <a:rPr lang="tr-TR" b="1" baseline="0">
                <a:solidFill>
                  <a:schemeClr val="tx1"/>
                </a:solidFill>
              </a:rPr>
              <a:t> tanıtım sunumlarından</a:t>
            </a:r>
            <a:r>
              <a:rPr lang="tr-TR" b="1">
                <a:solidFill>
                  <a:schemeClr val="tx1"/>
                </a:solidFill>
              </a:rPr>
              <a:t> etkilenirim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1DEB-4B77-88FB-49FF4791409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1DEB-4B77-88FB-49FF47914096}"/>
              </c:ext>
            </c:extLst>
          </c:dPt>
          <c:dPt>
            <c:idx val="2"/>
            <c:bubble3D val="0"/>
            <c:spPr>
              <a:solidFill>
                <a:srgbClr val="FF4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24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1DEB-4B77-88FB-49FF479140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'Sayfa9 (2)'!$C$3:$E$3</c:f>
              <c:strCache>
                <c:ptCount val="3"/>
                <c:pt idx="0">
                  <c:v>evet</c:v>
                </c:pt>
                <c:pt idx="1">
                  <c:v>bazen</c:v>
                </c:pt>
                <c:pt idx="2">
                  <c:v>hayır</c:v>
                </c:pt>
              </c:strCache>
            </c:strRef>
          </c:cat>
          <c:val>
            <c:numRef>
              <c:f>'Sayfa9 (2)'!$C$4:$E$4</c:f>
              <c:numCache>
                <c:formatCode>General</c:formatCode>
                <c:ptCount val="3"/>
                <c:pt idx="0">
                  <c:v>12</c:v>
                </c:pt>
                <c:pt idx="1">
                  <c:v>53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EB-4B77-88FB-49FF4791409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AB37-9557-3A4C-B86A-FC06C7028618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6205-9F08-F542-A2BE-4A24952BD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54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6205-9F08-F542-A2BE-4A24952BDA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99589F-9CD5-4761-BB94-43E4AF112F9C}" type="datetimeFigureOut">
              <a:rPr lang="tr-TR" smtClean="0"/>
              <a:t>07.01.2018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C4B6AE5-FD60-4662-BF79-AB793436F1A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f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1600" y="1757497"/>
            <a:ext cx="7200800" cy="223224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A20000"/>
                </a:solidFill>
                <a:latin typeface="Engravers MT" pitchFamily="18" charset="0"/>
              </a:rPr>
              <a:t>KOÜ </a:t>
            </a:r>
            <a:r>
              <a:rPr lang="tr-TR" b="1" dirty="0" err="1" smtClean="0">
                <a:solidFill>
                  <a:srgbClr val="A20000"/>
                </a:solidFill>
                <a:latin typeface="Engravers MT" pitchFamily="18" charset="0"/>
              </a:rPr>
              <a:t>Hastanesİ’nde</a:t>
            </a:r>
            <a:r>
              <a:rPr lang="tr-TR" b="1" dirty="0" smtClean="0">
                <a:solidFill>
                  <a:srgbClr val="A20000"/>
                </a:solidFill>
                <a:latin typeface="Engravers MT" pitchFamily="18" charset="0"/>
              </a:rPr>
              <a:t> </a:t>
            </a:r>
            <a:r>
              <a:rPr lang="tr-TR" b="1" dirty="0">
                <a:solidFill>
                  <a:srgbClr val="A20000"/>
                </a:solidFill>
                <a:latin typeface="Engravers MT" pitchFamily="18" charset="0"/>
              </a:rPr>
              <a:t>Akılcı İlaç Kullanımı </a:t>
            </a:r>
            <a:r>
              <a:rPr lang="tr-TR" b="1" dirty="0" err="1" smtClean="0">
                <a:solidFill>
                  <a:srgbClr val="A20000"/>
                </a:solidFill>
                <a:latin typeface="Engravers MT" pitchFamily="18" charset="0"/>
              </a:rPr>
              <a:t>Bİlİncİ</a:t>
            </a:r>
            <a:endParaRPr lang="tr-TR" b="1" dirty="0">
              <a:solidFill>
                <a:srgbClr val="A20000"/>
              </a:solidFill>
              <a:latin typeface="Engravers MT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63688" y="4365104"/>
            <a:ext cx="5904656" cy="679494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Goudy Old Style" pitchFamily="18" charset="0"/>
              </a:rPr>
              <a:t>-Grup </a:t>
            </a:r>
            <a:r>
              <a:rPr lang="tr-TR" sz="2800" b="1" dirty="0" smtClean="0">
                <a:latin typeface="Goudy Old Style" pitchFamily="18" charset="0"/>
              </a:rPr>
              <a:t>Rasyonel (D4)-</a:t>
            </a:r>
            <a:endParaRPr lang="tr-TR" sz="2800" b="1" dirty="0">
              <a:latin typeface="Goudy Old Style" pitchFamily="18" charset="0"/>
            </a:endParaRPr>
          </a:p>
        </p:txBody>
      </p:sp>
      <p:pic>
        <p:nvPicPr>
          <p:cNvPr id="1026" name="Picture 2" descr="C:\Users\HP\Desktop\rxtrac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48" y="3213368"/>
            <a:ext cx="4336900" cy="433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tr-TR" dirty="0">
                <a:solidFill>
                  <a:srgbClr val="A20000"/>
                </a:solidFill>
              </a:rPr>
              <a:t>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172760"/>
            <a:ext cx="8008769" cy="4536504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    </a:t>
            </a:r>
            <a:r>
              <a:rPr lang="tr-TR" sz="2600" b="1" dirty="0"/>
              <a:t>Katılımcıların</a:t>
            </a:r>
            <a:r>
              <a:rPr lang="tr-TR" sz="2600" b="1" dirty="0" smtClean="0"/>
              <a:t>;</a:t>
            </a:r>
          </a:p>
          <a:p>
            <a:pPr>
              <a:buFont typeface="Wingdings" pitchFamily="2" charset="2"/>
              <a:buChar char="v"/>
            </a:pPr>
            <a:endParaRPr lang="tr-TR" sz="2600" b="1" dirty="0"/>
          </a:p>
          <a:p>
            <a:pPr>
              <a:buFont typeface="Wingdings" charset="2"/>
              <a:buChar char="v"/>
            </a:pPr>
            <a:r>
              <a:rPr lang="tr-TR" sz="2600" dirty="0"/>
              <a:t>   </a:t>
            </a:r>
            <a:r>
              <a:rPr lang="tr-TR" sz="2600" dirty="0" smtClean="0"/>
              <a:t> </a:t>
            </a:r>
            <a:r>
              <a:rPr lang="tr-TR" sz="2600" b="1" dirty="0"/>
              <a:t>Yaşları:</a:t>
            </a:r>
            <a:r>
              <a:rPr lang="tr-TR" sz="2600" dirty="0"/>
              <a:t> 28,63 ± </a:t>
            </a:r>
            <a:r>
              <a:rPr lang="tr-TR" sz="2600" dirty="0" smtClean="0"/>
              <a:t>2,84</a:t>
            </a:r>
          </a:p>
          <a:p>
            <a:pPr marL="0" indent="0">
              <a:buNone/>
            </a:pPr>
            <a:endParaRPr lang="tr-TR" sz="2600" dirty="0"/>
          </a:p>
          <a:p>
            <a:pPr>
              <a:buFont typeface="Wingdings" charset="2"/>
              <a:buChar char="v"/>
            </a:pPr>
            <a:r>
              <a:rPr lang="tr-TR" sz="2600" dirty="0"/>
              <a:t>    </a:t>
            </a:r>
            <a:r>
              <a:rPr lang="tr-TR" sz="2600" b="1" dirty="0" smtClean="0"/>
              <a:t>Hekimlik </a:t>
            </a:r>
            <a:r>
              <a:rPr lang="tr-TR" sz="2600" b="1" dirty="0"/>
              <a:t>süreleri: </a:t>
            </a:r>
            <a:r>
              <a:rPr lang="tr-TR" sz="2600" dirty="0"/>
              <a:t>47,75 ± 31,21 ay</a:t>
            </a:r>
          </a:p>
          <a:p>
            <a:pPr marL="0" indent="0">
              <a:buNone/>
            </a:pPr>
            <a:r>
              <a:rPr lang="tr-TR" sz="2600" dirty="0"/>
              <a:t>        </a:t>
            </a:r>
            <a:endParaRPr lang="tr-TR" sz="2600" dirty="0" smtClean="0"/>
          </a:p>
          <a:p>
            <a:pPr>
              <a:buFont typeface="Wingdings" charset="2"/>
              <a:buChar char="v"/>
            </a:pPr>
            <a:r>
              <a:rPr lang="tr-TR" sz="2600" b="1" dirty="0"/>
              <a:t> </a:t>
            </a:r>
            <a:r>
              <a:rPr lang="tr-TR" sz="2600" b="1" dirty="0" smtClean="0"/>
              <a:t>   Asistan </a:t>
            </a:r>
            <a:r>
              <a:rPr lang="tr-TR" sz="2600" b="1" dirty="0"/>
              <a:t>hekimlik süreleri:</a:t>
            </a:r>
            <a:r>
              <a:rPr lang="tr-TR" sz="2600" dirty="0"/>
              <a:t> 26,49 ± 19,71 ay</a:t>
            </a:r>
          </a:p>
          <a:p>
            <a:pPr marL="0" indent="0">
              <a:buNone/>
            </a:pPr>
            <a:r>
              <a:rPr lang="tr-TR" sz="2600" dirty="0"/>
              <a:t>        </a:t>
            </a:r>
            <a:endParaRPr lang="tr-TR" sz="2600" dirty="0" smtClean="0"/>
          </a:p>
          <a:p>
            <a:pPr>
              <a:buFont typeface="Wingdings" charset="2"/>
              <a:buChar char="v"/>
            </a:pPr>
            <a:r>
              <a:rPr lang="tr-TR" sz="2600" b="1" dirty="0" smtClean="0"/>
              <a:t>    Bir </a:t>
            </a:r>
            <a:r>
              <a:rPr lang="tr-TR" sz="2600" b="1" dirty="0"/>
              <a:t>hastaya ayırdıkları ortalama </a:t>
            </a:r>
            <a:endParaRPr lang="tr-TR" sz="2600" b="1" dirty="0" smtClean="0"/>
          </a:p>
          <a:p>
            <a:pPr marL="0" indent="0">
              <a:buNone/>
            </a:pPr>
            <a:r>
              <a:rPr lang="tr-TR" sz="2600" b="1" dirty="0" smtClean="0"/>
              <a:t>        muayene </a:t>
            </a:r>
            <a:r>
              <a:rPr lang="tr-TR" sz="2600" b="1" dirty="0"/>
              <a:t>süresi: </a:t>
            </a:r>
            <a:r>
              <a:rPr lang="tr-TR" sz="2600" dirty="0"/>
              <a:t>12,28 ± 7,93 </a:t>
            </a:r>
            <a:r>
              <a:rPr lang="tr-TR" sz="2600" dirty="0" err="1"/>
              <a:t>dk</a:t>
            </a:r>
            <a:endParaRPr lang="tr-TR" sz="2600" dirty="0"/>
          </a:p>
        </p:txBody>
      </p:sp>
      <p:pic>
        <p:nvPicPr>
          <p:cNvPr id="1026" name="Picture 2" descr="C:\Users\HP\Desktop\AAEAAQAAAAAAAA2MAAAAJDI1NGFlODEyLWQxNzAtNDhjNC1iMzIzLWYwZGU3MTEwYWE1Y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88" y="4560528"/>
            <a:ext cx="2214593" cy="229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52" y="764704"/>
            <a:ext cx="1804673" cy="22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523333"/>
              </p:ext>
            </p:extLst>
          </p:nvPr>
        </p:nvGraphicFramePr>
        <p:xfrm>
          <a:off x="467544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792151"/>
              </p:ext>
            </p:extLst>
          </p:nvPr>
        </p:nvGraphicFramePr>
        <p:xfrm>
          <a:off x="4211960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03894"/>
              </p:ext>
            </p:extLst>
          </p:nvPr>
        </p:nvGraphicFramePr>
        <p:xfrm>
          <a:off x="2339752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815408" y="6735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A20000"/>
                </a:solidFill>
              </a:rPr>
              <a:t>Bulgular-2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628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912453"/>
              </p:ext>
            </p:extLst>
          </p:nvPr>
        </p:nvGraphicFramePr>
        <p:xfrm>
          <a:off x="395536" y="1090247"/>
          <a:ext cx="4752528" cy="268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82799"/>
              </p:ext>
            </p:extLst>
          </p:nvPr>
        </p:nvGraphicFramePr>
        <p:xfrm>
          <a:off x="4269704" y="1090247"/>
          <a:ext cx="4478759" cy="277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953443"/>
              </p:ext>
            </p:extLst>
          </p:nvPr>
        </p:nvGraphicFramePr>
        <p:xfrm>
          <a:off x="395536" y="3651957"/>
          <a:ext cx="4752528" cy="274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442765"/>
              </p:ext>
            </p:extLst>
          </p:nvPr>
        </p:nvGraphicFramePr>
        <p:xfrm>
          <a:off x="4269705" y="3651958"/>
          <a:ext cx="4478758" cy="274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3491880" y="6926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A20000"/>
                </a:solidFill>
              </a:rPr>
              <a:t>  Bulgular-</a:t>
            </a:r>
            <a:r>
              <a:rPr lang="tr-TR" sz="2800" dirty="0" smtClean="0">
                <a:solidFill>
                  <a:srgbClr val="A20000"/>
                </a:solidFill>
                <a:latin typeface="STIXSizeFiveSym-Regular" charset="0"/>
                <a:ea typeface="STIXSizeFiveSym-Regular" charset="0"/>
                <a:cs typeface="STIXSizeFiveSym-Regular" charset="0"/>
              </a:rPr>
              <a:t>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57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871826"/>
              </p:ext>
            </p:extLst>
          </p:nvPr>
        </p:nvGraphicFramePr>
        <p:xfrm>
          <a:off x="4283968" y="11950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291247"/>
              </p:ext>
            </p:extLst>
          </p:nvPr>
        </p:nvGraphicFramePr>
        <p:xfrm>
          <a:off x="467544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80691"/>
              </p:ext>
            </p:extLst>
          </p:nvPr>
        </p:nvGraphicFramePr>
        <p:xfrm>
          <a:off x="467544" y="36935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842396"/>
              </p:ext>
            </p:extLst>
          </p:nvPr>
        </p:nvGraphicFramePr>
        <p:xfrm>
          <a:off x="4139952" y="3693557"/>
          <a:ext cx="47159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3923395" y="784310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A20000"/>
                </a:solidFill>
              </a:rPr>
              <a:t>Bulgular-</a:t>
            </a:r>
            <a:r>
              <a:rPr lang="tr-TR" sz="2400" dirty="0" smtClean="0">
                <a:solidFill>
                  <a:srgbClr val="A20000"/>
                </a:solidFill>
                <a:latin typeface="STIXSizeFiveSym-Regular" charset="0"/>
                <a:ea typeface="STIXSizeFiveSym-Regular" charset="0"/>
                <a:cs typeface="STIXSizeFiveSym-Regular" charset="0"/>
              </a:rPr>
              <a:t>4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0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658126"/>
              </p:ext>
            </p:extLst>
          </p:nvPr>
        </p:nvGraphicFramePr>
        <p:xfrm>
          <a:off x="467544" y="1124744"/>
          <a:ext cx="4464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385319"/>
              </p:ext>
            </p:extLst>
          </p:nvPr>
        </p:nvGraphicFramePr>
        <p:xfrm>
          <a:off x="4127886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316795"/>
              </p:ext>
            </p:extLst>
          </p:nvPr>
        </p:nvGraphicFramePr>
        <p:xfrm>
          <a:off x="683568" y="3573016"/>
          <a:ext cx="4032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130924"/>
              </p:ext>
            </p:extLst>
          </p:nvPr>
        </p:nvGraphicFramePr>
        <p:xfrm>
          <a:off x="3779912" y="3573016"/>
          <a:ext cx="50760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3779912" y="6852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smtClean="0">
                <a:solidFill>
                  <a:srgbClr val="A20000"/>
                </a:solidFill>
              </a:rPr>
              <a:t>Bulgular-</a:t>
            </a:r>
            <a:r>
              <a:rPr lang="tr-TR" sz="2400" dirty="0" smtClean="0">
                <a:solidFill>
                  <a:srgbClr val="A20000"/>
                </a:solidFill>
                <a:latin typeface="STIXSizeFiveSym-Regular" charset="0"/>
                <a:ea typeface="STIXSizeFiveSym-Regular" charset="0"/>
                <a:cs typeface="STIXSizeFiveSym-Regular" charset="0"/>
              </a:rPr>
              <a:t>5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9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897613"/>
              </p:ext>
            </p:extLst>
          </p:nvPr>
        </p:nvGraphicFramePr>
        <p:xfrm>
          <a:off x="827584" y="1124744"/>
          <a:ext cx="37444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967362"/>
              </p:ext>
            </p:extLst>
          </p:nvPr>
        </p:nvGraphicFramePr>
        <p:xfrm>
          <a:off x="4211960" y="11354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652940"/>
              </p:ext>
            </p:extLst>
          </p:nvPr>
        </p:nvGraphicFramePr>
        <p:xfrm>
          <a:off x="2286000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3635896" y="673775"/>
            <a:ext cx="238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smtClean="0">
                <a:solidFill>
                  <a:srgbClr val="A20000"/>
                </a:solidFill>
              </a:rPr>
              <a:t>Bulgular-</a:t>
            </a:r>
            <a:r>
              <a:rPr lang="tr-TR" sz="2400" dirty="0" smtClean="0">
                <a:solidFill>
                  <a:srgbClr val="A20000"/>
                </a:solidFill>
                <a:latin typeface="STIXSizeFiveSym-Regular" charset="0"/>
                <a:ea typeface="STIXSizeFiveSym-Regular" charset="0"/>
                <a:cs typeface="STIXSizeFiveSym-Regular" charset="0"/>
              </a:rPr>
              <a:t>6</a:t>
            </a:r>
            <a:endParaRPr lang="en-GB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478" y="4463172"/>
            <a:ext cx="2308764" cy="23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tr-TR" smtClean="0">
                <a:solidFill>
                  <a:srgbClr val="A20000"/>
                </a:solidFill>
              </a:rPr>
              <a:t>Bulgular-</a:t>
            </a:r>
            <a:r>
              <a:rPr lang="tr-TR" dirty="0" smtClean="0">
                <a:solidFill>
                  <a:srgbClr val="A20000"/>
                </a:solidFill>
                <a:latin typeface="STIXSizeFiveSym-Regular" charset="0"/>
                <a:ea typeface="STIXSizeFiveSym-Regular" charset="0"/>
                <a:cs typeface="STIXSizeFiveSym-Regular" charset="0"/>
              </a:rPr>
              <a:t>7</a:t>
            </a:r>
            <a:endParaRPr lang="en-GB" dirty="0"/>
          </a:p>
        </p:txBody>
      </p:sp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501456"/>
              </p:ext>
            </p:extLst>
          </p:nvPr>
        </p:nvGraphicFramePr>
        <p:xfrm>
          <a:off x="805854" y="1988840"/>
          <a:ext cx="455823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33567"/>
            <a:ext cx="3010520" cy="44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07904" y="602065"/>
            <a:ext cx="238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A20000"/>
                </a:solidFill>
              </a:rPr>
              <a:t>Bulgular-</a:t>
            </a:r>
            <a:r>
              <a:rPr lang="tr-TR" sz="2400" dirty="0">
                <a:solidFill>
                  <a:srgbClr val="A20000"/>
                </a:solidFill>
                <a:latin typeface="STIXSizeFiveSym-Regular" charset="0"/>
                <a:ea typeface="STIXSizeFiveSym-Regular" charset="0"/>
                <a:cs typeface="STIXSizeFiveSym-Regular" charset="0"/>
              </a:rPr>
              <a:t>8</a:t>
            </a:r>
            <a:endParaRPr lang="en-GB" sz="2400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60069"/>
              </p:ext>
            </p:extLst>
          </p:nvPr>
        </p:nvGraphicFramePr>
        <p:xfrm>
          <a:off x="755576" y="1094210"/>
          <a:ext cx="7632847" cy="52225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9616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Hastanın;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8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Evet (%)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8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Bazen (%)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85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Hayır (%)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8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894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Yaşını</a:t>
                      </a:r>
                      <a:r>
                        <a:rPr lang="tr-TR" sz="2000" baseline="0" dirty="0" smtClean="0"/>
                        <a:t> dikkate alırım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Kullandığı</a:t>
                      </a:r>
                      <a:r>
                        <a:rPr lang="tr-TR" sz="2000" baseline="0" dirty="0" smtClean="0"/>
                        <a:t> ilaçları dikkate alırım</a:t>
                      </a:r>
                      <a:endParaRPr lang="tr-T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Ek</a:t>
                      </a:r>
                      <a:r>
                        <a:rPr lang="tr-TR" sz="2000" baseline="0" dirty="0" smtClean="0"/>
                        <a:t> hastalıklarını sorgularım</a:t>
                      </a:r>
                      <a:endParaRPr lang="tr-T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617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Karaciğer/böbrek hastalıklarını sorgularım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Kadınsa</a:t>
                      </a:r>
                      <a:r>
                        <a:rPr lang="tr-TR" sz="2000" baseline="0" dirty="0" smtClean="0"/>
                        <a:t> gebelik durumunu dikkate alırım</a:t>
                      </a:r>
                      <a:endParaRPr lang="tr-T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Alerji durumunu dikkate alırım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Hastaya;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985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Tedavi</a:t>
                      </a:r>
                      <a:r>
                        <a:rPr lang="tr-TR" sz="2000" baseline="0" dirty="0" smtClean="0"/>
                        <a:t> süresini söylerim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6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İlacı ne sıklıkta</a:t>
                      </a:r>
                      <a:r>
                        <a:rPr lang="tr-TR" sz="2000" baseline="0" dirty="0" smtClean="0"/>
                        <a:t> kullanacağını söylerim</a:t>
                      </a:r>
                      <a:endParaRPr lang="tr-T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7E57-3B80-4A98-AE43-0B712CE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00" y="543726"/>
            <a:ext cx="7704855" cy="1008112"/>
          </a:xfrm>
        </p:spPr>
        <p:txBody>
          <a:bodyPr/>
          <a:lstStyle/>
          <a:p>
            <a:r>
              <a:rPr lang="tr-TR" dirty="0" smtClean="0">
                <a:solidFill>
                  <a:srgbClr val="A20000"/>
                </a:solidFill>
              </a:rPr>
              <a:t>Tartışma</a:t>
            </a:r>
            <a:endParaRPr lang="tr-TR" dirty="0">
              <a:solidFill>
                <a:srgbClr val="A2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F7D9-DA7E-4209-825E-A538EA33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00" y="1551838"/>
            <a:ext cx="7394016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   Yaptığımız </a:t>
            </a:r>
            <a:r>
              <a:rPr lang="tr-TR" dirty="0"/>
              <a:t>araştırmanın sonuçlarına göre</a:t>
            </a:r>
            <a:r>
              <a:rPr lang="tr-TR" dirty="0" smtClean="0"/>
              <a:t>;</a:t>
            </a:r>
            <a:endParaRPr lang="tr-TR" dirty="0"/>
          </a:p>
          <a:p>
            <a:pPr algn="just">
              <a:buFont typeface="Wingdings" charset="2"/>
              <a:buChar char="v"/>
            </a:pPr>
            <a:r>
              <a:rPr lang="tr-TR" dirty="0"/>
              <a:t>4 araştırma görevlisinden yalnızca 1 tanesi kendisini AİK konusunda yeterli buluyor</a:t>
            </a:r>
          </a:p>
          <a:p>
            <a:pPr algn="just">
              <a:buFont typeface="Wingdings" charset="2"/>
              <a:buChar char="v"/>
            </a:pPr>
            <a:r>
              <a:rPr lang="tr-TR" dirty="0"/>
              <a:t>Bu konuyla ilgili daha önce eğitim alma oranı %40’ın altındayken katılanların neredeyse %70’i AİK konusunda kurs veya seminer almak istediğini belirtti.</a:t>
            </a:r>
          </a:p>
          <a:p>
            <a:pPr algn="just">
              <a:buFont typeface="Wingdings" charset="2"/>
              <a:buChar char="v"/>
            </a:pPr>
            <a:r>
              <a:rPr lang="tr-TR" dirty="0"/>
              <a:t>Bu konuda hem mezuniyet öncesini hem mezuniyet sonrasını kapsayacak şekilde adımlar atılmalıdır.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59AFC-D724-4E75-B7E1-E8D3C7DDA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06625"/>
            <a:ext cx="2771800" cy="186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1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3050C-031F-4607-B203-92BF6BF1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5" y="1556792"/>
            <a:ext cx="7488832" cy="5059688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v"/>
            </a:pPr>
            <a:r>
              <a:rPr lang="tr-TR" dirty="0" smtClean="0"/>
              <a:t>Katılımcıların ortalama %75’i reçeteye </a:t>
            </a:r>
            <a:r>
              <a:rPr lang="tr-TR" dirty="0"/>
              <a:t>yazdıkları ilaç konusunda hastayı </a:t>
            </a:r>
            <a:r>
              <a:rPr lang="tr-TR" dirty="0" smtClean="0"/>
              <a:t>bilgilendirdiklerini </a:t>
            </a:r>
            <a:r>
              <a:rPr lang="tr-TR" dirty="0"/>
              <a:t>bildirmiştir. </a:t>
            </a:r>
          </a:p>
          <a:p>
            <a:pPr algn="just">
              <a:buFont typeface="Wingdings" charset="2"/>
              <a:buChar char="v"/>
            </a:pPr>
            <a:r>
              <a:rPr lang="tr-TR" dirty="0"/>
              <a:t>Araştırma görevlileri araştırmamızda sorgulanan bu noktalarda duyarlı gözükseler de yeterli değildir</a:t>
            </a:r>
            <a:r>
              <a:rPr lang="tr-TR" dirty="0" smtClean="0"/>
              <a:t>.</a:t>
            </a:r>
          </a:p>
          <a:p>
            <a:pPr algn="just">
              <a:buFont typeface="Wingdings" charset="2"/>
              <a:buChar char="v"/>
            </a:pPr>
            <a:r>
              <a:rPr lang="tr-TR" dirty="0" smtClean="0"/>
              <a:t>Özellikle </a:t>
            </a:r>
            <a:r>
              <a:rPr lang="tr-TR" dirty="0"/>
              <a:t>yaygın olan, ilaç bilgilerinin eczacı tarafından hastaya bildirilmesinin gerekli ve yeterli olduğı görüşü Reçete Yazma Rehberi’ne ters düşer ve benimsenmemelidir.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8428E-1F08-4150-8418-37D73145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51426"/>
            <a:ext cx="2874764" cy="287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etin kutusu 5"/>
          <p:cNvSpPr txBox="1"/>
          <p:nvPr/>
        </p:nvSpPr>
        <p:spPr>
          <a:xfrm>
            <a:off x="3146095" y="632882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rgbClr val="A20000"/>
                </a:solidFill>
              </a:rPr>
              <a:t>Tartışma-2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44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8650" y="489288"/>
            <a:ext cx="7560840" cy="1584176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C00000"/>
                </a:solidFill>
              </a:rPr>
              <a:t>Akılcı İlaç Kullanımı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2073464"/>
            <a:ext cx="6264696" cy="4680520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ea typeface="Microsoft YaHei Light" pitchFamily="34" charset="-122"/>
                <a:cs typeface="Segoe UI Light" pitchFamily="34" charset="0"/>
              </a:rPr>
              <a:t>Kişilerin klinik bulgularına ve bireysel özelliklerine göre; </a:t>
            </a:r>
          </a:p>
          <a:p>
            <a:r>
              <a:rPr lang="tr-TR" b="1" dirty="0">
                <a:ea typeface="Microsoft YaHei Light" pitchFamily="34" charset="-122"/>
                <a:cs typeface="Segoe UI Light" pitchFamily="34" charset="0"/>
              </a:rPr>
              <a:t>Uygun ilacı,</a:t>
            </a:r>
          </a:p>
          <a:p>
            <a:r>
              <a:rPr lang="tr-TR" b="1" dirty="0">
                <a:ea typeface="Microsoft YaHei Light" pitchFamily="34" charset="-122"/>
                <a:cs typeface="Segoe UI Light" pitchFamily="34" charset="0"/>
              </a:rPr>
              <a:t>Uygun sürede,</a:t>
            </a:r>
          </a:p>
          <a:p>
            <a:r>
              <a:rPr lang="tr-TR" b="1" dirty="0">
                <a:ea typeface="Microsoft YaHei Light" pitchFamily="34" charset="-122"/>
                <a:cs typeface="Segoe UI Light" pitchFamily="34" charset="0"/>
              </a:rPr>
              <a:t>Uygun dozda, </a:t>
            </a:r>
          </a:p>
          <a:p>
            <a:r>
              <a:rPr lang="tr-TR" b="1" dirty="0">
                <a:ea typeface="Microsoft YaHei Light" pitchFamily="34" charset="-122"/>
                <a:cs typeface="Segoe UI Light" pitchFamily="34" charset="0"/>
              </a:rPr>
              <a:t>En düşük maliyetle </a:t>
            </a:r>
          </a:p>
          <a:p>
            <a:pPr marL="0" indent="0">
              <a:buNone/>
            </a:pPr>
            <a:r>
              <a:rPr lang="tr-TR" dirty="0">
                <a:ea typeface="Microsoft YaHei Light" pitchFamily="34" charset="-122"/>
                <a:cs typeface="Segoe UI Light" pitchFamily="34" charset="0"/>
              </a:rPr>
              <a:t>kolayca sağlayabilmeleri.</a:t>
            </a:r>
          </a:p>
          <a:p>
            <a:endParaRPr lang="tr-TR" dirty="0"/>
          </a:p>
        </p:txBody>
      </p:sp>
      <p:pic>
        <p:nvPicPr>
          <p:cNvPr id="2051" name="Picture 3" descr="C:\Users\HP\Desktop\prescription-dru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70" y="3933056"/>
            <a:ext cx="4675622" cy="236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82" y="2564904"/>
            <a:ext cx="2398390" cy="1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70F6-FC24-4534-B7FD-F52B8C60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95023" y="692697"/>
            <a:ext cx="45719" cy="124886"/>
          </a:xfrm>
        </p:spPr>
        <p:txBody>
          <a:bodyPr>
            <a:normAutofit fontScale="90000"/>
          </a:bodyPr>
          <a:lstStyle/>
          <a:p>
            <a:r>
              <a:rPr lang="tr-TR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E755-D22E-4049-8D42-C94F98D5A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416824" cy="3603812"/>
          </a:xfrm>
        </p:spPr>
        <p:txBody>
          <a:bodyPr/>
          <a:lstStyle/>
          <a:p>
            <a:pPr algn="just">
              <a:buFont typeface="Wingdings" charset="2"/>
              <a:buChar char="v"/>
            </a:pPr>
            <a:r>
              <a:rPr lang="tr-TR" dirty="0"/>
              <a:t>«İlaç bilgilerini hastaya tekrarlatır mısınız?» sorusuna katılımcıların yalnızca %18’i «Evet» yanıtını vermiştir.</a:t>
            </a:r>
          </a:p>
          <a:p>
            <a:pPr algn="just">
              <a:buFont typeface="Wingdings" charset="2"/>
              <a:buChar char="v"/>
            </a:pPr>
            <a:r>
              <a:rPr lang="tr-TR" dirty="0"/>
              <a:t>Bu sonucun muayene sürelerinin çok kısıtlı olmasından kaynaklandığı düşünülebilir ancak  doktorun, hastasının söylenen her şeyi anladığından emin olması açısından önemlidir ve atlanmamalıdır.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7658E-8D79-49C8-88C8-9389B7DF6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42546"/>
            <a:ext cx="4046562" cy="404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etin kutusu 3"/>
          <p:cNvSpPr txBox="1"/>
          <p:nvPr/>
        </p:nvSpPr>
        <p:spPr>
          <a:xfrm>
            <a:off x="3203848" y="817583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rgbClr val="A20000"/>
                </a:solidFill>
              </a:rPr>
              <a:t>Tartışma-</a:t>
            </a:r>
            <a:r>
              <a:rPr lang="tr-TR" sz="4400" dirty="0">
                <a:solidFill>
                  <a:srgbClr val="A20000"/>
                </a:solidFill>
                <a:latin typeface="Al Bayan Plain" charset="-78"/>
                <a:ea typeface="Al Bayan Plain" charset="-78"/>
                <a:cs typeface="Al Bayan Plain" charset="-78"/>
              </a:rPr>
              <a:t>3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515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821DD-E0A0-4752-9963-19670F19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81372"/>
            <a:ext cx="7560840" cy="3603812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v"/>
            </a:pPr>
            <a:r>
              <a:rPr lang="tr-TR" dirty="0"/>
              <a:t>«Hastaya hastalığını ve nedenlerini anlatma» da %17 gibi düşük bir oranda «Evet» cevabı </a:t>
            </a:r>
            <a:r>
              <a:rPr lang="tr-TR" dirty="0" smtClean="0"/>
              <a:t>almıştır.</a:t>
            </a:r>
            <a:endParaRPr lang="tr-TR" dirty="0"/>
          </a:p>
          <a:p>
            <a:pPr algn="just">
              <a:buFont typeface="Wingdings" charset="2"/>
              <a:buChar char="v"/>
            </a:pPr>
            <a:r>
              <a:rPr lang="tr-TR" dirty="0"/>
              <a:t>Bunun nedeni de aynı şekilde muayene sürelerinin kısa olmasından yahut bu bilgiler verilse dahi hasta tarafından umursanmayacağı veya anlaşılmayacağı düşünülmesinden kaynaklanabilir. </a:t>
            </a:r>
            <a:endParaRPr lang="tr-TR" dirty="0" smtClean="0"/>
          </a:p>
          <a:p>
            <a:pPr algn="just">
              <a:buFont typeface="Wingdings" charset="2"/>
              <a:buChar char="v"/>
            </a:pPr>
            <a:r>
              <a:rPr lang="tr-TR" dirty="0" smtClean="0"/>
              <a:t>Ancak </a:t>
            </a:r>
            <a:r>
              <a:rPr lang="tr-TR" dirty="0"/>
              <a:t>bunları anlatmak, hastanın hastalığından korkmaması ve tedaviye daha bilinçli yaklaşması için oldukça iyi bir yöntemdir ve yaygınlaşmalıdır.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D6E70D-8363-4707-8E9F-EB96E520E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85184"/>
            <a:ext cx="2323527" cy="163576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203848" y="620688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rgbClr val="A20000"/>
                </a:solidFill>
              </a:rPr>
              <a:t>Tartışma-</a:t>
            </a:r>
            <a:r>
              <a:rPr lang="tr-TR" sz="4400" dirty="0">
                <a:solidFill>
                  <a:srgbClr val="A20000"/>
                </a:solidFill>
                <a:latin typeface="Al Bayan Plain" charset="-78"/>
                <a:ea typeface="Al Bayan Plain" charset="-78"/>
                <a:cs typeface="Al Bayan Plain" charset="-78"/>
              </a:rPr>
              <a:t>4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599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7E57-3B80-4A98-AE43-0B712CE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00" y="543726"/>
            <a:ext cx="7704855" cy="1008112"/>
          </a:xfrm>
        </p:spPr>
        <p:txBody>
          <a:bodyPr/>
          <a:lstStyle/>
          <a:p>
            <a:r>
              <a:rPr lang="tr-TR" dirty="0" smtClean="0">
                <a:solidFill>
                  <a:srgbClr val="A20000"/>
                </a:solidFill>
              </a:rPr>
              <a:t>Sonuç</a:t>
            </a:r>
            <a:endParaRPr lang="tr-TR" dirty="0">
              <a:solidFill>
                <a:srgbClr val="A2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F7D9-DA7E-4209-825E-A538EA33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00" y="1532054"/>
            <a:ext cx="7976864" cy="4752528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v"/>
            </a:pPr>
            <a:r>
              <a:rPr lang="tr-TR" dirty="0"/>
              <a:t>A</a:t>
            </a:r>
            <a:r>
              <a:rPr lang="tr-TR" dirty="0" smtClean="0"/>
              <a:t>kılcı </a:t>
            </a:r>
            <a:r>
              <a:rPr lang="tr-TR" dirty="0"/>
              <a:t>ilaç kullanımı </a:t>
            </a:r>
            <a:r>
              <a:rPr lang="tr-TR" dirty="0" smtClean="0"/>
              <a:t>konusuna tıp fakültelerinde 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daha </a:t>
            </a:r>
            <a:r>
              <a:rPr lang="tr-TR" dirty="0"/>
              <a:t>çok önem verilmeli</a:t>
            </a:r>
            <a:r>
              <a:rPr lang="tr-TR" dirty="0" smtClean="0"/>
              <a:t>,</a:t>
            </a:r>
          </a:p>
          <a:p>
            <a:pPr algn="just">
              <a:buFont typeface="Wingdings" charset="2"/>
              <a:buChar char="v"/>
            </a:pPr>
            <a:endParaRPr lang="tr-TR" dirty="0"/>
          </a:p>
          <a:p>
            <a:pPr algn="just">
              <a:buFont typeface="Wingdings" charset="2"/>
              <a:buChar char="v"/>
            </a:pPr>
            <a:r>
              <a:rPr lang="tr-TR" dirty="0" smtClean="0"/>
              <a:t>İlaç </a:t>
            </a:r>
            <a:r>
              <a:rPr lang="tr-TR" dirty="0"/>
              <a:t>piyasasındaki yenilik ve gelişmeler </a:t>
            </a:r>
            <a:r>
              <a:rPr lang="tr-TR" dirty="0" smtClean="0"/>
              <a:t>göz 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önünde </a:t>
            </a:r>
            <a:r>
              <a:rPr lang="tr-TR" dirty="0"/>
              <a:t>bulundurularak mezuniyet </a:t>
            </a:r>
            <a:r>
              <a:rPr lang="tr-TR" dirty="0" smtClean="0"/>
              <a:t>sonrası hizmet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dirty="0"/>
              <a:t>içi eğitimler </a:t>
            </a:r>
            <a:r>
              <a:rPr lang="tr-TR" dirty="0" smtClean="0"/>
              <a:t>yapılmalı,</a:t>
            </a:r>
          </a:p>
          <a:p>
            <a:pPr marL="0" indent="0" algn="just">
              <a:buNone/>
            </a:pPr>
            <a:endParaRPr lang="tr-TR" dirty="0" smtClean="0"/>
          </a:p>
          <a:p>
            <a:pPr algn="just">
              <a:buFont typeface="Wingdings" charset="2"/>
              <a:buChar char="v"/>
            </a:pPr>
            <a:r>
              <a:rPr lang="tr-TR" dirty="0" smtClean="0"/>
              <a:t>Hekimlere AİK konusunda güncel 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bilgi </a:t>
            </a:r>
            <a:r>
              <a:rPr lang="tr-TR" dirty="0"/>
              <a:t>kazandırılmalıdır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558162"/>
            <a:ext cx="2483768" cy="229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8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FE93-E676-4B1F-9BA6-F41244E0CBC8}"/>
              </a:ext>
            </a:extLst>
          </p:cNvPr>
          <p:cNvSpPr txBox="1">
            <a:spLocks/>
          </p:cNvSpPr>
          <p:nvPr/>
        </p:nvSpPr>
        <p:spPr>
          <a:xfrm>
            <a:off x="9510" y="31477"/>
            <a:ext cx="913449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200" b="1" dirty="0" smtClean="0">
                <a:solidFill>
                  <a:srgbClr val="A20000"/>
                </a:solidFill>
              </a:rPr>
              <a:t>Grup Üyeleri:         </a:t>
            </a:r>
          </a:p>
          <a:p>
            <a:pPr marL="0" indent="0">
              <a:buNone/>
            </a:pPr>
            <a:r>
              <a:rPr lang="tr-TR" sz="2000" b="1" dirty="0" smtClean="0"/>
              <a:t>Kürşat Yıldız            </a:t>
            </a:r>
            <a:r>
              <a:rPr lang="tr-TR" sz="2000" b="1" dirty="0" err="1" smtClean="0"/>
              <a:t>Edanur</a:t>
            </a:r>
            <a:r>
              <a:rPr lang="tr-TR" sz="2000" b="1" dirty="0" smtClean="0"/>
              <a:t> Avcı          Ali Özdil          Meryem  Aydın                                                                       Duygu Aksoy            Gizem Kasap         Şule Kılıç        Yağmur </a:t>
            </a:r>
            <a:r>
              <a:rPr lang="tr-TR" sz="2000" b="1" dirty="0" err="1" smtClean="0"/>
              <a:t>Akaslan</a:t>
            </a:r>
            <a:endParaRPr lang="tr-TR" sz="2000" b="1" dirty="0"/>
          </a:p>
          <a:p>
            <a:pPr marL="0" indent="0" algn="just">
              <a:buNone/>
            </a:pPr>
            <a:r>
              <a:rPr lang="tr-TR" sz="2000" b="1" dirty="0" err="1" smtClean="0"/>
              <a:t>Eyuob</a:t>
            </a:r>
            <a:r>
              <a:rPr lang="tr-TR" sz="2000" b="1" dirty="0" smtClean="0"/>
              <a:t> Mır </a:t>
            </a:r>
            <a:r>
              <a:rPr lang="tr-TR" sz="2000" b="1" dirty="0" err="1" smtClean="0"/>
              <a:t>Haj</a:t>
            </a:r>
            <a:r>
              <a:rPr lang="tr-TR" sz="2000" b="1" dirty="0" smtClean="0"/>
              <a:t>         Berke Cevizci        Fahriye Cüce</a:t>
            </a:r>
          </a:p>
          <a:p>
            <a:pPr marL="0" indent="0" algn="just">
              <a:buNone/>
            </a:pPr>
            <a:r>
              <a:rPr lang="tr-TR" sz="2000" b="1" dirty="0" smtClean="0"/>
              <a:t>Ömer Kahraman    İbrahim Aksu        Zakir Tarhan</a:t>
            </a:r>
          </a:p>
          <a:p>
            <a:pPr marL="0" indent="0" algn="just">
              <a:buNone/>
            </a:pPr>
            <a:r>
              <a:rPr lang="tr-TR" sz="2000" b="1" dirty="0" smtClean="0"/>
              <a:t>                                        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763689" y="6309320"/>
            <a:ext cx="513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A20000"/>
                </a:solidFill>
              </a:rPr>
              <a:t>Danışman</a:t>
            </a:r>
            <a:r>
              <a:rPr lang="en-GB" sz="2000" b="1" dirty="0" smtClean="0">
                <a:solidFill>
                  <a:srgbClr val="A20000"/>
                </a:solidFill>
              </a:rPr>
              <a:t>: </a:t>
            </a:r>
            <a:r>
              <a:rPr lang="en-GB" sz="2000" dirty="0" err="1" smtClean="0"/>
              <a:t>Dr.</a:t>
            </a:r>
            <a:r>
              <a:rPr lang="en-GB" sz="2000" dirty="0" smtClean="0"/>
              <a:t> </a:t>
            </a:r>
            <a:r>
              <a:rPr lang="en-GB" sz="2000" dirty="0" err="1" smtClean="0"/>
              <a:t>Tuğçe</a:t>
            </a:r>
            <a:r>
              <a:rPr lang="en-GB" sz="2000" dirty="0" smtClean="0"/>
              <a:t> DEMİRTAŞ ŞAHİN</a:t>
            </a:r>
            <a:endParaRPr lang="en-GB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DBB4D8-1BFE-4F6F-A215-519AF606E07B}"/>
              </a:ext>
            </a:extLst>
          </p:cNvPr>
          <p:cNvSpPr txBox="1">
            <a:spLocks/>
          </p:cNvSpPr>
          <p:nvPr/>
        </p:nvSpPr>
        <p:spPr>
          <a:xfrm>
            <a:off x="1187624" y="2343744"/>
            <a:ext cx="6965245" cy="120248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dirty="0" smtClean="0">
                <a:solidFill>
                  <a:srgbClr val="A20000"/>
                </a:solidFill>
              </a:rPr>
              <a:t>Dinlediğiniz için </a:t>
            </a:r>
          </a:p>
          <a:p>
            <a:r>
              <a:rPr lang="tr-TR" b="1" dirty="0" smtClean="0">
                <a:solidFill>
                  <a:srgbClr val="A20000"/>
                </a:solidFill>
              </a:rPr>
              <a:t>teşekkürler..</a:t>
            </a:r>
            <a:endParaRPr lang="tr-TR" b="1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4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764704"/>
            <a:ext cx="6965245" cy="1202485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Akılcı Olmayan İlaç Kullanımı;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627784" y="1772816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r-TR" sz="2400" dirty="0"/>
              <a:t>Hastaların tedaviye uyumunun azalmasına,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r-TR" sz="2400" dirty="0"/>
              <a:t>İlaç etkileşimlerine bağlı istenmeyen sonuçlara,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r-TR" sz="2400" dirty="0"/>
              <a:t>Bazı ilaçlara karşı direnç gelişmesine,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r-TR" sz="2400" dirty="0"/>
              <a:t>Hastalıkların tekrarlamasına ya da uzamasına,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r-TR" sz="2400" dirty="0"/>
              <a:t>Yan etki görülme sıklığının artmasına,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r-TR" sz="2400" dirty="0"/>
              <a:t>Tedavi maliyetlerinin artmasına </a:t>
            </a:r>
          </a:p>
          <a:p>
            <a:r>
              <a:rPr lang="tr-TR" sz="2400" dirty="0"/>
              <a:t>     neden olur.</a:t>
            </a:r>
          </a:p>
        </p:txBody>
      </p:sp>
      <p:pic>
        <p:nvPicPr>
          <p:cNvPr id="3074" name="Picture 2" descr="C:\Users\HP\Desktop\200px-Medicine_Drug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2699792" cy="380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916772"/>
            <a:ext cx="6965245" cy="1202485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A20000"/>
                </a:solidFill>
              </a:rPr>
              <a:t>Akılcı İlaç kullanımı süreci,</a:t>
            </a:r>
            <a:endParaRPr lang="tr-TR" sz="3200" dirty="0">
              <a:solidFill>
                <a:srgbClr val="A2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916832"/>
            <a:ext cx="6552728" cy="3603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Hastanın </a:t>
            </a:r>
            <a:r>
              <a:rPr lang="tr-TR" dirty="0" smtClean="0"/>
              <a:t>sorununun </a:t>
            </a:r>
            <a:r>
              <a:rPr lang="tr-TR" dirty="0" smtClean="0"/>
              <a:t>özenle tanımlanması, </a:t>
            </a:r>
          </a:p>
          <a:p>
            <a:r>
              <a:rPr lang="tr-TR" dirty="0" smtClean="0"/>
              <a:t>Tedavi amaçlarının belirlenmesi,</a:t>
            </a:r>
          </a:p>
          <a:p>
            <a:r>
              <a:rPr lang="tr-TR" dirty="0" smtClean="0"/>
              <a:t>Farklı seçenekler içinden etkinliği kanıtlanmış ve güvenilir bir tedavinin seçimi,</a:t>
            </a:r>
          </a:p>
          <a:p>
            <a:r>
              <a:rPr lang="tr-TR" dirty="0" smtClean="0"/>
              <a:t>Uygun bir reçete yazıp hastaya açık bilgiler ve talimatlar verilerek tedaviye başlanması, </a:t>
            </a:r>
          </a:p>
          <a:p>
            <a:r>
              <a:rPr lang="tr-TR" dirty="0" smtClean="0"/>
              <a:t>Tedavinin sonuçlarının izlenmesi,</a:t>
            </a:r>
          </a:p>
          <a:p>
            <a:r>
              <a:rPr lang="tr-TR" dirty="0" smtClean="0"/>
              <a:t>Tedavinin değerlendirilmesini kapsayan bir yaklaşım gerektirir.</a:t>
            </a:r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40C763-1AB9-4E22-8532-2E077D3C3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7" y="4941168"/>
            <a:ext cx="4376593" cy="218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3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640" y="495775"/>
            <a:ext cx="6552728" cy="864096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Reçete Yazma Rehberi</a:t>
            </a:r>
          </a:p>
        </p:txBody>
      </p:sp>
      <p:pic>
        <p:nvPicPr>
          <p:cNvPr id="4098" name="Picture 2" descr="C:\Users\HP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3542"/>
            <a:ext cx="2771800" cy="463445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9F3300-A2E6-4289-A978-DA2C090D8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97" y="1380434"/>
            <a:ext cx="6260899" cy="492888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19548" cy="201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556534"/>
            <a:ext cx="6965245" cy="1202485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C00000"/>
                </a:solidFill>
              </a:rPr>
              <a:t>Proje Basamakları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1787048"/>
            <a:ext cx="684076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      </a:t>
            </a:r>
            <a:r>
              <a:rPr lang="tr-TR" b="1" dirty="0"/>
              <a:t>Konu: </a:t>
            </a:r>
            <a:r>
              <a:rPr lang="tr-TR"/>
              <a:t>Hastanemiz D</a:t>
            </a:r>
            <a:r>
              <a:rPr lang="tr-TR" smtClean="0"/>
              <a:t>ahili </a:t>
            </a:r>
            <a:r>
              <a:rPr lang="tr-TR"/>
              <a:t>T</a:t>
            </a:r>
            <a:r>
              <a:rPr lang="tr-TR" smtClean="0"/>
              <a:t>ıp </a:t>
            </a:r>
            <a:r>
              <a:rPr lang="tr-TR" dirty="0"/>
              <a:t>B</a:t>
            </a:r>
            <a:r>
              <a:rPr lang="tr-TR" smtClean="0"/>
              <a:t>ilimlerinde </a:t>
            </a:r>
            <a:r>
              <a:rPr lang="tr-TR" dirty="0"/>
              <a:t>çalışan ve reçete yazan araştırma görevlilerinin </a:t>
            </a:r>
            <a:r>
              <a:rPr lang="tr-TR" u="sng" dirty="0"/>
              <a:t>akılcı ilaç </a:t>
            </a:r>
            <a:r>
              <a:rPr lang="tr-TR" u="sng" dirty="0" smtClean="0"/>
              <a:t>kullanımı ve </a:t>
            </a:r>
            <a:r>
              <a:rPr lang="tr-TR" u="sng" dirty="0"/>
              <a:t>iyi reçete yazma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konusundaki </a:t>
            </a:r>
            <a:r>
              <a:rPr lang="tr-TR" dirty="0" smtClean="0"/>
              <a:t>tutumlarının değerlendirilmesi</a:t>
            </a:r>
            <a:endParaRPr lang="tr-TR" dirty="0"/>
          </a:p>
          <a:p>
            <a:pPr marL="0" indent="0">
              <a:buNone/>
            </a:pPr>
            <a:r>
              <a:rPr lang="tr-TR" sz="2800" dirty="0"/>
              <a:t>      </a:t>
            </a:r>
          </a:p>
        </p:txBody>
      </p:sp>
      <p:pic>
        <p:nvPicPr>
          <p:cNvPr id="5122" name="Picture 2" descr="C:\Users\HP\Desktop\pills-drugs-155657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352579" cy="282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80409"/>
            <a:ext cx="3105699" cy="22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844824"/>
            <a:ext cx="6666032" cy="295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Amaç: </a:t>
            </a:r>
            <a:r>
              <a:rPr lang="tr-TR" dirty="0"/>
              <a:t>Araştırma görevlilerinin reçete yazma konusunda  sergiledikleri alışkanlıkları ortaya </a:t>
            </a:r>
          </a:p>
          <a:p>
            <a:pPr marL="0" indent="0">
              <a:buNone/>
            </a:pPr>
            <a:r>
              <a:rPr lang="tr-TR" dirty="0"/>
              <a:t>koymak. </a:t>
            </a:r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146" name="Picture 2" descr="C:\Users\HP\Desktop\pills-clipart-drugs-addiction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2" y="4114209"/>
            <a:ext cx="86106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9EB89-0642-4A08-9CAA-8E28D0FAE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246971"/>
            <a:ext cx="6840760" cy="4454309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Yöntem: </a:t>
            </a:r>
            <a:r>
              <a:rPr lang="tr-TR" dirty="0"/>
              <a:t>Veriler anket aracılığıyla toplanmıştır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charset="2"/>
              <a:buChar char="v"/>
            </a:pPr>
            <a:r>
              <a:rPr lang="tr-TR" dirty="0"/>
              <a:t>Verilerin toplandığı zaman aralığında hastanede görev yapmakta olan 166 araştırma görevlisinden 119’u ankete katılım göstermiştir.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 Ankete </a:t>
            </a:r>
            <a:r>
              <a:rPr lang="tr-TR" b="1" dirty="0"/>
              <a:t>%71,68 </a:t>
            </a:r>
            <a:r>
              <a:rPr lang="tr-TR" dirty="0"/>
              <a:t>oranında katılım </a:t>
            </a:r>
            <a:r>
              <a:rPr lang="tr-TR" dirty="0" smtClean="0"/>
              <a:t>sağlanmıştır.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0C763-1AB9-4E22-8532-2E077D3C3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37112"/>
            <a:ext cx="5184546" cy="25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7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an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399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5013176"/>
            <a:ext cx="1617953" cy="161076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148064" y="46438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A20000"/>
                </a:solidFill>
              </a:rPr>
              <a:t>Veri toplama aracımız: Anket</a:t>
            </a:r>
            <a:endParaRPr lang="tr-TR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Kentsel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1750</TotalTime>
  <Words>742</Words>
  <Application>Microsoft Office PowerPoint</Application>
  <PresentationFormat>Ekran Gösterisi (4:3)</PresentationFormat>
  <Paragraphs>167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7" baseType="lpstr">
      <vt:lpstr>Microsoft YaHei Light</vt:lpstr>
      <vt:lpstr>Al Bayan Plain</vt:lpstr>
      <vt:lpstr>Arial</vt:lpstr>
      <vt:lpstr>Brush Script MT</vt:lpstr>
      <vt:lpstr>Calibri</vt:lpstr>
      <vt:lpstr>Courier New</vt:lpstr>
      <vt:lpstr>Engravers MT</vt:lpstr>
      <vt:lpstr>Georgia</vt:lpstr>
      <vt:lpstr>Goudy Old Style</vt:lpstr>
      <vt:lpstr>Rage Italic</vt:lpstr>
      <vt:lpstr>Segoe UI Light</vt:lpstr>
      <vt:lpstr>STIXSizeFiveSym-Regular</vt:lpstr>
      <vt:lpstr>Wingdings</vt:lpstr>
      <vt:lpstr>Raptiye</vt:lpstr>
      <vt:lpstr>KOÜ Hastanesİ’nde Akılcı İlaç Kullanımı Bİlİncİ</vt:lpstr>
      <vt:lpstr>Akılcı İlaç Kullanımı Nedir?</vt:lpstr>
      <vt:lpstr>Akılcı Olmayan İlaç Kullanımı;</vt:lpstr>
      <vt:lpstr>Akılcı İlaç kullanımı süreci,</vt:lpstr>
      <vt:lpstr>Reçete Yazma Rehberi</vt:lpstr>
      <vt:lpstr>Proje Basamakları</vt:lpstr>
      <vt:lpstr>PowerPoint Sunusu</vt:lpstr>
      <vt:lpstr>PowerPoint Sunusu</vt:lpstr>
      <vt:lpstr>PowerPoint Sunusu</vt:lpstr>
      <vt:lpstr>Bulgular</vt:lpstr>
      <vt:lpstr>PowerPoint Sunusu</vt:lpstr>
      <vt:lpstr>PowerPoint Sunusu</vt:lpstr>
      <vt:lpstr>PowerPoint Sunusu</vt:lpstr>
      <vt:lpstr>PowerPoint Sunusu</vt:lpstr>
      <vt:lpstr>PowerPoint Sunusu</vt:lpstr>
      <vt:lpstr>Bulgular-7</vt:lpstr>
      <vt:lpstr>PowerPoint Sunusu</vt:lpstr>
      <vt:lpstr>Tartışma</vt:lpstr>
      <vt:lpstr>PowerPoint Sunusu</vt:lpstr>
      <vt:lpstr>.</vt:lpstr>
      <vt:lpstr>PowerPoint Sunusu</vt:lpstr>
      <vt:lpstr>Sonuç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Administrator</cp:lastModifiedBy>
  <cp:revision>129</cp:revision>
  <dcterms:created xsi:type="dcterms:W3CDTF">2017-12-10T18:17:51Z</dcterms:created>
  <dcterms:modified xsi:type="dcterms:W3CDTF">2018-01-07T18:23:32Z</dcterms:modified>
</cp:coreProperties>
</file>