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7" r:id="rId4"/>
    <p:sldId id="258" r:id="rId5"/>
    <p:sldId id="260" r:id="rId6"/>
    <p:sldId id="259" r:id="rId7"/>
    <p:sldId id="271" r:id="rId8"/>
    <p:sldId id="263" r:id="rId9"/>
    <p:sldId id="264" r:id="rId10"/>
    <p:sldId id="267" r:id="rId11"/>
    <p:sldId id="268" r:id="rId12"/>
    <p:sldId id="269" r:id="rId13"/>
    <p:sldId id="270" r:id="rId14"/>
    <p:sldId id="265" r:id="rId15"/>
    <p:sldId id="266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3BF4CF-94B5-4F76-87ED-9B91696F5FEA}" v="190" dt="2022-01-06T11:02:26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97" autoAdjust="0"/>
    <p:restoredTop sz="94660"/>
  </p:normalViewPr>
  <p:slideViewPr>
    <p:cSldViewPr>
      <p:cViewPr varScale="1">
        <p:scale>
          <a:sx n="74" d="100"/>
          <a:sy n="74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et tuğrul eruyar" userId="4e93f16a0fc79ca5" providerId="Windows Live" clId="Web-{E33BF4CF-94B5-4F76-87ED-9B91696F5FEA}"/>
    <pc:docChg chg="addSld delSld modSld sldOrd">
      <pc:chgData name="ahmet tuğrul eruyar" userId="4e93f16a0fc79ca5" providerId="Windows Live" clId="Web-{E33BF4CF-94B5-4F76-87ED-9B91696F5FEA}" dt="2022-01-06T11:02:26.560" v="195"/>
      <pc:docMkLst>
        <pc:docMk/>
      </pc:docMkLst>
      <pc:sldChg chg="modSp">
        <pc:chgData name="ahmet tuğrul eruyar" userId="4e93f16a0fc79ca5" providerId="Windows Live" clId="Web-{E33BF4CF-94B5-4F76-87ED-9B91696F5FEA}" dt="2022-01-06T10:52:37.949" v="117" actId="20577"/>
        <pc:sldMkLst>
          <pc:docMk/>
          <pc:sldMk cId="0" sldId="257"/>
        </pc:sldMkLst>
        <pc:spChg chg="mod">
          <ac:chgData name="ahmet tuğrul eruyar" userId="4e93f16a0fc79ca5" providerId="Windows Live" clId="Web-{E33BF4CF-94B5-4F76-87ED-9B91696F5FEA}" dt="2022-01-06T10:52:37.949" v="117" actId="20577"/>
          <ac:spMkLst>
            <pc:docMk/>
            <pc:sldMk cId="0" sldId="257"/>
            <ac:spMk id="10" creationId="{00000000-0000-0000-0000-000000000000}"/>
          </ac:spMkLst>
        </pc:spChg>
      </pc:sldChg>
      <pc:sldChg chg="ord">
        <pc:chgData name="ahmet tuğrul eruyar" userId="4e93f16a0fc79ca5" providerId="Windows Live" clId="Web-{E33BF4CF-94B5-4F76-87ED-9B91696F5FEA}" dt="2022-01-06T10:53:57.498" v="118"/>
        <pc:sldMkLst>
          <pc:docMk/>
          <pc:sldMk cId="0" sldId="258"/>
        </pc:sldMkLst>
      </pc:sldChg>
      <pc:sldChg chg="modSp">
        <pc:chgData name="ahmet tuğrul eruyar" userId="4e93f16a0fc79ca5" providerId="Windows Live" clId="Web-{E33BF4CF-94B5-4F76-87ED-9B91696F5FEA}" dt="2022-01-06T11:00:11.447" v="174" actId="20577"/>
        <pc:sldMkLst>
          <pc:docMk/>
          <pc:sldMk cId="0" sldId="259"/>
        </pc:sldMkLst>
        <pc:spChg chg="mod">
          <ac:chgData name="ahmet tuğrul eruyar" userId="4e93f16a0fc79ca5" providerId="Windows Live" clId="Web-{E33BF4CF-94B5-4F76-87ED-9B91696F5FEA}" dt="2022-01-06T11:00:11.447" v="174" actId="20577"/>
          <ac:spMkLst>
            <pc:docMk/>
            <pc:sldMk cId="0" sldId="259"/>
            <ac:spMk id="3" creationId="{00000000-0000-0000-0000-000000000000}"/>
          </ac:spMkLst>
        </pc:spChg>
      </pc:sldChg>
      <pc:sldChg chg="addSp modSp ord">
        <pc:chgData name="ahmet tuğrul eruyar" userId="4e93f16a0fc79ca5" providerId="Windows Live" clId="Web-{E33BF4CF-94B5-4F76-87ED-9B91696F5FEA}" dt="2022-01-06T11:02:12.466" v="194" actId="1076"/>
        <pc:sldMkLst>
          <pc:docMk/>
          <pc:sldMk cId="0" sldId="260"/>
        </pc:sldMkLst>
        <pc:spChg chg="add mod">
          <ac:chgData name="ahmet tuğrul eruyar" userId="4e93f16a0fc79ca5" providerId="Windows Live" clId="Web-{E33BF4CF-94B5-4F76-87ED-9B91696F5FEA}" dt="2022-01-06T11:02:07.012" v="192" actId="20577"/>
          <ac:spMkLst>
            <pc:docMk/>
            <pc:sldMk cId="0" sldId="260"/>
            <ac:spMk id="2" creationId="{4A1FBBDB-E17F-424D-B773-6DE77E8EA10B}"/>
          </ac:spMkLst>
        </pc:spChg>
        <pc:spChg chg="mod">
          <ac:chgData name="ahmet tuğrul eruyar" userId="4e93f16a0fc79ca5" providerId="Windows Live" clId="Web-{E33BF4CF-94B5-4F76-87ED-9B91696F5FEA}" dt="2022-01-06T11:00:36.635" v="179" actId="14100"/>
          <ac:spMkLst>
            <pc:docMk/>
            <pc:sldMk cId="0" sldId="260"/>
            <ac:spMk id="3" creationId="{00000000-0000-0000-0000-000000000000}"/>
          </ac:spMkLst>
        </pc:spChg>
        <pc:spChg chg="mod">
          <ac:chgData name="ahmet tuğrul eruyar" userId="4e93f16a0fc79ca5" providerId="Windows Live" clId="Web-{E33BF4CF-94B5-4F76-87ED-9B91696F5FEA}" dt="2022-01-06T11:01:42.496" v="188" actId="20577"/>
          <ac:spMkLst>
            <pc:docMk/>
            <pc:sldMk cId="0" sldId="260"/>
            <ac:spMk id="4" creationId="{00000000-0000-0000-0000-000000000000}"/>
          </ac:spMkLst>
        </pc:spChg>
        <pc:graphicFrameChg chg="mod">
          <ac:chgData name="ahmet tuğrul eruyar" userId="4e93f16a0fc79ca5" providerId="Windows Live" clId="Web-{E33BF4CF-94B5-4F76-87ED-9B91696F5FEA}" dt="2022-01-06T11:01:14.886" v="186" actId="1076"/>
          <ac:graphicFrameMkLst>
            <pc:docMk/>
            <pc:sldMk cId="0" sldId="260"/>
            <ac:graphicFrameMk id="5" creationId="{00000000-0000-0000-0000-000000000000}"/>
          </ac:graphicFrameMkLst>
        </pc:graphicFrameChg>
        <pc:graphicFrameChg chg="add mod">
          <ac:chgData name="ahmet tuğrul eruyar" userId="4e93f16a0fc79ca5" providerId="Windows Live" clId="Web-{E33BF4CF-94B5-4F76-87ED-9B91696F5FEA}" dt="2022-01-06T11:02:12.466" v="194" actId="1076"/>
          <ac:graphicFrameMkLst>
            <pc:docMk/>
            <pc:sldMk cId="0" sldId="260"/>
            <ac:graphicFrameMk id="8" creationId="{D2788F95-6A61-475A-BCEB-2172CE2A4219}"/>
          </ac:graphicFrameMkLst>
        </pc:graphicFrameChg>
      </pc:sldChg>
      <pc:sldChg chg="modSp del ord">
        <pc:chgData name="ahmet tuğrul eruyar" userId="4e93f16a0fc79ca5" providerId="Windows Live" clId="Web-{E33BF4CF-94B5-4F76-87ED-9B91696F5FEA}" dt="2022-01-06T11:02:26.560" v="195"/>
        <pc:sldMkLst>
          <pc:docMk/>
          <pc:sldMk cId="0" sldId="261"/>
        </pc:sldMkLst>
        <pc:spChg chg="mod">
          <ac:chgData name="ahmet tuğrul eruyar" userId="4e93f16a0fc79ca5" providerId="Windows Live" clId="Web-{E33BF4CF-94B5-4F76-87ED-9B91696F5FEA}" dt="2022-01-06T10:56:50.972" v="140" actId="20577"/>
          <ac:spMkLst>
            <pc:docMk/>
            <pc:sldMk cId="0" sldId="261"/>
            <ac:spMk id="6" creationId="{00000000-0000-0000-0000-000000000000}"/>
          </ac:spMkLst>
        </pc:spChg>
      </pc:sldChg>
      <pc:sldChg chg="modSp new ord">
        <pc:chgData name="ahmet tuğrul eruyar" userId="4e93f16a0fc79ca5" providerId="Windows Live" clId="Web-{E33BF4CF-94B5-4F76-87ED-9B91696F5FEA}" dt="2022-01-06T10:52:09.448" v="116" actId="20577"/>
        <pc:sldMkLst>
          <pc:docMk/>
          <pc:sldMk cId="3506912504" sldId="262"/>
        </pc:sldMkLst>
        <pc:spChg chg="mod">
          <ac:chgData name="ahmet tuğrul eruyar" userId="4e93f16a0fc79ca5" providerId="Windows Live" clId="Web-{E33BF4CF-94B5-4F76-87ED-9B91696F5FEA}" dt="2022-01-06T10:52:09.448" v="116" actId="20577"/>
          <ac:spMkLst>
            <pc:docMk/>
            <pc:sldMk cId="3506912504" sldId="262"/>
            <ac:spMk id="2" creationId="{85F7095A-8E0E-400C-AD63-BE90CDEE9B50}"/>
          </ac:spMkLst>
        </pc:spChg>
        <pc:spChg chg="mod">
          <ac:chgData name="ahmet tuğrul eruyar" userId="4e93f16a0fc79ca5" providerId="Windows Live" clId="Web-{E33BF4CF-94B5-4F76-87ED-9B91696F5FEA}" dt="2022-01-06T10:51:23.603" v="71" actId="20577"/>
          <ac:spMkLst>
            <pc:docMk/>
            <pc:sldMk cId="3506912504" sldId="262"/>
            <ac:spMk id="3" creationId="{D3539C39-4158-4D29-9E2B-7EBD5AA986FF}"/>
          </ac:spMkLst>
        </pc:spChg>
      </pc:sldChg>
    </pc:docChg>
  </pc:docChgLst>
  <pc:docChgLst>
    <pc:chgData name="ahmet tuğrul eruyar" userId="4e93f16a0fc79ca5" providerId="LiveId" clId="{3ECDBB17-77F3-4DFE-A518-95C41E70D8A7}"/>
    <pc:docChg chg="modSld">
      <pc:chgData name="ahmet tuğrul eruyar" userId="4e93f16a0fc79ca5" providerId="LiveId" clId="{3ECDBB17-77F3-4DFE-A518-95C41E70D8A7}" dt="2022-01-06T18:25:34.984" v="2" actId="20577"/>
      <pc:docMkLst>
        <pc:docMk/>
      </pc:docMkLst>
      <pc:sldChg chg="modSp mod">
        <pc:chgData name="ahmet tuğrul eruyar" userId="4e93f16a0fc79ca5" providerId="LiveId" clId="{3ECDBB17-77F3-4DFE-A518-95C41E70D8A7}" dt="2022-01-06T18:25:34.984" v="2" actId="20577"/>
        <pc:sldMkLst>
          <pc:docMk/>
          <pc:sldMk cId="0" sldId="259"/>
        </pc:sldMkLst>
        <pc:spChg chg="mod">
          <ac:chgData name="ahmet tuğrul eruyar" userId="4e93f16a0fc79ca5" providerId="LiveId" clId="{3ECDBB17-77F3-4DFE-A518-95C41E70D8A7}" dt="2022-01-06T18:25:34.984" v="2" actId="20577"/>
          <ac:spMkLst>
            <pc:docMk/>
            <pc:sldMk cId="0" sldId="259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cat>
            <c:strRef>
              <c:f>Sayfa1!$A$2:$A$5</c:f>
              <c:strCache>
                <c:ptCount val="4"/>
                <c:pt idx="0">
                  <c:v>ilkokul 18 kişi</c:v>
                </c:pt>
                <c:pt idx="1">
                  <c:v>ortaokul 3 kişi</c:v>
                </c:pt>
                <c:pt idx="2">
                  <c:v>lise 22 kişi</c:v>
                </c:pt>
                <c:pt idx="3">
                  <c:v>üniversite 31 kişi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18</c:v>
                </c:pt>
                <c:pt idx="1">
                  <c:v>3</c:v>
                </c:pt>
                <c:pt idx="2">
                  <c:v>22</c:v>
                </c:pt>
                <c:pt idx="3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14-2D40-8BCB-0085842353C4}"/>
            </c:ext>
          </c:extLst>
        </c:ser>
      </c:pie3DChart>
    </c:plotArea>
    <c:legend>
      <c:legendPos val="r"/>
      <c:layout>
        <c:manualLayout>
          <c:xMode val="edge"/>
          <c:yMode val="edge"/>
          <c:x val="0.71402316800480703"/>
          <c:y val="5.8233051653837929E-2"/>
          <c:w val="0.27107238475850121"/>
          <c:h val="0.9417669483461618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YAŞ ARALIĞI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7A-40C1-8748-A96B62812818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7A-40C1-8748-A96B62812818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7A-40C1-8748-A96B62812818}"/>
              </c:ext>
            </c:extLst>
          </c:dPt>
          <c:dLbls>
            <c:dLbl>
              <c:idx val="0"/>
              <c:layout>
                <c:manualLayout>
                  <c:x val="2.0734597962404001E-2"/>
                  <c:y val="-9.2377912950183216E-2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07A-40C1-8748-A96B6281281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15-30</c:v>
                </c:pt>
                <c:pt idx="1">
                  <c:v>30-60</c:v>
                </c:pt>
                <c:pt idx="2">
                  <c:v>60+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44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FB-485D-9332-D5F4FB0E83BE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7. SORU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956-4009-88AE-FE0575B47FCA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956-4009-88AE-FE0575B47FCA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56-4009-88AE-FE0575B47FC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EVET</c:v>
                </c:pt>
                <c:pt idx="1">
                  <c:v>KISMEN</c:v>
                </c:pt>
                <c:pt idx="2">
                  <c:v>HAYIR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36</c:v>
                </c:pt>
                <c:pt idx="1">
                  <c:v>19</c:v>
                </c:pt>
                <c:pt idx="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FC-43EE-A5F0-02868551A8A7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9. SORU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18-496E-BED8-40F00444EF53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F18-496E-BED8-40F00444EF53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F18-496E-BED8-40F00444EF5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EVET</c:v>
                </c:pt>
                <c:pt idx="1">
                  <c:v>KISMEN</c:v>
                </c:pt>
                <c:pt idx="2">
                  <c:v>HAYIR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</c:v>
                </c:pt>
                <c:pt idx="1">
                  <c:v>25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AB-47CA-8D8C-8015646340F9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11.SORU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AE-4C8E-83DD-EE6F587FD7E0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AE-4C8E-83DD-EE6F587FD7E0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AE-4C8E-83DD-EE6F587FD7E0}"/>
              </c:ext>
            </c:extLst>
          </c:dPt>
          <c:dLbls>
            <c:dLbl>
              <c:idx val="1"/>
              <c:layout>
                <c:manualLayout>
                  <c:x val="-4.4200510220062876E-2"/>
                  <c:y val="-2.002442348975246E-2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3AE-4C8E-83DD-EE6F587FD7E0}"/>
                </c:ext>
              </c:extLst>
            </c:dLbl>
            <c:dLbl>
              <c:idx val="2"/>
              <c:layout>
                <c:manualLayout>
                  <c:x val="-1.7000196238485733E-2"/>
                  <c:y val="-9.0109905703886217E-2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3AE-4C8E-83DD-EE6F587FD7E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EVET</c:v>
                </c:pt>
                <c:pt idx="1">
                  <c:v>KISMEN</c:v>
                </c:pt>
                <c:pt idx="2">
                  <c:v>HAYIR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C7-498D-9065-D5066BEE7764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4.SORU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94C-4BD4-939B-F42F48FA2575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94C-4BD4-939B-F42F48FA2575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94C-4BD4-939B-F42F48FA257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EVET</c:v>
                </c:pt>
                <c:pt idx="1">
                  <c:v>KISMEN</c:v>
                </c:pt>
                <c:pt idx="2">
                  <c:v>HAYIR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</c:v>
                </c:pt>
                <c:pt idx="1">
                  <c:v>8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16-4359-BFEE-C6FE1F977A9F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/>
              <a:t>3.</a:t>
            </a:r>
            <a:r>
              <a:rPr lang="tr-TR" baseline="0" dirty="0"/>
              <a:t> SORU</a:t>
            </a:r>
            <a:endParaRPr lang="tr-TR"/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Anket Sayısı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AF7-493F-BF43-6F3D9D3AFB84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AF7-493F-BF43-6F3D9D3AFB84}"/>
              </c:ext>
            </c:extLst>
          </c:dPt>
          <c:dLbls>
            <c:dLbl>
              <c:idx val="1"/>
              <c:layout>
                <c:manualLayout>
                  <c:x val="-7.4215449202154702E-3"/>
                  <c:y val="-7.7777790536601776E-2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AF7-493F-BF43-6F3D9D3AFB8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EVET</c:v>
                </c:pt>
                <c:pt idx="1">
                  <c:v>KISMEN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2E-4FDB-A16C-A24E24E25BC8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cat>
            <c:strRef>
              <c:f>Sayfa1!$A$2:$A$4</c:f>
              <c:strCache>
                <c:ptCount val="3"/>
                <c:pt idx="0">
                  <c:v>evet %17.3</c:v>
                </c:pt>
                <c:pt idx="1">
                  <c:v>kısmen %14.6</c:v>
                </c:pt>
                <c:pt idx="2">
                  <c:v>hayır %68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4B-854C-9943-7E53215A00B0}"/>
            </c:ext>
          </c:extLst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7.2900134112082793E-2"/>
          <c:y val="6.466874051031371E-2"/>
          <c:w val="0.46642634945323536"/>
          <c:h val="0.87066251897937263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cat>
            <c:strRef>
              <c:f>Sayfa1!$A$2:$A$4</c:f>
              <c:strCache>
                <c:ptCount val="3"/>
                <c:pt idx="0">
                  <c:v>evet %80</c:v>
                </c:pt>
                <c:pt idx="1">
                  <c:v>kısmen %14</c:v>
                </c:pt>
                <c:pt idx="2">
                  <c:v>hayır % 6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60</c:v>
                </c:pt>
                <c:pt idx="1">
                  <c:v>11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F3-D643-8336-5D1F78E13B20}"/>
            </c:ext>
          </c:extLst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cat>
            <c:strRef>
              <c:f>Sayfa1!$A$2:$A$4</c:f>
              <c:strCache>
                <c:ptCount val="3"/>
                <c:pt idx="0">
                  <c:v>evet %37.3</c:v>
                </c:pt>
                <c:pt idx="1">
                  <c:v>kısmen %18.6</c:v>
                </c:pt>
                <c:pt idx="2">
                  <c:v>hayır %44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28</c:v>
                </c:pt>
                <c:pt idx="1">
                  <c:v>14</c:v>
                </c:pt>
                <c:pt idx="2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8C-714D-81D6-CF8872179B9F}"/>
            </c:ext>
          </c:extLst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cat>
            <c:strRef>
              <c:f>Sayfa1!$A$2:$A$4</c:f>
              <c:strCache>
                <c:ptCount val="3"/>
                <c:pt idx="0">
                  <c:v>0-30dk 46 kişi</c:v>
                </c:pt>
                <c:pt idx="1">
                  <c:v>30-60dk 15 kişi</c:v>
                </c:pt>
                <c:pt idx="2">
                  <c:v>1h+ 14 kişi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46</c:v>
                </c:pt>
                <c:pt idx="1">
                  <c:v>15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95-6848-9EE6-78044AC5880F}"/>
            </c:ext>
          </c:extLst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cat>
            <c:strRef>
              <c:f>Sayfa1!$A$2:$A$4</c:f>
              <c:strCache>
                <c:ptCount val="3"/>
                <c:pt idx="0">
                  <c:v>evet %61</c:v>
                </c:pt>
                <c:pt idx="1">
                  <c:v>kısmen%16</c:v>
                </c:pt>
                <c:pt idx="2">
                  <c:v>hayır%23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46</c:v>
                </c:pt>
                <c:pt idx="1">
                  <c:v>12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7D-C54B-9376-076EEECC0317}"/>
            </c:ext>
          </c:extLst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Anket Sayısı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0E-4A78-BB4C-08C33510ED64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0E-4A78-BB4C-08C33510ED6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HASTA</c:v>
                </c:pt>
                <c:pt idx="1">
                  <c:v>HASTA YAKINI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</c:v>
                </c:pt>
                <c:pt idx="1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2E-4FDB-A16C-A24E24E25BC8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CİNSİYET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4-4736-9E46-82BDA8078A19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4-4736-9E46-82BDA8078A1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KADIN</c:v>
                </c:pt>
                <c:pt idx="1">
                  <c:v>ERKEK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8F-4F65-89DB-BA99E0DF2E3C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EĞİTİM DURUMU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02B-4BBC-929E-462B862CEACA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02B-4BBC-929E-462B862CEACA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02B-4BBC-929E-462B862CEACA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02B-4BBC-929E-462B862CEACA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02B-4BBC-929E-462B862CEACA}"/>
              </c:ext>
            </c:extLst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02B-4BBC-929E-462B862CEACA}"/>
              </c:ext>
            </c:extLst>
          </c:dPt>
          <c:dLbls>
            <c:dLbl>
              <c:idx val="0"/>
              <c:layout>
                <c:manualLayout>
                  <c:x val="-4.1966705530591723E-2"/>
                  <c:y val="-0.15357608566401504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2B-4BBC-929E-462B862CEACA}"/>
                </c:ext>
              </c:extLst>
            </c:dLbl>
            <c:dLbl>
              <c:idx val="1"/>
              <c:layout>
                <c:manualLayout>
                  <c:x val="5.2458037700393832E-2"/>
                  <c:y val="-0.17917209994135086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02B-4BBC-929E-462B862CEACA}"/>
                </c:ext>
              </c:extLst>
            </c:dLbl>
            <c:dLbl>
              <c:idx val="2"/>
              <c:layout>
                <c:manualLayout>
                  <c:x val="5.2458037700393825E-2"/>
                  <c:y val="0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02B-4BBC-929E-462B862CEACA}"/>
                </c:ext>
              </c:extLst>
            </c:dLbl>
            <c:dLbl>
              <c:idx val="3"/>
              <c:layout>
                <c:manualLayout>
                  <c:x val="3.1474822620236348E-2"/>
                  <c:y val="7.6788042832007519E-2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02B-4BBC-929E-462B862CEACA}"/>
                </c:ext>
              </c:extLst>
            </c:dLbl>
            <c:dLbl>
              <c:idx val="4"/>
              <c:layout>
                <c:manualLayout>
                  <c:x val="-2.0983215080157606E-2"/>
                  <c:y val="4.2660023795559707E-2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02B-4BBC-929E-462B862CEACA}"/>
                </c:ext>
              </c:extLst>
            </c:dLbl>
            <c:dLbl>
              <c:idx val="5"/>
              <c:layout>
                <c:manualLayout>
                  <c:x val="-4.8960835187034264E-2"/>
                  <c:y val="-5.119202855467174E-2"/>
                </c:manualLayout>
              </c:layout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02B-4BBC-929E-462B862CEACA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OKUR-YAZAR DEĞİL</c:v>
                </c:pt>
                <c:pt idx="1">
                  <c:v>OKUR-YAZAR DEĞİL</c:v>
                </c:pt>
                <c:pt idx="2">
                  <c:v>İLKOKUL</c:v>
                </c:pt>
                <c:pt idx="3">
                  <c:v>ORTAOKUL</c:v>
                </c:pt>
                <c:pt idx="4">
                  <c:v>LİSE</c:v>
                </c:pt>
                <c:pt idx="5">
                  <c:v>ÜNİVERSİTE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22</c:v>
                </c:pt>
                <c:pt idx="3">
                  <c:v>8</c:v>
                </c:pt>
                <c:pt idx="4">
                  <c:v>23</c:v>
                </c:pt>
                <c:pt idx="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21-42CB-A17B-CFEC2F059278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13.01.2022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F7095A-8E0E-400C-AD63-BE90CDEE9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 vert="horz" lIns="45720" tIns="45720" rIns="45720" bIns="45720" anchor="t">
            <a:normAutofit/>
          </a:bodyPr>
          <a:lstStyle/>
          <a:p>
            <a:r>
              <a:rPr lang="en-US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  <a:t>TUT</a:t>
            </a:r>
            <a:r>
              <a:rPr lang="tr-TR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  <a:t>U</a:t>
            </a:r>
            <a:r>
              <a:rPr lang="en-US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  <a:t>NAMAYANLAR</a:t>
            </a:r>
            <a:r>
              <a:rPr lang="en-US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  <a:t/>
            </a:r>
            <a:br>
              <a:rPr lang="en-US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</a:br>
            <a:r>
              <a:rPr lang="en-US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  <a:t>GRUP B3</a:t>
            </a:r>
            <a:br>
              <a:rPr lang="en-US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</a:br>
            <a:r>
              <a:rPr lang="en-US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</a:rPr>
              <a:t>2021-2022 TODUP PROJESİ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3539C39-4158-4D29-9E2B-7EBD5AA98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1752600"/>
          </a:xfrm>
        </p:spPr>
        <p:txBody>
          <a:bodyPr vert="horz" lIns="91440" tIns="0" rIns="45720" bIns="0" anchor="b">
            <a:normAutofit/>
          </a:bodyPr>
          <a:lstStyle/>
          <a:p>
            <a:r>
              <a:rPr lang="en-US" dirty="0">
                <a:cs typeface="Arial"/>
              </a:rPr>
              <a:t>KOÜ. </a:t>
            </a:r>
            <a:r>
              <a:rPr lang="en-US" dirty="0" err="1">
                <a:cs typeface="Arial"/>
              </a:rPr>
              <a:t>Tıp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Fakültesi</a:t>
            </a:r>
            <a:r>
              <a:rPr lang="en-US" dirty="0">
                <a:cs typeface="Arial"/>
              </a:rPr>
              <a:t> E.A.H POLİKLİNİK, YATAN HASTA SERVİSLERİ VE ACİL SERVİS HİZMETLERİ MEMNUNİYET DEĞERLENDİRMESİ</a:t>
            </a:r>
            <a:endParaRPr lang="en-US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407707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Danışman Öğretmen</a:t>
            </a:r>
            <a:r>
              <a:rPr lang="tr-TR" dirty="0" smtClean="0"/>
              <a:t>:Ahmet Tuğrul </a:t>
            </a:r>
            <a:r>
              <a:rPr lang="tr-TR" dirty="0" err="1" smtClean="0"/>
              <a:t>Eruyar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Proje Öğrencileri</a:t>
            </a:r>
            <a:r>
              <a:rPr lang="tr-TR" dirty="0" smtClean="0"/>
              <a:t>:Ferhat Ateş,</a:t>
            </a:r>
            <a:r>
              <a:rPr lang="tr-TR" dirty="0" err="1" smtClean="0"/>
              <a:t>Emirhan</a:t>
            </a:r>
            <a:r>
              <a:rPr lang="tr-TR" dirty="0" smtClean="0"/>
              <a:t> Genç,Ece Yanar,İrem Erdoğan,Tümer </a:t>
            </a:r>
            <a:r>
              <a:rPr lang="tr-TR" dirty="0" err="1" smtClean="0"/>
              <a:t>Karadoğan</a:t>
            </a:r>
            <a:r>
              <a:rPr lang="tr-TR" dirty="0" smtClean="0"/>
              <a:t>,Deniz </a:t>
            </a:r>
            <a:r>
              <a:rPr lang="tr-TR" dirty="0" err="1" smtClean="0"/>
              <a:t>Arslan</a:t>
            </a:r>
            <a:r>
              <a:rPr lang="tr-TR" dirty="0" smtClean="0"/>
              <a:t>,Ahmet Yakup Es,Gizem </a:t>
            </a:r>
            <a:r>
              <a:rPr lang="tr-TR" dirty="0" err="1" smtClean="0"/>
              <a:t>Aktaş</a:t>
            </a:r>
            <a:r>
              <a:rPr lang="tr-TR" dirty="0" smtClean="0"/>
              <a:t>,Hamza Tetik,Gülçin Boz,İbrahim Erdem,</a:t>
            </a:r>
            <a:r>
              <a:rPr lang="tr-TR" dirty="0" err="1" smtClean="0"/>
              <a:t>Berra</a:t>
            </a:r>
            <a:r>
              <a:rPr lang="tr-TR" dirty="0" smtClean="0"/>
              <a:t> Babayiğit,Ayşegül Tutkun,Ahmet Bera Deniz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0691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1885800079"/>
              </p:ext>
            </p:extLst>
          </p:nvPr>
        </p:nvGraphicFramePr>
        <p:xfrm>
          <a:off x="440872" y="3461658"/>
          <a:ext cx="2792186" cy="3017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3837215" y="3953514"/>
            <a:ext cx="44188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Eğitim</a:t>
            </a:r>
            <a:r>
              <a:rPr lang="en-GB" dirty="0"/>
              <a:t> </a:t>
            </a:r>
            <a:r>
              <a:rPr lang="en-GB" dirty="0" err="1"/>
              <a:t>durumuna</a:t>
            </a:r>
            <a:r>
              <a:rPr lang="en-GB" dirty="0"/>
              <a:t> </a:t>
            </a:r>
            <a:r>
              <a:rPr lang="en-GB" dirty="0" err="1"/>
              <a:t>baktığımızda</a:t>
            </a:r>
            <a:r>
              <a:rPr lang="en-GB" dirty="0"/>
              <a:t> </a:t>
            </a:r>
            <a:r>
              <a:rPr lang="en-GB" dirty="0" err="1"/>
              <a:t>ise</a:t>
            </a:r>
            <a:r>
              <a:rPr lang="en-GB" dirty="0"/>
              <a:t> </a:t>
            </a:r>
            <a:r>
              <a:rPr lang="en-GB" dirty="0" err="1"/>
              <a:t>hastanemize</a:t>
            </a:r>
            <a:r>
              <a:rPr lang="en-GB" dirty="0"/>
              <a:t> </a:t>
            </a:r>
            <a:r>
              <a:rPr lang="en-GB" dirty="0" err="1"/>
              <a:t>gelen</a:t>
            </a:r>
            <a:r>
              <a:rPr lang="en-GB" dirty="0"/>
              <a:t> </a:t>
            </a:r>
            <a:r>
              <a:rPr lang="en-GB" dirty="0" err="1"/>
              <a:t>insanların</a:t>
            </a:r>
            <a:r>
              <a:rPr lang="en-GB" dirty="0"/>
              <a:t> </a:t>
            </a:r>
            <a:r>
              <a:rPr lang="en-GB" dirty="0" err="1"/>
              <a:t>büyük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çoğunluğunun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azından</a:t>
            </a:r>
            <a:r>
              <a:rPr lang="en-GB" dirty="0"/>
              <a:t> </a:t>
            </a:r>
            <a:r>
              <a:rPr lang="en-GB" dirty="0" err="1"/>
              <a:t>okuryazar</a:t>
            </a:r>
            <a:r>
              <a:rPr lang="en-GB" dirty="0"/>
              <a:t> </a:t>
            </a:r>
            <a:r>
              <a:rPr lang="en-GB" dirty="0" err="1"/>
              <a:t>olduğunu</a:t>
            </a:r>
            <a:r>
              <a:rPr lang="en-GB" dirty="0"/>
              <a:t> </a:t>
            </a:r>
            <a:r>
              <a:rPr lang="en-GB" dirty="0" err="1"/>
              <a:t>görüyoruz</a:t>
            </a:r>
            <a:r>
              <a:rPr lang="en-GB" dirty="0"/>
              <a:t>. </a:t>
            </a:r>
            <a:r>
              <a:rPr lang="en-GB" dirty="0" err="1"/>
              <a:t>Lise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ilkokul</a:t>
            </a:r>
            <a:r>
              <a:rPr lang="en-GB" dirty="0"/>
              <a:t> </a:t>
            </a:r>
            <a:r>
              <a:rPr lang="en-GB" dirty="0" err="1"/>
              <a:t>mezunları</a:t>
            </a:r>
            <a:r>
              <a:rPr lang="en-GB" dirty="0"/>
              <a:t> </a:t>
            </a:r>
            <a:r>
              <a:rPr lang="en-GB" dirty="0" err="1"/>
              <a:t>çoğunlukta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bunu</a:t>
            </a:r>
            <a:r>
              <a:rPr lang="en-GB" dirty="0"/>
              <a:t> da </a:t>
            </a:r>
            <a:r>
              <a:rPr lang="en-GB" dirty="0" err="1"/>
              <a:t>üniversite</a:t>
            </a:r>
            <a:r>
              <a:rPr lang="tr-TR" dirty="0"/>
              <a:t> mezunları</a:t>
            </a:r>
            <a:r>
              <a:rPr lang="en-GB" dirty="0"/>
              <a:t> </a:t>
            </a:r>
            <a:r>
              <a:rPr lang="en-GB" dirty="0" err="1"/>
              <a:t>takip</a:t>
            </a:r>
            <a:r>
              <a:rPr lang="en-GB" dirty="0"/>
              <a:t> </a:t>
            </a:r>
            <a:r>
              <a:rPr lang="en-GB" dirty="0" err="1"/>
              <a:t>ediyor</a:t>
            </a:r>
            <a:r>
              <a:rPr lang="en-GB" dirty="0"/>
              <a:t>.</a:t>
            </a:r>
          </a:p>
        </p:txBody>
      </p:sp>
      <p:graphicFrame>
        <p:nvGraphicFramePr>
          <p:cNvPr id="4" name="Chart 14"/>
          <p:cNvGraphicFramePr/>
          <p:nvPr>
            <p:extLst>
              <p:ext uri="{D42A27DB-BD31-4B8C-83A1-F6EECF244321}">
                <p14:modId xmlns="" xmlns:p14="http://schemas.microsoft.com/office/powerpoint/2010/main" val="2396407604"/>
              </p:ext>
            </p:extLst>
          </p:nvPr>
        </p:nvGraphicFramePr>
        <p:xfrm>
          <a:off x="466997" y="391886"/>
          <a:ext cx="2805249" cy="276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Dikdörtgen"/>
          <p:cNvSpPr/>
          <p:nvPr/>
        </p:nvSpPr>
        <p:spPr>
          <a:xfrm>
            <a:off x="3765368" y="1313545"/>
            <a:ext cx="4572000" cy="923330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r>
              <a:rPr lang="en-GB" dirty="0" err="1"/>
              <a:t>Yaş</a:t>
            </a:r>
            <a:r>
              <a:rPr lang="en-GB" dirty="0"/>
              <a:t> </a:t>
            </a:r>
            <a:r>
              <a:rPr lang="en-GB" dirty="0" err="1"/>
              <a:t>aralığına</a:t>
            </a:r>
            <a:r>
              <a:rPr lang="en-GB" dirty="0"/>
              <a:t> </a:t>
            </a:r>
            <a:r>
              <a:rPr lang="en-GB" dirty="0" err="1"/>
              <a:t>baktığımızda</a:t>
            </a:r>
            <a:r>
              <a:rPr lang="en-GB" dirty="0"/>
              <a:t> </a:t>
            </a:r>
            <a:r>
              <a:rPr lang="en-GB" dirty="0" err="1"/>
              <a:t>ise</a:t>
            </a:r>
            <a:r>
              <a:rPr lang="en-GB" dirty="0"/>
              <a:t> 70 </a:t>
            </a:r>
            <a:r>
              <a:rPr lang="en-GB" dirty="0" err="1"/>
              <a:t>kişinin</a:t>
            </a:r>
            <a:r>
              <a:rPr lang="en-GB" dirty="0"/>
              <a:t> 44 u 30-60 </a:t>
            </a:r>
            <a:r>
              <a:rPr lang="en-GB" dirty="0" err="1"/>
              <a:t>yaş</a:t>
            </a:r>
            <a:r>
              <a:rPr lang="en-GB" dirty="0"/>
              <a:t> </a:t>
            </a:r>
            <a:r>
              <a:rPr lang="en-GB" dirty="0" err="1"/>
              <a:t>aralığında</a:t>
            </a:r>
            <a:r>
              <a:rPr lang="en-GB" dirty="0"/>
              <a:t> </a:t>
            </a:r>
            <a:r>
              <a:rPr lang="en-GB" dirty="0" err="1"/>
              <a:t>iken</a:t>
            </a:r>
            <a:r>
              <a:rPr lang="en-GB" dirty="0"/>
              <a:t> 19'u 60 </a:t>
            </a:r>
            <a:r>
              <a:rPr lang="en-GB" dirty="0" err="1"/>
              <a:t>yaş</a:t>
            </a:r>
            <a:r>
              <a:rPr lang="en-GB" dirty="0"/>
              <a:t> </a:t>
            </a:r>
            <a:r>
              <a:rPr lang="en-GB" dirty="0" err="1"/>
              <a:t>üstü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7'si 15-30 </a:t>
            </a:r>
            <a:r>
              <a:rPr lang="tr-TR" dirty="0"/>
              <a:t>yaş aralığında idi.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029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781" y="390034"/>
            <a:ext cx="7085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err="1"/>
              <a:t>Anket</a:t>
            </a:r>
            <a:r>
              <a:rPr lang="en-GB" b="1" dirty="0"/>
              <a:t> </a:t>
            </a:r>
            <a:r>
              <a:rPr lang="en-GB" b="1" dirty="0" err="1"/>
              <a:t>sorularına</a:t>
            </a:r>
            <a:r>
              <a:rPr lang="en-GB" b="1" dirty="0"/>
              <a:t> </a:t>
            </a:r>
            <a:r>
              <a:rPr lang="en-GB" b="1" dirty="0" err="1"/>
              <a:t>geçtiğimiz</a:t>
            </a:r>
            <a:r>
              <a:rPr lang="en-GB" b="1" dirty="0"/>
              <a:t> zaman biz</a:t>
            </a:r>
            <a:r>
              <a:rPr lang="tr-TR" b="1" dirty="0"/>
              <a:t>i</a:t>
            </a:r>
            <a:r>
              <a:rPr lang="en-GB" b="1" dirty="0"/>
              <a:t>m size </a:t>
            </a:r>
            <a:r>
              <a:rPr lang="en-GB" b="1" dirty="0" err="1"/>
              <a:t>daha</a:t>
            </a:r>
            <a:r>
              <a:rPr lang="en-GB" b="1" dirty="0"/>
              <a:t> </a:t>
            </a:r>
            <a:r>
              <a:rPr lang="en-GB" b="1" dirty="0" err="1"/>
              <a:t>çok</a:t>
            </a:r>
            <a:r>
              <a:rPr lang="en-GB" b="1" dirty="0"/>
              <a:t> </a:t>
            </a:r>
            <a:r>
              <a:rPr lang="en-GB" b="1" dirty="0" err="1"/>
              <a:t>sunmak</a:t>
            </a:r>
            <a:r>
              <a:rPr lang="en-GB" b="1" dirty="0"/>
              <a:t> </a:t>
            </a:r>
            <a:r>
              <a:rPr lang="en-GB" b="1" dirty="0" err="1"/>
              <a:t>istediğimiz</a:t>
            </a:r>
            <a:r>
              <a:rPr lang="en-GB" b="1" dirty="0"/>
              <a:t> </a:t>
            </a:r>
            <a:r>
              <a:rPr lang="en-GB" b="1" dirty="0" err="1"/>
              <a:t>veriler</a:t>
            </a:r>
            <a:r>
              <a:rPr lang="en-GB" b="1" dirty="0"/>
              <a:t> </a:t>
            </a:r>
            <a:r>
              <a:rPr lang="en-GB" b="1" dirty="0" err="1"/>
              <a:t>dikkat</a:t>
            </a:r>
            <a:r>
              <a:rPr lang="en-GB" b="1" dirty="0"/>
              <a:t> </a:t>
            </a:r>
            <a:r>
              <a:rPr lang="en-GB" b="1" dirty="0" err="1"/>
              <a:t>çeken</a:t>
            </a:r>
            <a:r>
              <a:rPr lang="en-GB" b="1" dirty="0"/>
              <a:t> </a:t>
            </a:r>
            <a:r>
              <a:rPr lang="en-GB" b="1" dirty="0" err="1"/>
              <a:t>yani</a:t>
            </a:r>
            <a:r>
              <a:rPr lang="en-GB" b="1" dirty="0"/>
              <a:t> belli </a:t>
            </a:r>
            <a:r>
              <a:rPr lang="en-GB" b="1" dirty="0" err="1"/>
              <a:t>problemlere</a:t>
            </a:r>
            <a:r>
              <a:rPr lang="en-GB" b="1" dirty="0"/>
              <a:t> </a:t>
            </a:r>
            <a:r>
              <a:rPr lang="en-GB" b="1" dirty="0" err="1"/>
              <a:t>işaret</a:t>
            </a:r>
            <a:r>
              <a:rPr lang="en-GB" b="1" dirty="0"/>
              <a:t> </a:t>
            </a:r>
            <a:r>
              <a:rPr lang="en-GB" b="1" dirty="0" err="1"/>
              <a:t>eden</a:t>
            </a:r>
            <a:r>
              <a:rPr lang="en-GB" b="1" dirty="0"/>
              <a:t> </a:t>
            </a:r>
            <a:r>
              <a:rPr lang="en-GB" b="1" dirty="0" err="1"/>
              <a:t>verilerdir</a:t>
            </a:r>
            <a:r>
              <a:rPr lang="en-GB" b="1" dirty="0"/>
              <a:t>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710006314"/>
              </p:ext>
            </p:extLst>
          </p:nvPr>
        </p:nvGraphicFramePr>
        <p:xfrm>
          <a:off x="489857" y="1319350"/>
          <a:ext cx="2292531" cy="2547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3202033" y="1613892"/>
            <a:ext cx="5031486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dirty="0"/>
              <a:t>7. </a:t>
            </a:r>
            <a:r>
              <a:rPr lang="en-GB" dirty="0" err="1"/>
              <a:t>soruda</a:t>
            </a:r>
            <a:r>
              <a:rPr lang="en-GB" dirty="0"/>
              <a:t> </a:t>
            </a:r>
            <a:r>
              <a:rPr lang="en-GB" dirty="0" err="1"/>
              <a:t>öğrenmek</a:t>
            </a:r>
            <a:r>
              <a:rPr lang="en-GB" dirty="0"/>
              <a:t> </a:t>
            </a:r>
            <a:r>
              <a:rPr lang="en-GB" dirty="0" err="1"/>
              <a:t>istediğimiz</a:t>
            </a:r>
            <a:r>
              <a:rPr lang="en-GB" dirty="0"/>
              <a:t> </a:t>
            </a:r>
            <a:r>
              <a:rPr lang="en-GB" dirty="0" err="1"/>
              <a:t>veri</a:t>
            </a:r>
            <a:r>
              <a:rPr lang="en-GB" dirty="0"/>
              <a:t> </a:t>
            </a:r>
            <a:r>
              <a:rPr lang="en-GB" b="1" dirty="0"/>
              <a:t>"</a:t>
            </a:r>
            <a:r>
              <a:rPr lang="en-GB" b="1" dirty="0" err="1"/>
              <a:t>Hastane</a:t>
            </a:r>
            <a:r>
              <a:rPr lang="en-GB" b="1" dirty="0"/>
              <a:t> </a:t>
            </a:r>
            <a:r>
              <a:rPr lang="en-GB" b="1" dirty="0" err="1"/>
              <a:t>odalarındaki</a:t>
            </a:r>
            <a:r>
              <a:rPr lang="en-GB" b="1" dirty="0"/>
              <a:t> </a:t>
            </a:r>
            <a:r>
              <a:rPr lang="en-GB" b="1" dirty="0" err="1"/>
              <a:t>eşyalar</a:t>
            </a:r>
            <a:r>
              <a:rPr lang="en-GB" b="1" dirty="0"/>
              <a:t> </a:t>
            </a:r>
            <a:r>
              <a:rPr lang="en-GB" b="1" dirty="0" err="1"/>
              <a:t>çalışır</a:t>
            </a:r>
            <a:r>
              <a:rPr lang="en-GB" b="1" dirty="0"/>
              <a:t> </a:t>
            </a:r>
            <a:r>
              <a:rPr lang="en-GB" b="1" dirty="0" err="1"/>
              <a:t>durumdaydı</a:t>
            </a:r>
            <a:r>
              <a:rPr lang="en-GB" b="1" dirty="0"/>
              <a:t> , </a:t>
            </a:r>
            <a:r>
              <a:rPr lang="en-GB" b="1" dirty="0" err="1"/>
              <a:t>fiziki</a:t>
            </a:r>
            <a:r>
              <a:rPr lang="en-GB" b="1" dirty="0"/>
              <a:t> </a:t>
            </a:r>
            <a:r>
              <a:rPr lang="en-GB" b="1" dirty="0" err="1"/>
              <a:t>koşullar</a:t>
            </a:r>
            <a:r>
              <a:rPr lang="en-GB" b="1" dirty="0"/>
              <a:t> </a:t>
            </a:r>
            <a:r>
              <a:rPr lang="en-GB" b="1" dirty="0" err="1"/>
              <a:t>yeterliydi</a:t>
            </a:r>
            <a:r>
              <a:rPr lang="en-GB" b="1" dirty="0"/>
              <a:t>“</a:t>
            </a:r>
            <a:r>
              <a:rPr lang="tr-TR" dirty="0"/>
              <a:t> idi.</a:t>
            </a:r>
          </a:p>
          <a:p>
            <a:r>
              <a:rPr lang="tr-TR" b="1" dirty="0"/>
              <a:t> Genel şikayet odaların küçüklüğü, bazı yatakların bozuk olması ve lavabodaki kâğıt havluların yetersizliğiydi.       </a:t>
            </a:r>
            <a:endParaRPr lang="en-GB" b="1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="" xmlns:p14="http://schemas.microsoft.com/office/powerpoint/2010/main" val="213008016"/>
              </p:ext>
            </p:extLst>
          </p:nvPr>
        </p:nvGraphicFramePr>
        <p:xfrm>
          <a:off x="498674" y="4049486"/>
          <a:ext cx="2283714" cy="2513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/>
          <p:cNvSpPr/>
          <p:nvPr/>
        </p:nvSpPr>
        <p:spPr>
          <a:xfrm>
            <a:off x="3348990" y="4136329"/>
            <a:ext cx="4572000" cy="1200329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r>
              <a:rPr lang="en-GB" dirty="0"/>
              <a:t>9. </a:t>
            </a:r>
            <a:r>
              <a:rPr lang="en-GB" dirty="0" err="1"/>
              <a:t>soruda</a:t>
            </a:r>
            <a:r>
              <a:rPr lang="en-GB" dirty="0"/>
              <a:t> </a:t>
            </a:r>
            <a:r>
              <a:rPr lang="en-GB" dirty="0" err="1"/>
              <a:t>analizlediğimiz</a:t>
            </a:r>
            <a:r>
              <a:rPr lang="en-GB" dirty="0"/>
              <a:t> </a:t>
            </a:r>
            <a:r>
              <a:rPr lang="en-GB" dirty="0" err="1"/>
              <a:t>veri</a:t>
            </a:r>
            <a:r>
              <a:rPr lang="en-GB" dirty="0"/>
              <a:t> </a:t>
            </a:r>
            <a:r>
              <a:rPr lang="en-GB" dirty="0" err="1"/>
              <a:t>ise</a:t>
            </a:r>
            <a:r>
              <a:rPr lang="en-GB" b="1" dirty="0"/>
              <a:t> "</a:t>
            </a:r>
            <a:r>
              <a:rPr lang="en-GB" b="1" dirty="0" err="1"/>
              <a:t>Hastanenin</a:t>
            </a:r>
            <a:r>
              <a:rPr lang="en-GB" b="1" dirty="0"/>
              <a:t> </a:t>
            </a:r>
            <a:r>
              <a:rPr lang="en-GB" b="1" dirty="0" err="1"/>
              <a:t>yemekleri</a:t>
            </a:r>
            <a:r>
              <a:rPr lang="en-GB" b="1" dirty="0"/>
              <a:t> </a:t>
            </a:r>
            <a:r>
              <a:rPr lang="en-GB" b="1" dirty="0" err="1"/>
              <a:t>hijyen</a:t>
            </a:r>
            <a:r>
              <a:rPr lang="en-GB" b="1" dirty="0"/>
              <a:t> , </a:t>
            </a:r>
            <a:r>
              <a:rPr lang="en-GB" b="1" dirty="0" err="1"/>
              <a:t>sıcaklık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nitelik</a:t>
            </a:r>
            <a:r>
              <a:rPr lang="en-GB" b="1" dirty="0"/>
              <a:t> </a:t>
            </a:r>
            <a:r>
              <a:rPr lang="en-GB" b="1" dirty="0" err="1"/>
              <a:t>açısından</a:t>
            </a:r>
            <a:r>
              <a:rPr lang="en-GB" b="1" dirty="0"/>
              <a:t> </a:t>
            </a:r>
            <a:r>
              <a:rPr lang="en-GB" b="1" dirty="0" err="1"/>
              <a:t>tatmin</a:t>
            </a:r>
            <a:r>
              <a:rPr lang="en-GB" b="1" dirty="0"/>
              <a:t> </a:t>
            </a:r>
            <a:r>
              <a:rPr lang="en-GB" b="1" dirty="0" err="1"/>
              <a:t>ediciydi</a:t>
            </a:r>
            <a:r>
              <a:rPr lang="en-GB" b="1" dirty="0"/>
              <a:t>." </a:t>
            </a:r>
            <a:r>
              <a:rPr lang="en-GB" dirty="0" err="1"/>
              <a:t>i</a:t>
            </a:r>
            <a:r>
              <a:rPr lang="tr-TR" dirty="0" err="1"/>
              <a:t>di</a:t>
            </a:r>
            <a:r>
              <a:rPr lang="en-GB" dirty="0"/>
              <a:t>.</a:t>
            </a:r>
            <a:r>
              <a:rPr lang="tr-TR" dirty="0"/>
              <a:t>  </a:t>
            </a:r>
            <a:r>
              <a:rPr lang="tr-TR" b="1" dirty="0"/>
              <a:t>Genel sorun ise yemek çeşitliliğinin az olması.</a:t>
            </a:r>
            <a:endParaRPr lang="en-GB" b="1" dirty="0"/>
          </a:p>
        </p:txBody>
      </p:sp>
    </p:spTree>
    <p:extLst>
      <p:ext uri="{BB962C8B-B14F-4D97-AF65-F5344CB8AC3E}">
        <p14:creationId xmlns="" xmlns:p14="http://schemas.microsoft.com/office/powerpoint/2010/main" val="2625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p14="http://schemas.microsoft.com/office/powerpoint/2010/main" val="2099119821"/>
              </p:ext>
            </p:extLst>
          </p:nvPr>
        </p:nvGraphicFramePr>
        <p:xfrm>
          <a:off x="529590" y="849086"/>
          <a:ext cx="2889613" cy="2521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3638006" y="121213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11. </a:t>
            </a:r>
            <a:r>
              <a:rPr lang="en-GB" dirty="0" err="1"/>
              <a:t>soruda</a:t>
            </a:r>
            <a:r>
              <a:rPr lang="en-GB" dirty="0"/>
              <a:t> </a:t>
            </a:r>
            <a:r>
              <a:rPr lang="en-GB" dirty="0" err="1"/>
              <a:t>ise</a:t>
            </a:r>
            <a:r>
              <a:rPr lang="en-GB" dirty="0"/>
              <a:t> </a:t>
            </a:r>
            <a:r>
              <a:rPr lang="en-GB" dirty="0" err="1"/>
              <a:t>günümüzün</a:t>
            </a:r>
            <a:r>
              <a:rPr lang="en-GB" dirty="0"/>
              <a:t> en </a:t>
            </a:r>
            <a:r>
              <a:rPr lang="en-GB" dirty="0" err="1"/>
              <a:t>büyük</a:t>
            </a:r>
            <a:r>
              <a:rPr lang="en-GB" dirty="0"/>
              <a:t> </a:t>
            </a:r>
            <a:r>
              <a:rPr lang="en-GB" dirty="0" err="1"/>
              <a:t>problemi</a:t>
            </a:r>
            <a:r>
              <a:rPr lang="en-GB" dirty="0"/>
              <a:t> </a:t>
            </a:r>
            <a:r>
              <a:rPr lang="en-GB" dirty="0" err="1"/>
              <a:t>olan</a:t>
            </a:r>
            <a:r>
              <a:rPr lang="en-GB" dirty="0"/>
              <a:t> </a:t>
            </a:r>
            <a:r>
              <a:rPr lang="en-GB" dirty="0" err="1"/>
              <a:t>pandemiyi</a:t>
            </a:r>
            <a:r>
              <a:rPr lang="en-GB" dirty="0"/>
              <a:t> </a:t>
            </a:r>
            <a:r>
              <a:rPr lang="en-GB" dirty="0" err="1"/>
              <a:t>anketi</a:t>
            </a:r>
            <a:r>
              <a:rPr lang="en-GB" dirty="0"/>
              <a:t> </a:t>
            </a:r>
            <a:r>
              <a:rPr lang="en-GB" dirty="0" err="1"/>
              <a:t>değerlendiren</a:t>
            </a:r>
            <a:r>
              <a:rPr lang="en-GB" dirty="0"/>
              <a:t> </a:t>
            </a:r>
            <a:r>
              <a:rPr lang="en-GB" dirty="0" err="1"/>
              <a:t>kişilerin</a:t>
            </a:r>
            <a:r>
              <a:rPr lang="en-GB" dirty="0"/>
              <a:t> </a:t>
            </a:r>
            <a:r>
              <a:rPr lang="en-GB" b="1" dirty="0"/>
              <a:t>"</a:t>
            </a:r>
            <a:r>
              <a:rPr lang="en-GB" b="1" dirty="0" err="1"/>
              <a:t>Hastanenin</a:t>
            </a:r>
            <a:r>
              <a:rPr lang="en-GB" b="1" dirty="0"/>
              <a:t> </a:t>
            </a:r>
            <a:r>
              <a:rPr lang="en-GB" b="1" dirty="0" err="1"/>
              <a:t>pandemiye</a:t>
            </a:r>
            <a:r>
              <a:rPr lang="en-GB" b="1" dirty="0"/>
              <a:t> </a:t>
            </a:r>
            <a:r>
              <a:rPr lang="en-GB" b="1" dirty="0" err="1"/>
              <a:t>karşı</a:t>
            </a:r>
            <a:r>
              <a:rPr lang="en-GB" b="1" dirty="0"/>
              <a:t> </a:t>
            </a:r>
            <a:r>
              <a:rPr lang="en-GB" b="1" dirty="0" err="1"/>
              <a:t>aldığı</a:t>
            </a:r>
            <a:r>
              <a:rPr lang="en-GB" b="1" dirty="0"/>
              <a:t> </a:t>
            </a:r>
            <a:r>
              <a:rPr lang="en-GB" b="1" dirty="0" err="1"/>
              <a:t>önlemler</a:t>
            </a:r>
            <a:r>
              <a:rPr lang="en-GB" b="1" dirty="0"/>
              <a:t> (</a:t>
            </a:r>
            <a:r>
              <a:rPr lang="en-GB" b="1" dirty="0" err="1"/>
              <a:t>sosyal</a:t>
            </a:r>
            <a:r>
              <a:rPr lang="en-GB" b="1" dirty="0"/>
              <a:t> </a:t>
            </a:r>
            <a:r>
              <a:rPr lang="en-GB" b="1" dirty="0" err="1"/>
              <a:t>mesafe</a:t>
            </a:r>
            <a:r>
              <a:rPr lang="en-GB" b="1" dirty="0"/>
              <a:t>, </a:t>
            </a:r>
            <a:r>
              <a:rPr lang="en-GB" b="1" dirty="0" err="1"/>
              <a:t>maske</a:t>
            </a:r>
            <a:r>
              <a:rPr lang="en-GB" b="1" dirty="0"/>
              <a:t>, </a:t>
            </a:r>
            <a:r>
              <a:rPr lang="en-GB" b="1" dirty="0" err="1"/>
              <a:t>dezenfektan</a:t>
            </a:r>
            <a:r>
              <a:rPr lang="en-GB" b="1" dirty="0"/>
              <a:t> vb.) </a:t>
            </a:r>
            <a:r>
              <a:rPr lang="en-GB" b="1" dirty="0" err="1"/>
              <a:t>yeterliydi</a:t>
            </a:r>
            <a:r>
              <a:rPr lang="en-GB" b="1" dirty="0"/>
              <a:t>." </a:t>
            </a:r>
            <a:r>
              <a:rPr lang="en-GB" dirty="0" err="1"/>
              <a:t>sorusu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değerlendirdik.Verilerin</a:t>
            </a:r>
            <a:r>
              <a:rPr lang="en-GB" dirty="0"/>
              <a:t> </a:t>
            </a:r>
            <a:r>
              <a:rPr lang="en-GB" dirty="0" err="1"/>
              <a:t>analiz</a:t>
            </a:r>
            <a:r>
              <a:rPr lang="en-GB" dirty="0"/>
              <a:t> </a:t>
            </a:r>
            <a:r>
              <a:rPr lang="en-GB" dirty="0" err="1"/>
              <a:t>sonucu</a:t>
            </a:r>
            <a:r>
              <a:rPr lang="en-GB" dirty="0"/>
              <a:t> </a:t>
            </a:r>
            <a:r>
              <a:rPr lang="en-GB" dirty="0" err="1"/>
              <a:t>hastanemizin</a:t>
            </a:r>
            <a:r>
              <a:rPr lang="en-GB" dirty="0"/>
              <a:t> </a:t>
            </a:r>
            <a:r>
              <a:rPr lang="tr-TR" dirty="0"/>
              <a:t>C</a:t>
            </a:r>
            <a:r>
              <a:rPr lang="en-GB" dirty="0"/>
              <a:t>ovid-19'a </a:t>
            </a:r>
            <a:r>
              <a:rPr lang="en-GB" dirty="0" err="1"/>
              <a:t>karşı</a:t>
            </a:r>
            <a:r>
              <a:rPr lang="en-GB" dirty="0"/>
              <a:t> </a:t>
            </a:r>
            <a:r>
              <a:rPr lang="en-GB" dirty="0" err="1"/>
              <a:t>tedbirleri</a:t>
            </a:r>
            <a:r>
              <a:rPr lang="tr-TR" dirty="0"/>
              <a:t> %77’lik kısımla</a:t>
            </a:r>
            <a:r>
              <a:rPr lang="en-GB" dirty="0"/>
              <a:t> </a:t>
            </a:r>
            <a:r>
              <a:rPr lang="en-GB" dirty="0" err="1"/>
              <a:t>yeterli</a:t>
            </a:r>
            <a:r>
              <a:rPr lang="en-GB" dirty="0"/>
              <a:t> </a:t>
            </a:r>
            <a:r>
              <a:rPr lang="en-GB" dirty="0" err="1"/>
              <a:t>bulunmuş</a:t>
            </a:r>
            <a:r>
              <a:rPr lang="tr-TR" dirty="0"/>
              <a:t>tur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638006" y="418080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4. </a:t>
            </a:r>
            <a:r>
              <a:rPr lang="en-GB" dirty="0" err="1"/>
              <a:t>soruda</a:t>
            </a:r>
            <a:r>
              <a:rPr lang="en-GB" dirty="0"/>
              <a:t> </a:t>
            </a:r>
            <a:r>
              <a:rPr lang="en-GB" dirty="0" err="1"/>
              <a:t>ise</a:t>
            </a:r>
            <a:r>
              <a:rPr lang="en-GB" dirty="0"/>
              <a:t> "</a:t>
            </a:r>
            <a:r>
              <a:rPr lang="en-GB" b="1" dirty="0" err="1"/>
              <a:t>Doktorum</a:t>
            </a:r>
            <a:r>
              <a:rPr lang="en-GB" b="1" dirty="0"/>
              <a:t> </a:t>
            </a:r>
            <a:r>
              <a:rPr lang="en-GB" b="1" dirty="0" err="1"/>
              <a:t>tarafından</a:t>
            </a:r>
            <a:r>
              <a:rPr lang="en-GB" b="1" dirty="0"/>
              <a:t> </a:t>
            </a:r>
            <a:r>
              <a:rPr lang="en-GB" b="1" dirty="0" err="1"/>
              <a:t>hastalığım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tedavim</a:t>
            </a:r>
            <a:r>
              <a:rPr lang="en-GB" b="1" dirty="0"/>
              <a:t> </a:t>
            </a:r>
            <a:r>
              <a:rPr lang="en-GB" b="1" dirty="0" err="1"/>
              <a:t>ile</a:t>
            </a:r>
            <a:r>
              <a:rPr lang="en-GB" b="1" dirty="0"/>
              <a:t> </a:t>
            </a:r>
            <a:r>
              <a:rPr lang="en-GB" b="1" dirty="0" err="1"/>
              <a:t>ilgili</a:t>
            </a:r>
            <a:r>
              <a:rPr lang="en-GB" b="1" dirty="0"/>
              <a:t> </a:t>
            </a:r>
            <a:r>
              <a:rPr lang="en-GB" b="1" dirty="0" err="1"/>
              <a:t>yeterli</a:t>
            </a:r>
            <a:r>
              <a:rPr lang="en-GB" b="1" dirty="0"/>
              <a:t> </a:t>
            </a:r>
            <a:r>
              <a:rPr lang="en-GB" b="1" dirty="0" err="1"/>
              <a:t>bilgilendirme</a:t>
            </a:r>
            <a:r>
              <a:rPr lang="en-GB" b="1" dirty="0"/>
              <a:t> </a:t>
            </a:r>
            <a:r>
              <a:rPr lang="en-GB" b="1" dirty="0" err="1"/>
              <a:t>yapıldı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yeterli</a:t>
            </a:r>
            <a:r>
              <a:rPr lang="en-GB" b="1" dirty="0"/>
              <a:t> </a:t>
            </a:r>
            <a:r>
              <a:rPr lang="en-GB" b="1" dirty="0" err="1"/>
              <a:t>süre</a:t>
            </a:r>
            <a:r>
              <a:rPr lang="en-GB" b="1" dirty="0"/>
              <a:t> </a:t>
            </a:r>
            <a:r>
              <a:rPr lang="en-GB" b="1" dirty="0" err="1"/>
              <a:t>ayrıldı</a:t>
            </a:r>
            <a:r>
              <a:rPr lang="en-GB" b="1" dirty="0"/>
              <a:t>."</a:t>
            </a:r>
            <a:r>
              <a:rPr lang="en-GB" dirty="0"/>
              <a:t> </a:t>
            </a:r>
            <a:r>
              <a:rPr lang="en-GB" dirty="0" err="1"/>
              <a:t>sorusunu</a:t>
            </a:r>
            <a:r>
              <a:rPr lang="en-GB" dirty="0"/>
              <a:t> </a:t>
            </a:r>
            <a:r>
              <a:rPr lang="en-GB" dirty="0" err="1"/>
              <a:t>yönelttik.Tamamı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kısmen</a:t>
            </a:r>
            <a:r>
              <a:rPr lang="en-GB" dirty="0"/>
              <a:t> </a:t>
            </a:r>
            <a:r>
              <a:rPr lang="en-GB" dirty="0" err="1"/>
              <a:t>memnunlarla</a:t>
            </a:r>
            <a:r>
              <a:rPr lang="en-GB" dirty="0"/>
              <a:t> </a:t>
            </a:r>
            <a:r>
              <a:rPr lang="en-GB" dirty="0" err="1"/>
              <a:t>birlikte</a:t>
            </a:r>
            <a:r>
              <a:rPr lang="en-GB" dirty="0"/>
              <a:t> </a:t>
            </a:r>
            <a:r>
              <a:rPr lang="en-GB" dirty="0" err="1"/>
              <a:t>toplam</a:t>
            </a:r>
            <a:r>
              <a:rPr lang="en-GB" dirty="0"/>
              <a:t> 66 </a:t>
            </a:r>
            <a:r>
              <a:rPr lang="en-GB" dirty="0" err="1"/>
              <a:t>kişi</a:t>
            </a:r>
            <a:r>
              <a:rPr lang="en-GB" dirty="0"/>
              <a:t> </a:t>
            </a:r>
            <a:r>
              <a:rPr lang="en-GB" dirty="0" err="1"/>
              <a:t>memnun</a:t>
            </a:r>
            <a:r>
              <a:rPr lang="en-GB" dirty="0"/>
              <a:t> </a:t>
            </a:r>
            <a:r>
              <a:rPr lang="en-GB" dirty="0" err="1"/>
              <a:t>görünüyor</a:t>
            </a:r>
            <a:r>
              <a:rPr lang="en-GB" dirty="0"/>
              <a:t>.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4258279096"/>
              </p:ext>
            </p:extLst>
          </p:nvPr>
        </p:nvGraphicFramePr>
        <p:xfrm>
          <a:off x="529590" y="3805110"/>
          <a:ext cx="2889613" cy="2559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98930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47803" y="114624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3</a:t>
            </a:r>
            <a:r>
              <a:rPr lang="en-GB" dirty="0"/>
              <a:t>. </a:t>
            </a:r>
            <a:r>
              <a:rPr lang="en-GB" dirty="0" err="1"/>
              <a:t>soruda</a:t>
            </a:r>
            <a:r>
              <a:rPr lang="en-GB" dirty="0"/>
              <a:t> </a:t>
            </a:r>
            <a:r>
              <a:rPr lang="en-GB" dirty="0" err="1"/>
              <a:t>ise</a:t>
            </a:r>
            <a:r>
              <a:rPr lang="en-GB" dirty="0"/>
              <a:t> </a:t>
            </a:r>
            <a:r>
              <a:rPr lang="en-GB" b="1" dirty="0"/>
              <a:t>"</a:t>
            </a:r>
            <a:r>
              <a:rPr lang="en-GB" b="1" dirty="0" err="1"/>
              <a:t>Hastan</a:t>
            </a:r>
            <a:r>
              <a:rPr lang="tr-TR" b="1" dirty="0"/>
              <a:t>e çalışanları tarafından kişisel mahremiyetime (muayene edilirken kapının kapanması, aradaki paravanın çekilmesi) özen gösterildi</a:t>
            </a:r>
            <a:r>
              <a:rPr lang="en-GB" b="1" dirty="0"/>
              <a:t>" </a:t>
            </a:r>
            <a:r>
              <a:rPr lang="en-GB" dirty="0" err="1"/>
              <a:t>verisini</a:t>
            </a:r>
            <a:r>
              <a:rPr lang="en-GB" dirty="0"/>
              <a:t> </a:t>
            </a:r>
            <a:r>
              <a:rPr lang="en-GB" dirty="0" err="1"/>
              <a:t>analiz</a:t>
            </a:r>
            <a:r>
              <a:rPr lang="en-GB" dirty="0"/>
              <a:t> </a:t>
            </a:r>
            <a:r>
              <a:rPr lang="en-GB" dirty="0" err="1"/>
              <a:t>ettik</a:t>
            </a:r>
            <a:r>
              <a:rPr lang="en-GB" dirty="0"/>
              <a:t>.</a:t>
            </a:r>
            <a:r>
              <a:rPr lang="tr-TR" dirty="0"/>
              <a:t> Hastanemizin en yüksek başarıyı gösterdiği veri bu veri oldu.%95’lik kısım memnun, %5’lik kısım ise kısmen memnun. Memnun olmayan hiç kimse yok.</a:t>
            </a:r>
            <a:endParaRPr lang="en-GB" dirty="0"/>
          </a:p>
        </p:txBody>
      </p:sp>
      <p:sp>
        <p:nvSpPr>
          <p:cNvPr id="5" name="4 Metin kutusu"/>
          <p:cNvSpPr txBox="1"/>
          <p:nvPr/>
        </p:nvSpPr>
        <p:spPr>
          <a:xfrm>
            <a:off x="705394" y="3918857"/>
            <a:ext cx="76907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Memnuniyet anketimizin devamında  şu sonuçlara da vardık: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Hastaneye ulaşımda 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Hastane kayıt/yatış </a:t>
            </a:r>
            <a:r>
              <a:rPr lang="tr-TR" dirty="0" smtClean="0"/>
              <a:t>işlemlerinde</a:t>
            </a:r>
            <a:endParaRPr lang="tr-TR" dirty="0"/>
          </a:p>
          <a:p>
            <a:pPr>
              <a:buFont typeface="Wingdings" pitchFamily="2" charset="2"/>
              <a:buChar char="ü"/>
            </a:pPr>
            <a:r>
              <a:rPr lang="tr-TR" dirty="0"/>
              <a:t>İhtiyaç halinde sağlık personeline ulaşabilmede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Hastane personellerinin </a:t>
            </a:r>
            <a:r>
              <a:rPr lang="tr-TR" dirty="0" err="1"/>
              <a:t>hasataya</a:t>
            </a:r>
            <a:r>
              <a:rPr lang="tr-TR" dirty="0"/>
              <a:t> karşı tutumunda,davranış biçiminde </a:t>
            </a:r>
          </a:p>
          <a:p>
            <a:r>
              <a:rPr lang="tr-TR" dirty="0"/>
              <a:t>hastaların %50’den fazlası memnun kalmıştır.</a:t>
            </a:r>
          </a:p>
          <a:p>
            <a:pPr>
              <a:buFont typeface="Wingdings" pitchFamily="2" charset="2"/>
              <a:buChar char="ü"/>
            </a:pPr>
            <a:endParaRPr lang="tr-TR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53567071"/>
              </p:ext>
            </p:extLst>
          </p:nvPr>
        </p:nvGraphicFramePr>
        <p:xfrm>
          <a:off x="822961" y="1018903"/>
          <a:ext cx="2566851" cy="2612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smtClean="0"/>
              <a:t>POLİKLİNİK HASTA MEMNUNİYET</a:t>
            </a:r>
            <a:br>
              <a:rPr lang="tr-TR" dirty="0" smtClean="0"/>
            </a:br>
            <a:r>
              <a:rPr lang="tr-TR" dirty="0" smtClean="0"/>
              <a:t>ANKETİ SONUÇLARI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27336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3923928" y="1484784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Hasta 78.3%</a:t>
            </a:r>
          </a:p>
          <a:p>
            <a:r>
              <a:rPr lang="tr-TR" sz="2000" dirty="0" smtClean="0"/>
              <a:t>Hasta Yakını 21.7%</a:t>
            </a:r>
            <a:endParaRPr lang="tr-TR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96486"/>
            <a:ext cx="3456384" cy="302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etin kutusu"/>
          <p:cNvSpPr txBox="1"/>
          <p:nvPr/>
        </p:nvSpPr>
        <p:spPr>
          <a:xfrm>
            <a:off x="4067944" y="4149080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Kadın 46.7%</a:t>
            </a:r>
          </a:p>
          <a:p>
            <a:r>
              <a:rPr lang="tr-TR" sz="2000" dirty="0" smtClean="0"/>
              <a:t>Erkek 53.3%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3240360" cy="2977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etin kutusu"/>
          <p:cNvSpPr txBox="1"/>
          <p:nvPr/>
        </p:nvSpPr>
        <p:spPr>
          <a:xfrm>
            <a:off x="4355976" y="1124744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Yaş oranları</a:t>
            </a:r>
          </a:p>
          <a:p>
            <a:r>
              <a:rPr lang="tr-TR" sz="2000" dirty="0" smtClean="0"/>
              <a:t>15-30 yaş : 43.3%</a:t>
            </a:r>
          </a:p>
          <a:p>
            <a:r>
              <a:rPr lang="tr-TR" sz="2000" dirty="0" smtClean="0"/>
              <a:t>30-60 yaş : 43.3%</a:t>
            </a:r>
          </a:p>
          <a:p>
            <a:r>
              <a:rPr lang="tr-TR" sz="2000" dirty="0" smtClean="0"/>
              <a:t>60+ yaş : 13.3%</a:t>
            </a:r>
            <a:endParaRPr lang="tr-TR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284984"/>
            <a:ext cx="3635896" cy="317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Metin kutusu"/>
          <p:cNvSpPr txBox="1"/>
          <p:nvPr/>
        </p:nvSpPr>
        <p:spPr>
          <a:xfrm>
            <a:off x="4427984" y="4005064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Eğitim Durumları</a:t>
            </a:r>
          </a:p>
          <a:p>
            <a:r>
              <a:rPr lang="tr-TR" sz="2000" dirty="0" smtClean="0"/>
              <a:t>İlkokul: 3.3%</a:t>
            </a:r>
          </a:p>
          <a:p>
            <a:r>
              <a:rPr lang="tr-TR" sz="2000" dirty="0" smtClean="0"/>
              <a:t>Ortaokul: 6.7%</a:t>
            </a:r>
          </a:p>
          <a:p>
            <a:r>
              <a:rPr lang="tr-TR" sz="2000" dirty="0" smtClean="0"/>
              <a:t>Lise: 23.3%</a:t>
            </a:r>
          </a:p>
          <a:p>
            <a:r>
              <a:rPr lang="tr-TR" sz="2000" dirty="0" smtClean="0"/>
              <a:t>Üniversite: 66.7%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16824" cy="1584176"/>
          </a:xfrm>
        </p:spPr>
        <p:txBody>
          <a:bodyPr>
            <a:normAutofit/>
          </a:bodyPr>
          <a:lstStyle/>
          <a:p>
            <a:r>
              <a:rPr lang="es-ES" sz="3200" dirty="0" smtClean="0"/>
              <a:t>HASTANEDE ALINAN PANDEMİ VE TEMİZLİK</a:t>
            </a:r>
            <a:br>
              <a:rPr lang="es-ES" sz="3200" dirty="0" smtClean="0"/>
            </a:br>
            <a:r>
              <a:rPr lang="tr-TR" sz="3200" dirty="0" smtClean="0"/>
              <a:t>ÖNLEMLERİ YETERLİ Mİ</a:t>
            </a:r>
            <a:endParaRPr lang="tr-TR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4032448" cy="339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4427984" y="2060848"/>
            <a:ext cx="45365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Yoğun bölümlerdeki hastalar </a:t>
            </a:r>
            <a:r>
              <a:rPr lang="tr-TR" sz="2000" dirty="0" err="1" smtClean="0"/>
              <a:t>pandemi</a:t>
            </a:r>
            <a:endParaRPr lang="tr-TR" sz="2000" dirty="0" smtClean="0"/>
          </a:p>
          <a:p>
            <a:r>
              <a:rPr lang="tr-TR" sz="2000" dirty="0" smtClean="0"/>
              <a:t>önlemlerinin yetersiz olduğunu düşünüyor.</a:t>
            </a:r>
          </a:p>
          <a:p>
            <a:r>
              <a:rPr lang="tr-TR" sz="2000" dirty="0" smtClean="0"/>
              <a:t>Hasta yoğunluğunun az olduğu bölümlerde ise</a:t>
            </a:r>
          </a:p>
          <a:p>
            <a:r>
              <a:rPr lang="tr-TR" sz="2000" dirty="0" smtClean="0"/>
              <a:t>memnuniyet daha yüksek.</a:t>
            </a:r>
          </a:p>
          <a:p>
            <a:r>
              <a:rPr lang="tr-TR" sz="2000" dirty="0" smtClean="0"/>
              <a:t>Vezne kuyruğunun uzun olması önlemleri</a:t>
            </a:r>
          </a:p>
          <a:p>
            <a:r>
              <a:rPr lang="tr-TR" sz="2000" dirty="0" smtClean="0"/>
              <a:t>azaltıyor.</a:t>
            </a:r>
          </a:p>
          <a:p>
            <a:r>
              <a:rPr lang="tr-TR" sz="2000" dirty="0" smtClean="0"/>
              <a:t>Tuvalet temizliği memnuniyeti kişiden kişiye</a:t>
            </a:r>
          </a:p>
          <a:p>
            <a:r>
              <a:rPr lang="tr-TR" sz="2000" dirty="0" smtClean="0"/>
              <a:t>değişmekte.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HASTANENİN SOSYAL</a:t>
            </a:r>
            <a:br>
              <a:rPr lang="tr-TR" dirty="0" smtClean="0"/>
            </a:br>
            <a:r>
              <a:rPr lang="tr-TR" dirty="0" smtClean="0"/>
              <a:t>ALANLARI YETERLİ Mİ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3995142" cy="3499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5004048" y="2276872"/>
            <a:ext cx="32403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Otopark yerlerinin yetersiz olduğu</a:t>
            </a:r>
          </a:p>
          <a:p>
            <a:r>
              <a:rPr lang="tr-TR" sz="2000" dirty="0" smtClean="0"/>
              <a:t>düşünülüyor.</a:t>
            </a:r>
          </a:p>
          <a:p>
            <a:r>
              <a:rPr lang="tr-TR" sz="2000" dirty="0" err="1" smtClean="0"/>
              <a:t>Kafe</a:t>
            </a:r>
            <a:r>
              <a:rPr lang="tr-TR" sz="2000" dirty="0" smtClean="0"/>
              <a:t> ve bekleme alanları ise yeterli.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RANDEVU ALIMINDA</a:t>
            </a:r>
            <a:br>
              <a:rPr lang="tr-TR" dirty="0" smtClean="0"/>
            </a:br>
            <a:r>
              <a:rPr lang="tr-TR" dirty="0" smtClean="0"/>
              <a:t>ZORLANDINIZ MI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242792" cy="381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4860032" y="2132856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İnternet üzerinden randevu alımında</a:t>
            </a:r>
          </a:p>
          <a:p>
            <a:r>
              <a:rPr lang="tr-TR" sz="2000" dirty="0" smtClean="0"/>
              <a:t>hastaların geneli zorlanmıyor fakat</a:t>
            </a:r>
          </a:p>
          <a:p>
            <a:r>
              <a:rPr lang="tr-TR" sz="2000" dirty="0" smtClean="0"/>
              <a:t>randevuların çok ileri tarihte</a:t>
            </a:r>
          </a:p>
          <a:p>
            <a:r>
              <a:rPr lang="tr-TR" sz="2000" dirty="0" smtClean="0"/>
              <a:t>verildiğinden şikayetçiler.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ACİL SERVİS MEMNUNİYET ANKETİ SONUÇLARI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tr-TR" sz="3200" dirty="0" smtClean="0"/>
              <a:t>HASTANEYE GİRİŞ İLE MUAYENE SAATİ</a:t>
            </a:r>
            <a:br>
              <a:rPr lang="tr-TR" sz="3200" dirty="0" smtClean="0"/>
            </a:br>
            <a:r>
              <a:rPr lang="tr-TR" sz="3200" dirty="0" smtClean="0"/>
              <a:t>ARASINDAKİ BEKLEME</a:t>
            </a:r>
            <a:br>
              <a:rPr lang="tr-TR" sz="3200" dirty="0" smtClean="0"/>
            </a:br>
            <a:r>
              <a:rPr lang="tr-TR" sz="3200" dirty="0" smtClean="0"/>
              <a:t>SÜRENİZ NEDİR</a:t>
            </a:r>
            <a:endParaRPr lang="tr-TR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492896"/>
            <a:ext cx="4412902" cy="4161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tr-TR" dirty="0" smtClean="0"/>
              <a:t>EKLEMEK İSTEDİKLERİMİZ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23528" y="2060848"/>
            <a:ext cx="85689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000" dirty="0" smtClean="0"/>
              <a:t>Hastalar, ihtiyaç halinde personele kolayca ulaşabiliyor.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Hastalar, doktorların onları hastalıkları hakkında bilgilendirmesinden ve onlara</a:t>
            </a:r>
          </a:p>
          <a:p>
            <a:r>
              <a:rPr lang="tr-TR" sz="2000" dirty="0" smtClean="0"/>
              <a:t>ayırdıkları süreden memnunlar.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Hastalar, hastane genel temizliğinden memnunlar fakat tuvalet temizliğinin yeterli</a:t>
            </a:r>
          </a:p>
          <a:p>
            <a:r>
              <a:rPr lang="tr-TR" sz="2000" dirty="0" smtClean="0"/>
              <a:t>olmadığını düşünüyorlar.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Uzaktan gelen hastalar, kendileri için pansiyon açılmasını talep ediyorlar.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Hastalar, kendilerine randevu aldıkları doktorlar yerine asistanların bakmasından</a:t>
            </a:r>
          </a:p>
          <a:p>
            <a:r>
              <a:rPr lang="tr-TR" sz="2000" dirty="0" smtClean="0"/>
              <a:t>şikayetçiler.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Hastalar, otoparkın yetersizliğinden ve vale eksikliğinden şikayetçiler.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Hastalar, ultrason randevularının çok geç verilmesinden şikayetçiler.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467544" y="836712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Uygulamış olduğumuz anketin cinsiyet dağılımına baktığımızda 36 kadın ile 39 erkeğin katılımı ile yapıldığını tespit ettik.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39552" y="342900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Anketi uyguladığımız kişilerin eğitim durumunun ise şu şekilde olduğunu tespit ettik:</a:t>
            </a:r>
          </a:p>
        </p:txBody>
      </p:sp>
      <p:graphicFrame>
        <p:nvGraphicFramePr>
          <p:cNvPr id="6" name="5 Grafik"/>
          <p:cNvGraphicFramePr/>
          <p:nvPr/>
        </p:nvGraphicFramePr>
        <p:xfrm>
          <a:off x="899592" y="4365104"/>
          <a:ext cx="5112568" cy="1975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6300192" y="472514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1 kişinin de okur-yazar olmadığını tespit ettik.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467544" y="1916832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Yaklaşık olarak %37 </a:t>
            </a:r>
            <a:r>
              <a:rPr lang="tr-TR" sz="2000" dirty="0" err="1"/>
              <a:t>lik</a:t>
            </a:r>
            <a:r>
              <a:rPr lang="tr-TR" sz="2000" dirty="0"/>
              <a:t> bir kesimin 0-30 yaş aralığında,%56 </a:t>
            </a:r>
            <a:r>
              <a:rPr lang="tr-TR" sz="2000" dirty="0" err="1"/>
              <a:t>lık</a:t>
            </a:r>
            <a:r>
              <a:rPr lang="tr-TR" sz="2000" dirty="0"/>
              <a:t> bir kesimin 31-60 yaş aralığında ve </a:t>
            </a:r>
            <a:r>
              <a:rPr lang="tr-TR" sz="2000" dirty="0" smtClean="0"/>
              <a:t>%17’lik </a:t>
            </a:r>
            <a:r>
              <a:rPr lang="tr-TR" sz="2000" dirty="0"/>
              <a:t>bir kesimin de 60+ yaş aralığında olduğunu tespit ettik.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1282154"/>
          </a:xfrm>
        </p:spPr>
        <p:txBody>
          <a:bodyPr>
            <a:normAutofit fontScale="90000"/>
          </a:bodyPr>
          <a:lstStyle/>
          <a:p>
            <a:r>
              <a:rPr lang="tr-TR" sz="2800" dirty="0"/>
              <a:t>Doktor ile iletişiminizde problem yaşadınız mı?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3610744" cy="1900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4860032" y="332657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Diğer personel size karşı ilgili miydi?</a:t>
            </a:r>
          </a:p>
        </p:txBody>
      </p:sp>
      <p:graphicFrame>
        <p:nvGraphicFramePr>
          <p:cNvPr id="7" name="6 Grafik"/>
          <p:cNvGraphicFramePr/>
          <p:nvPr/>
        </p:nvGraphicFramePr>
        <p:xfrm>
          <a:off x="4755940" y="1483695"/>
          <a:ext cx="403244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Metin kutusu"/>
          <p:cNvSpPr txBox="1"/>
          <p:nvPr/>
        </p:nvSpPr>
        <p:spPr>
          <a:xfrm>
            <a:off x="755576" y="4797152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Bekleme salonları yeterli miydi?</a:t>
            </a:r>
          </a:p>
        </p:txBody>
      </p:sp>
      <p:graphicFrame>
        <p:nvGraphicFramePr>
          <p:cNvPr id="10" name="9 Grafik"/>
          <p:cNvGraphicFramePr/>
          <p:nvPr/>
        </p:nvGraphicFramePr>
        <p:xfrm>
          <a:off x="4067944" y="4365104"/>
          <a:ext cx="4272136" cy="227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08912" cy="1457932"/>
          </a:xfrm>
        </p:spPr>
        <p:txBody>
          <a:bodyPr vert="horz" lIns="91440" tIns="45720" rIns="91440" bIns="45720" anchor="t">
            <a:normAutofit/>
          </a:bodyPr>
          <a:lstStyle/>
          <a:p>
            <a:pPr marL="420370" indent="-383540"/>
            <a:r>
              <a:rPr lang="tr-TR" sz="2000" dirty="0"/>
              <a:t>Hastane personelinin genel olarak hasta mahremiyetine saygı gösterdiğini gördük.</a:t>
            </a:r>
            <a:endParaRPr lang="tr-TR" sz="2000" dirty="0">
              <a:cs typeface="Arial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784452" y="1458090"/>
            <a:ext cx="734481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r-TR" sz="2000" dirty="0" err="1"/>
              <a:t>Hasteneye</a:t>
            </a:r>
            <a:r>
              <a:rPr lang="tr-TR" sz="2000" dirty="0"/>
              <a:t> giriş ile muayene olana kadarki bekleme süresine baktığımızda ise;</a:t>
            </a:r>
          </a:p>
          <a:p>
            <a:endParaRPr lang="tr-TR" sz="2000" dirty="0">
              <a:cs typeface="Arial"/>
            </a:endParaRPr>
          </a:p>
        </p:txBody>
      </p:sp>
      <p:graphicFrame>
        <p:nvGraphicFramePr>
          <p:cNvPr id="5" name="4 Grafik"/>
          <p:cNvGraphicFramePr/>
          <p:nvPr>
            <p:extLst>
              <p:ext uri="{D42A27DB-BD31-4B8C-83A1-F6EECF244321}">
                <p14:modId xmlns:p14="http://schemas.microsoft.com/office/powerpoint/2010/main" xmlns="" val="37638140"/>
              </p:ext>
            </p:extLst>
          </p:nvPr>
        </p:nvGraphicFramePr>
        <p:xfrm>
          <a:off x="338874" y="2279053"/>
          <a:ext cx="404900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3 Metin kutusu">
            <a:extLst>
              <a:ext uri="{FF2B5EF4-FFF2-40B4-BE49-F238E27FC236}">
                <a16:creationId xmlns:a16="http://schemas.microsoft.com/office/drawing/2014/main" xmlns="" id="{4A1FBBDB-E17F-424D-B773-6DE77E8EA10B}"/>
              </a:ext>
            </a:extLst>
          </p:cNvPr>
          <p:cNvSpPr txBox="1"/>
          <p:nvPr/>
        </p:nvSpPr>
        <p:spPr>
          <a:xfrm>
            <a:off x="625574" y="4770991"/>
            <a:ext cx="360040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r-TR" sz="2000" dirty="0"/>
              <a:t>Hastalığınız hakkında yeterli bilgiyi aldınız mı ve bu sizi tatmin etti mi?</a:t>
            </a:r>
          </a:p>
          <a:p>
            <a:endParaRPr lang="tr-TR" sz="2000" dirty="0">
              <a:cs typeface="Arial"/>
            </a:endParaRPr>
          </a:p>
        </p:txBody>
      </p:sp>
      <p:graphicFrame>
        <p:nvGraphicFramePr>
          <p:cNvPr id="8" name="4 Grafik">
            <a:extLst>
              <a:ext uri="{FF2B5EF4-FFF2-40B4-BE49-F238E27FC236}">
                <a16:creationId xmlns:a16="http://schemas.microsoft.com/office/drawing/2014/main" xmlns="" id="{D2788F95-6A61-475A-BCEB-2172CE2A42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271459916"/>
              </p:ext>
            </p:extLst>
          </p:nvPr>
        </p:nvGraphicFramePr>
        <p:xfrm>
          <a:off x="4079689" y="4432439"/>
          <a:ext cx="4560168" cy="181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577483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420370" indent="-383540"/>
            <a:r>
              <a:rPr lang="tr-TR" dirty="0"/>
              <a:t>Hastaların genel olarak hastaneye ulaşımlarında sıkıntı gözlenmemiştir.</a:t>
            </a:r>
            <a:endParaRPr lang="en-US" dirty="0"/>
          </a:p>
          <a:p>
            <a:pPr marL="420370" indent="-383540"/>
            <a:r>
              <a:rPr lang="tr-TR" dirty="0"/>
              <a:t>Hastaların çoğunluğunun danışma ve yönlendirme ile hastane temizliği ve </a:t>
            </a:r>
            <a:r>
              <a:rPr lang="tr-TR" dirty="0" err="1"/>
              <a:t>pandemi</a:t>
            </a:r>
            <a:r>
              <a:rPr lang="tr-TR" dirty="0"/>
              <a:t> önlemleri konusunda genel olarak memnun kaldıkları gözlenmiştir.</a:t>
            </a:r>
            <a:endParaRPr lang="tr-TR" dirty="0">
              <a:cs typeface="Arial"/>
            </a:endParaRPr>
          </a:p>
          <a:p>
            <a:pPr marL="420370" indent="-383540"/>
            <a:r>
              <a:rPr lang="tr-TR" dirty="0"/>
              <a:t>Görüş ve öneri olarak ise tuvaletlerin temizliği-hijyen malzeme yetersizliği, köpeklerin acilin giriş kısımlarında bulunması ve sağlık çalışanlarının sayısal yetersizliği konusunda şikayetler bildirilmiştir.</a:t>
            </a:r>
          </a:p>
          <a:p>
            <a:pPr marL="420370" indent="-383540"/>
            <a:r>
              <a:rPr lang="tr-TR" dirty="0">
                <a:ea typeface="+mn-lt"/>
                <a:cs typeface="+mn-lt"/>
              </a:rPr>
              <a:t>Hastaların hastanedeki sosyal alanlardan   (otopark.otomatlar.</a:t>
            </a:r>
            <a:r>
              <a:rPr lang="tr-TR" dirty="0" err="1">
                <a:ea typeface="+mn-lt"/>
                <a:cs typeface="+mn-lt"/>
              </a:rPr>
              <a:t>kafeler</a:t>
            </a:r>
            <a:r>
              <a:rPr lang="tr-TR" dirty="0">
                <a:ea typeface="+mn-lt"/>
                <a:cs typeface="+mn-lt"/>
              </a:rPr>
              <a:t> vs.) memnuniyetlerinin yarı yarıya olduğunu ve dikkat edilmesi gerektiğini </a:t>
            </a:r>
            <a:r>
              <a:rPr lang="tr-TR" dirty="0" err="1">
                <a:ea typeface="+mn-lt"/>
                <a:cs typeface="+mn-lt"/>
              </a:rPr>
              <a:t>farkettik</a:t>
            </a:r>
            <a:r>
              <a:rPr lang="tr-TR" dirty="0">
                <a:ea typeface="+mn-lt"/>
                <a:cs typeface="+mn-lt"/>
              </a:rPr>
              <a:t>.</a:t>
            </a:r>
            <a:endParaRPr lang="tr-TR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7584" y="2132856"/>
            <a:ext cx="7053542" cy="1400530"/>
          </a:xfrm>
        </p:spPr>
        <p:txBody>
          <a:bodyPr>
            <a:noAutofit/>
          </a:bodyPr>
          <a:lstStyle/>
          <a:p>
            <a:pPr algn="ctr"/>
            <a:r>
              <a:rPr lang="tr-TR" b="1" dirty="0"/>
              <a:t>YATAN HASTA MEMNUNİYET </a:t>
            </a:r>
            <a:r>
              <a:rPr lang="tr-TR" b="1" dirty="0" smtClean="0"/>
              <a:t>ANKETİ SONUÇLARI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53542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/>
              <a:t>YATAN HASTA MEMNUNİYET </a:t>
            </a:r>
            <a:r>
              <a:rPr lang="tr-TR" sz="3600" b="1" dirty="0" smtClean="0"/>
              <a:t>ANKETİ SONUÇLARI</a:t>
            </a:r>
            <a:endParaRPr lang="en-GB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7554570" cy="4757246"/>
          </a:xfrm>
        </p:spPr>
        <p:txBody>
          <a:bodyPr>
            <a:noAutofit/>
          </a:bodyPr>
          <a:lstStyle/>
          <a:p>
            <a:r>
              <a:rPr lang="tr-TR" sz="2400" dirty="0"/>
              <a:t>Kocaeli Üniversitesi Hastanesi’nde yapmış olduğumuz yatan hasta memnuniyet anketinde yatan hastaların ve hasta yakınlarının hastanemizin oda şartları , yemek , ulaşım , sosyal alan , covid 19 tedbirleri vb. konular hakkında yeterliliğini araştırmak istedik.  </a:t>
            </a:r>
          </a:p>
          <a:p>
            <a:r>
              <a:rPr lang="tr-TR" sz="2400" dirty="0"/>
              <a:t>Yaptığımız anketin dikkat çeken ve önemli kısımlarını öğrenip sunmak  ayrıca bu anketi yaparken öncelikle cinsiyet , yaş aralığı ve eğitim durumlarını belirlemek ilk amacımızdı.</a:t>
            </a:r>
          </a:p>
          <a:p>
            <a:r>
              <a:rPr lang="tr-TR" sz="2400" dirty="0"/>
              <a:t>Daha doğru verilere ulaşmak amacı ile anketimizi 70 kişiye uyguladık.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41703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253567071"/>
              </p:ext>
            </p:extLst>
          </p:nvPr>
        </p:nvGraphicFramePr>
        <p:xfrm>
          <a:off x="604158" y="809897"/>
          <a:ext cx="2472145" cy="2612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3167743" y="1760113"/>
            <a:ext cx="4572000" cy="646331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r>
              <a:rPr lang="en-GB" dirty="0" err="1"/>
              <a:t>Yaptığımız</a:t>
            </a:r>
            <a:r>
              <a:rPr lang="en-GB" dirty="0"/>
              <a:t> </a:t>
            </a:r>
            <a:r>
              <a:rPr lang="en-GB" dirty="0" err="1"/>
              <a:t>toplam</a:t>
            </a:r>
            <a:r>
              <a:rPr lang="en-GB" dirty="0"/>
              <a:t> </a:t>
            </a:r>
            <a:r>
              <a:rPr lang="en-GB" dirty="0" err="1"/>
              <a:t>anket</a:t>
            </a:r>
            <a:r>
              <a:rPr lang="en-GB" dirty="0"/>
              <a:t> </a:t>
            </a:r>
            <a:r>
              <a:rPr lang="en-GB" dirty="0" err="1"/>
              <a:t>sayısı</a:t>
            </a:r>
            <a:r>
              <a:rPr lang="en-GB" dirty="0"/>
              <a:t> 70 </a:t>
            </a:r>
            <a:r>
              <a:rPr lang="en-GB" dirty="0" err="1"/>
              <a:t>idi</a:t>
            </a:r>
            <a:r>
              <a:rPr lang="en-GB" dirty="0"/>
              <a:t>. Bu 70 </a:t>
            </a:r>
            <a:r>
              <a:rPr lang="en-GB" dirty="0" err="1"/>
              <a:t>kişinin</a:t>
            </a:r>
            <a:r>
              <a:rPr lang="en-GB" dirty="0"/>
              <a:t> 42'si hasta</a:t>
            </a:r>
            <a:r>
              <a:rPr lang="tr-TR" dirty="0"/>
              <a:t>, </a:t>
            </a:r>
            <a:r>
              <a:rPr lang="en-GB" dirty="0"/>
              <a:t>28'i hasta </a:t>
            </a:r>
            <a:r>
              <a:rPr lang="en-GB" dirty="0" err="1"/>
              <a:t>yakınıydı</a:t>
            </a:r>
            <a:r>
              <a:rPr lang="en-GB" dirty="0"/>
              <a:t>.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="" xmlns:p14="http://schemas.microsoft.com/office/powerpoint/2010/main" val="857562084"/>
              </p:ext>
            </p:extLst>
          </p:nvPr>
        </p:nvGraphicFramePr>
        <p:xfrm>
          <a:off x="594362" y="3831239"/>
          <a:ext cx="2530927" cy="253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3177539" y="468704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err="1"/>
              <a:t>Uyguladığımız</a:t>
            </a:r>
            <a:r>
              <a:rPr lang="en-GB" dirty="0"/>
              <a:t> </a:t>
            </a:r>
            <a:r>
              <a:rPr lang="en-GB" dirty="0" err="1"/>
              <a:t>anketlerin</a:t>
            </a:r>
            <a:r>
              <a:rPr lang="en-GB" dirty="0"/>
              <a:t> 35'i </a:t>
            </a:r>
            <a:r>
              <a:rPr lang="en-GB" dirty="0" err="1"/>
              <a:t>kadın</a:t>
            </a:r>
            <a:r>
              <a:rPr lang="en-GB" dirty="0"/>
              <a:t> </a:t>
            </a:r>
            <a:r>
              <a:rPr lang="en-GB" dirty="0" err="1"/>
              <a:t>bireylere</a:t>
            </a:r>
            <a:r>
              <a:rPr lang="en-GB" dirty="0"/>
              <a:t> 35'i </a:t>
            </a:r>
            <a:r>
              <a:rPr lang="en-GB" dirty="0" err="1"/>
              <a:t>erkek</a:t>
            </a:r>
            <a:r>
              <a:rPr lang="en-GB" dirty="0"/>
              <a:t> </a:t>
            </a:r>
            <a:r>
              <a:rPr lang="en-GB" dirty="0" err="1"/>
              <a:t>bireylere</a:t>
            </a:r>
            <a:r>
              <a:rPr lang="en-GB" dirty="0"/>
              <a:t> </a:t>
            </a:r>
            <a:r>
              <a:rPr lang="en-GB" dirty="0" err="1"/>
              <a:t>uygulanmıştır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483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1298</TotalTime>
  <Words>827</Words>
  <Application>Microsoft Office PowerPoint</Application>
  <PresentationFormat>Ekran Gösterisi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Cumba</vt:lpstr>
      <vt:lpstr>TUTUNAMAYANLAR GRUP B3 2021-2022 TODUP PROJESİ</vt:lpstr>
      <vt:lpstr>ACİL SERVİS MEMNUNİYET ANKETİ SONUÇLARI</vt:lpstr>
      <vt:lpstr>Slayt 3</vt:lpstr>
      <vt:lpstr>Doktor ile iletişiminizde problem yaşadınız mı?</vt:lpstr>
      <vt:lpstr>Slayt 5</vt:lpstr>
      <vt:lpstr>Slayt 6</vt:lpstr>
      <vt:lpstr>YATAN HASTA MEMNUNİYET ANKETİ SONUÇLARI</vt:lpstr>
      <vt:lpstr>YATAN HASTA MEMNUNİYET ANKETİ SONUÇLARI</vt:lpstr>
      <vt:lpstr>Slayt 9</vt:lpstr>
      <vt:lpstr>Slayt 10</vt:lpstr>
      <vt:lpstr>Slayt 11</vt:lpstr>
      <vt:lpstr>Slayt 12</vt:lpstr>
      <vt:lpstr>Slayt 13</vt:lpstr>
      <vt:lpstr>POLİKLİNİK HASTA MEMNUNİYET ANKETİ SONUÇLARI</vt:lpstr>
      <vt:lpstr>Slayt 15</vt:lpstr>
      <vt:lpstr>Slayt 16</vt:lpstr>
      <vt:lpstr>HASTANEDE ALINAN PANDEMİ VE TEMİZLİK ÖNLEMLERİ YETERLİ Mİ</vt:lpstr>
      <vt:lpstr>HASTANENİN SOSYAL ALANLARI YETERLİ Mİ</vt:lpstr>
      <vt:lpstr>RANDEVU ALIMINDA ZORLANDINIZ MI</vt:lpstr>
      <vt:lpstr>HASTANEYE GİRİŞ İLE MUAYENE SAATİ ARASINDAKİ BEKLEME SÜRENİZ NEDİR</vt:lpstr>
      <vt:lpstr>EKLEMEK İSTEDİKLERİMİZ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TÜMER</dc:creator>
  <cp:lastModifiedBy>kou</cp:lastModifiedBy>
  <cp:revision>102</cp:revision>
  <dcterms:created xsi:type="dcterms:W3CDTF">2021-12-29T16:10:56Z</dcterms:created>
  <dcterms:modified xsi:type="dcterms:W3CDTF">2022-01-13T05:09:53Z</dcterms:modified>
</cp:coreProperties>
</file>