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charts/colors8.xml" ContentType="application/vnd.ms-office.chartcolorstyl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charts/chart7.xml" ContentType="application/vnd.openxmlformats-officedocument.drawingml.chart+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omments/comment1.xml" ContentType="application/vnd.openxmlformats-officedocument.presentationml.comments+xml"/>
  <Override PartName="/ppt/charts/chart6.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4"/>
  </p:sldMasterIdLst>
  <p:notesMasterIdLst>
    <p:notesMasterId r:id="rId23"/>
  </p:notesMasterIdLst>
  <p:handoutMasterIdLst>
    <p:handoutMasterId r:id="rId24"/>
  </p:handoutMasterIdLst>
  <p:sldIdLst>
    <p:sldId id="259" r:id="rId5"/>
    <p:sldId id="301" r:id="rId6"/>
    <p:sldId id="260" r:id="rId7"/>
    <p:sldId id="264" r:id="rId8"/>
    <p:sldId id="265" r:id="rId9"/>
    <p:sldId id="282" r:id="rId10"/>
    <p:sldId id="291" r:id="rId11"/>
    <p:sldId id="272" r:id="rId12"/>
    <p:sldId id="273" r:id="rId13"/>
    <p:sldId id="277" r:id="rId14"/>
    <p:sldId id="295" r:id="rId15"/>
    <p:sldId id="296" r:id="rId16"/>
    <p:sldId id="298" r:id="rId17"/>
    <p:sldId id="299" r:id="rId18"/>
    <p:sldId id="300" r:id="rId19"/>
    <p:sldId id="294" r:id="rId20"/>
    <p:sldId id="293"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lin" initials="P" lastIdx="1" clrIdx="0">
    <p:extLst>
      <p:ext uri="{19B8F6BF-5375-455C-9EA6-DF929625EA0E}">
        <p15:presenceInfo xmlns:p15="http://schemas.microsoft.com/office/powerpoint/2012/main" xmlns="" userId="3c0c1195aeb3fd94" providerId="Windows Live"/>
      </p:ext>
    </p:extLst>
  </p:cmAuthor>
  <p:cmAuthor id="2" name="Aysegul Ucuncu Kefeli" initials="AUK" lastIdx="2" clrIdx="1">
    <p:extLst>
      <p:ext uri="{19B8F6BF-5375-455C-9EA6-DF929625EA0E}">
        <p15:presenceInfo xmlns:p15="http://schemas.microsoft.com/office/powerpoint/2012/main" xmlns="" userId="Aysegul Ucuncu Kefe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66" d="100"/>
          <a:sy n="66" d="100"/>
        </p:scale>
        <p:origin x="-102" y="-270"/>
      </p:cViewPr>
      <p:guideLst>
        <p:guide orient="horz" pos="2160"/>
        <p:guide pos="3840"/>
      </p:guideLst>
    </p:cSldViewPr>
  </p:slideViewPr>
  <p:notesTextViewPr>
    <p:cViewPr>
      <p:scale>
        <a:sx n="1" d="1"/>
        <a:sy n="1" d="1"/>
      </p:scale>
      <p:origin x="0" y="0"/>
    </p:cViewPr>
  </p:notesTextViewPr>
  <p:sorterViewPr>
    <p:cViewPr>
      <p:scale>
        <a:sx n="100" d="100"/>
        <a:sy n="100" d="100"/>
      </p:scale>
      <p:origin x="0" y="-14100"/>
    </p:cViewPr>
  </p:sorterViewPr>
  <p:notesViewPr>
    <p:cSldViewPr snapToGrid="0" showGuides="1">
      <p:cViewPr varScale="1">
        <p:scale>
          <a:sx n="90" d="100"/>
          <a:sy n="90" d="100"/>
        </p:scale>
        <p:origin x="281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_al__ma_Sayfas_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_al__ma_Sayfas_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_al__ma_Sayfas_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_al__ma_Sayfas_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_al__ma_Sayfas_5.xlsx"/><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_al__ma_Sayfas_6.xlsx"/><Relationship Id="rId1" Type="http://schemas.openxmlformats.org/officeDocument/2006/relationships/themeOverride" Target="../theme/themeOverride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Office_Excel__al__ma_Sayfas_7.xlsx"/><Relationship Id="rId1" Type="http://schemas.openxmlformats.org/officeDocument/2006/relationships/themeOverride" Target="../theme/themeOverride7.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Office_Excel__al__ma_Sayfas_8.xlsx"/><Relationship Id="rId1" Type="http://schemas.openxmlformats.org/officeDocument/2006/relationships/themeOverride" Target="../theme/themeOverride8.xml"/><Relationship Id="rId4"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KETEM hakkında bilginiz var mı? </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(60 kişi cevapladı) </a:t>
            </a:r>
            <a:r>
              <a:rPr lang="tr-TR" sz="1100" baseline="0"/>
              <a:t> </a:t>
            </a:r>
          </a:p>
        </c:rich>
      </c:tx>
      <c:layout/>
      <c:spPr>
        <a:noFill/>
        <a:ln>
          <a:noFill/>
        </a:ln>
        <a:effectLst/>
      </c:spPr>
    </c:title>
    <c:plotArea>
      <c:layout/>
      <c:pieChart>
        <c:varyColors val="1"/>
        <c:ser>
          <c:idx val="0"/>
          <c:order val="0"/>
          <c:tx>
            <c:strRef>
              <c:f>Sheet1!$B$1</c:f>
              <c:strCache>
                <c:ptCount val="1"/>
                <c:pt idx="0">
                  <c:v>Cevaplar</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9385-4A3F-A299-8FEA5A9AD7F4}"/>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9385-4A3F-A299-8FEA5A9AD7F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dLblPos val="inEnd"/>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General</c:formatCode>
                <c:ptCount val="2"/>
                <c:pt idx="0">
                  <c:v>23</c:v>
                </c:pt>
                <c:pt idx="1">
                  <c:v>37</c:v>
                </c:pt>
              </c:numCache>
            </c:numRef>
          </c:val>
          <c:extLst xmlns:c16r2="http://schemas.microsoft.com/office/drawing/2015/06/chart">
            <c:ext xmlns:c16="http://schemas.microsoft.com/office/drawing/2014/chart" uri="{C3380CC4-5D6E-409C-BE32-E72D297353CC}">
              <c16:uniqueId val="{00000004-9385-4A3F-A299-8FEA5A9AD7F4}"/>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Meme kanseri</a:t>
            </a:r>
            <a:r>
              <a:rPr lang="tr-TR" sz="1100" baseline="0"/>
              <a:t> erken tanısı için yapmanız gerekenleri biliyor musunuz? </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baseline="0"/>
              <a:t>(Sadece kadınlara soruldu, 40 kişi cevapladı)</a:t>
            </a:r>
            <a:endParaRPr lang="en-US" sz="1100"/>
          </a:p>
        </c:rich>
      </c:tx>
      <c:layout/>
      <c:spPr>
        <a:noFill/>
        <a:ln>
          <a:noFill/>
        </a:ln>
        <a:effectLst/>
      </c:spPr>
    </c:title>
    <c:plotArea>
      <c:layout/>
      <c:pieChart>
        <c:varyColors val="1"/>
        <c:ser>
          <c:idx val="0"/>
          <c:order val="0"/>
          <c:tx>
            <c:strRef>
              <c:f>Sheet1!$B$1</c:f>
              <c:strCache>
                <c:ptCount val="1"/>
                <c:pt idx="0">
                  <c:v>Cevaplar</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64C7-45CB-A840-4E67F7F3F18D}"/>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64C7-45CB-A840-4E67F7F3F1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dLblPos val="inEnd"/>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General</c:formatCode>
                <c:ptCount val="2"/>
                <c:pt idx="0">
                  <c:v>34</c:v>
                </c:pt>
                <c:pt idx="1">
                  <c:v>6</c:v>
                </c:pt>
              </c:numCache>
            </c:numRef>
          </c:val>
          <c:extLst xmlns:c16r2="http://schemas.microsoft.com/office/drawing/2015/06/chart">
            <c:ext xmlns:c16="http://schemas.microsoft.com/office/drawing/2014/chart" uri="{C3380CC4-5D6E-409C-BE32-E72D297353CC}">
              <c16:uniqueId val="{00000004-64C7-45CB-A840-4E67F7F3F18D}"/>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Evde kendi kendinize</a:t>
            </a:r>
            <a:r>
              <a:rPr lang="tr-TR" sz="1100" baseline="0"/>
              <a:t> meme muayenesi yapıyor musunuz? </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baseline="0"/>
              <a:t>(Sadece kadınlara soruldu, 40 kişi cevapladı)</a:t>
            </a:r>
            <a:endParaRPr lang="en-US" sz="1100"/>
          </a:p>
        </c:rich>
      </c:tx>
      <c:layout/>
      <c:spPr>
        <a:noFill/>
        <a:ln>
          <a:noFill/>
        </a:ln>
        <a:effectLst/>
      </c:spPr>
    </c:title>
    <c:plotArea>
      <c:layout/>
      <c:pieChart>
        <c:varyColors val="1"/>
        <c:ser>
          <c:idx val="0"/>
          <c:order val="0"/>
          <c:tx>
            <c:strRef>
              <c:f>Sheet1!$B$1</c:f>
              <c:strCache>
                <c:ptCount val="1"/>
                <c:pt idx="0">
                  <c:v>Cevaplar</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3951-4FFB-B8EB-DBAF5A0ADAB2}"/>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3951-4FFB-B8EB-DBAF5A0ADA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dLblPos val="inEnd"/>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General</c:formatCode>
                <c:ptCount val="2"/>
                <c:pt idx="0">
                  <c:v>25</c:v>
                </c:pt>
                <c:pt idx="1">
                  <c:v>14</c:v>
                </c:pt>
              </c:numCache>
            </c:numRef>
          </c:val>
          <c:extLst xmlns:c16r2="http://schemas.microsoft.com/office/drawing/2015/06/chart">
            <c:ext xmlns:c16="http://schemas.microsoft.com/office/drawing/2014/chart" uri="{C3380CC4-5D6E-409C-BE32-E72D297353CC}">
              <c16:uniqueId val="{00000004-3951-4FFB-B8EB-DBAF5A0ADAB2}"/>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Rahim ağzı</a:t>
            </a:r>
            <a:r>
              <a:rPr lang="tr-TR" sz="1100" baseline="0"/>
              <a:t> kanseri için yapılan tarama testlerini biliyor musunuz? </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baseline="0"/>
              <a:t>(Sadece kadınlara soruldu, 40 kişi cevapladı)</a:t>
            </a:r>
            <a:endParaRPr lang="en-US" sz="1100"/>
          </a:p>
        </c:rich>
      </c:tx>
      <c:layout/>
      <c:spPr>
        <a:noFill/>
        <a:ln>
          <a:noFill/>
        </a:ln>
        <a:effectLst/>
      </c:spPr>
    </c:title>
    <c:plotArea>
      <c:layout/>
      <c:pieChart>
        <c:varyColors val="1"/>
        <c:ser>
          <c:idx val="0"/>
          <c:order val="0"/>
          <c:tx>
            <c:strRef>
              <c:f>Sheet1!$B$1</c:f>
              <c:strCache>
                <c:ptCount val="1"/>
                <c:pt idx="0">
                  <c:v>Cevaplar</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5F21-4B32-A348-1D2A9B2AB2B6}"/>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5F21-4B32-A348-1D2A9B2AB2B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dLblPos val="inEnd"/>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General</c:formatCode>
                <c:ptCount val="2"/>
                <c:pt idx="0">
                  <c:v>30</c:v>
                </c:pt>
                <c:pt idx="1">
                  <c:v>10</c:v>
                </c:pt>
              </c:numCache>
            </c:numRef>
          </c:val>
          <c:extLst xmlns:c16r2="http://schemas.microsoft.com/office/drawing/2015/06/chart">
            <c:ext xmlns:c16="http://schemas.microsoft.com/office/drawing/2014/chart" uri="{C3380CC4-5D6E-409C-BE32-E72D297353CC}">
              <c16:uniqueId val="{00000004-5F21-4B32-A348-1D2A9B2AB2B6}"/>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Hiç smear aldırdınız</a:t>
            </a:r>
            <a:r>
              <a:rPr lang="tr-TR" sz="1100" baseline="0"/>
              <a:t> mı? </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baseline="0"/>
              <a:t>(Sadece kadınlara soruldu, 40 kişi cevapladı)</a:t>
            </a:r>
            <a:endParaRPr lang="en-US" sz="1100"/>
          </a:p>
        </c:rich>
      </c:tx>
      <c:layout>
        <c:manualLayout>
          <c:xMode val="edge"/>
          <c:yMode val="edge"/>
          <c:x val="0.13725377426312002"/>
          <c:y val="4.3632397054813248E-2"/>
        </c:manualLayout>
      </c:layout>
      <c:spPr>
        <a:noFill/>
        <a:ln>
          <a:noFill/>
        </a:ln>
        <a:effectLst/>
      </c:spPr>
    </c:title>
    <c:plotArea>
      <c:layout/>
      <c:pieChart>
        <c:varyColors val="1"/>
        <c:ser>
          <c:idx val="0"/>
          <c:order val="0"/>
          <c:tx>
            <c:strRef>
              <c:f>Sheet1!$B$1</c:f>
              <c:strCache>
                <c:ptCount val="1"/>
                <c:pt idx="0">
                  <c:v>Cevaplar</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C210-4A21-A0ED-5A4EDAA78123}"/>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C210-4A21-A0ED-5A4EDAA7812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dLblPos val="inEnd"/>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General</c:formatCode>
                <c:ptCount val="2"/>
                <c:pt idx="0">
                  <c:v>18</c:v>
                </c:pt>
                <c:pt idx="1">
                  <c:v>19</c:v>
                </c:pt>
              </c:numCache>
            </c:numRef>
          </c:val>
          <c:extLst xmlns:c16r2="http://schemas.microsoft.com/office/drawing/2015/06/chart">
            <c:ext xmlns:c16="http://schemas.microsoft.com/office/drawing/2014/chart" uri="{C3380CC4-5D6E-409C-BE32-E72D297353CC}">
              <c16:uniqueId val="{00000004-C210-4A21-A0ED-5A4EDAA78123}"/>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HPV virüsünü</a:t>
            </a:r>
            <a:r>
              <a:rPr lang="tr-TR" sz="1100" baseline="0"/>
              <a:t> duydunuz mu ve HPV DNA testi yaptırdınız mı? </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baseline="0"/>
              <a:t>(Sadece kadınlara soruldu, 40 kişi cevapladı)</a:t>
            </a:r>
            <a:endParaRPr lang="en-US" sz="1100"/>
          </a:p>
        </c:rich>
      </c:tx>
      <c:layout/>
      <c:spPr>
        <a:noFill/>
        <a:ln>
          <a:noFill/>
        </a:ln>
        <a:effectLst/>
      </c:spPr>
    </c:title>
    <c:plotArea>
      <c:layout/>
      <c:pieChart>
        <c:varyColors val="1"/>
        <c:ser>
          <c:idx val="0"/>
          <c:order val="0"/>
          <c:tx>
            <c:strRef>
              <c:f>Sheet1!$B$1</c:f>
              <c:strCache>
                <c:ptCount val="1"/>
                <c:pt idx="0">
                  <c:v>Cevaplar</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891B-4141-B9D7-10B787CC0947}"/>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891B-4141-B9D7-10B787CC094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dLblPos val="inEnd"/>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General</c:formatCode>
                <c:ptCount val="2"/>
                <c:pt idx="0">
                  <c:v>9</c:v>
                </c:pt>
                <c:pt idx="1">
                  <c:v>30</c:v>
                </c:pt>
              </c:numCache>
            </c:numRef>
          </c:val>
          <c:extLst xmlns:c16r2="http://schemas.microsoft.com/office/drawing/2015/06/chart">
            <c:ext xmlns:c16="http://schemas.microsoft.com/office/drawing/2014/chart" uri="{C3380CC4-5D6E-409C-BE32-E72D297353CC}">
              <c16:uniqueId val="{00000004-891B-4141-B9D7-10B787CC0947}"/>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Bağırsak</a:t>
            </a:r>
            <a:r>
              <a:rPr lang="tr-TR" sz="1100" baseline="0"/>
              <a:t> kanseri erken </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baseline="0"/>
              <a:t>tarama testini duydunuz mu?</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(60 kişi cevapladı)</a:t>
            </a:r>
            <a:endParaRPr lang="en-US" sz="1100"/>
          </a:p>
        </c:rich>
      </c:tx>
      <c:layout/>
      <c:spPr>
        <a:noFill/>
        <a:ln>
          <a:noFill/>
        </a:ln>
        <a:effectLst/>
      </c:spPr>
    </c:title>
    <c:plotArea>
      <c:layout/>
      <c:pieChart>
        <c:varyColors val="1"/>
        <c:ser>
          <c:idx val="0"/>
          <c:order val="0"/>
          <c:tx>
            <c:strRef>
              <c:f>Sheet1!$B$1</c:f>
              <c:strCache>
                <c:ptCount val="1"/>
                <c:pt idx="0">
                  <c:v>Cevaplar</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C321-4B43-8FD8-9DD3732D4BBF}"/>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C321-4B43-8FD8-9DD3732D4BB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dLblPos val="inEnd"/>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General</c:formatCode>
                <c:ptCount val="2"/>
                <c:pt idx="0">
                  <c:v>21</c:v>
                </c:pt>
                <c:pt idx="1">
                  <c:v>27</c:v>
                </c:pt>
              </c:numCache>
            </c:numRef>
          </c:val>
          <c:extLst xmlns:c16r2="http://schemas.microsoft.com/office/drawing/2015/06/chart">
            <c:ext xmlns:c16="http://schemas.microsoft.com/office/drawing/2014/chart" uri="{C3380CC4-5D6E-409C-BE32-E72D297353CC}">
              <c16:uniqueId val="{00000004-C321-4B43-8FD8-9DD3732D4BBF}"/>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a:t>Bağırsak</a:t>
            </a:r>
            <a:r>
              <a:rPr lang="tr-TR" sz="1100" baseline="0"/>
              <a:t> kanseri erken </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baseline="0"/>
              <a:t>tarama testini yaptırdınız mı?</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100" baseline="0"/>
              <a:t>(60 kişi cevapladı)</a:t>
            </a:r>
            <a:endParaRPr lang="en-US" sz="1100"/>
          </a:p>
        </c:rich>
      </c:tx>
      <c:layout/>
      <c:spPr>
        <a:noFill/>
        <a:ln>
          <a:noFill/>
        </a:ln>
        <a:effectLst/>
      </c:spPr>
    </c:title>
    <c:plotArea>
      <c:layout/>
      <c:pieChart>
        <c:varyColors val="1"/>
        <c:ser>
          <c:idx val="0"/>
          <c:order val="0"/>
          <c:tx>
            <c:strRef>
              <c:f>Sheet1!$B$1</c:f>
              <c:strCache>
                <c:ptCount val="1"/>
                <c:pt idx="0">
                  <c:v>Cevaplar</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ECCA-4454-9A58-F87585D946A8}"/>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ECCA-4454-9A58-F87585D946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dLblPos val="inEnd"/>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General</c:formatCode>
                <c:ptCount val="2"/>
                <c:pt idx="0">
                  <c:v>4</c:v>
                </c:pt>
                <c:pt idx="1">
                  <c:v>44</c:v>
                </c:pt>
              </c:numCache>
            </c:numRef>
          </c:val>
          <c:extLst xmlns:c16r2="http://schemas.microsoft.com/office/drawing/2015/06/chart">
            <c:ext xmlns:c16="http://schemas.microsoft.com/office/drawing/2014/chart" uri="{C3380CC4-5D6E-409C-BE32-E72D297353CC}">
              <c16:uniqueId val="{00000004-ECCA-4454-9A58-F87585D946A8}"/>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01-11T13:22:15.737" idx="1">
    <p:pos x="10" y="10"/>
    <p:text/>
    <p:extLst>
      <p:ext uri="{C676402C-5697-4E1C-873F-D02D1690AC5C}">
        <p15:threadingInfo xmlns:p15="http://schemas.microsoft.com/office/powerpoint/2012/main" xmlns=""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1-11T13:22:24.894" idx="2">
    <p:pos x="10" y="10"/>
    <p:text>KOLOREKTAL KANSER ERKEN TANISI İÇİN GAYTADA GİZLİ KAN TESTİ YAPILMAKTADIR.</p:text>
    <p:extLst>
      <p:ext uri="{C676402C-5697-4E1C-873F-D02D1690AC5C}">
        <p15:threadingInfo xmlns:p15="http://schemas.microsoft.com/office/powerpoint/2012/main" xmlns=""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FACB713-37E7-407F-8DB0-2BCF75FA34A5}" type="datetime1">
              <a:rPr lang="tr-TR" smtClean="0"/>
              <a:pPr rtl="0"/>
              <a:t>13.01.2022</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tr-TR" smtClean="0"/>
              <a:pPr rtl="0"/>
              <a:t>‹#›</a:t>
            </a:fld>
            <a:endParaRPr lang="tr-TR" dirty="0"/>
          </a:p>
        </p:txBody>
      </p:sp>
    </p:spTree>
    <p:extLst>
      <p:ext uri="{BB962C8B-B14F-4D97-AF65-F5344CB8AC3E}">
        <p14:creationId xmlns:p14="http://schemas.microsoft.com/office/powerpoint/2010/main" xmlns="" val="285429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223ADD1-0D67-45E4-A170-AA5870BB79BF}" type="datetime1">
              <a:rPr lang="tr-TR" noProof="0" smtClean="0"/>
              <a:pPr rtl="0"/>
              <a:t>13.01.2022</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tr-TR" noProof="0" smtClean="0"/>
              <a:pPr rtl="0"/>
              <a:t>‹#›</a:t>
            </a:fld>
            <a:endParaRPr lang="tr-TR" noProof="0" dirty="0"/>
          </a:p>
        </p:txBody>
      </p:sp>
    </p:spTree>
    <p:extLst>
      <p:ext uri="{BB962C8B-B14F-4D97-AF65-F5344CB8AC3E}">
        <p14:creationId xmlns:p14="http://schemas.microsoft.com/office/powerpoint/2010/main" xmlns="" val="2125624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8AD115C9-E24C-4512-AA8B-319BB49F77B5}" type="slidenum">
              <a:rPr lang="tr-TR" smtClean="0"/>
              <a:pPr rtl="0"/>
              <a:t>1</a:t>
            </a:fld>
            <a:endParaRPr lang="tr-TR" dirty="0"/>
          </a:p>
        </p:txBody>
      </p:sp>
    </p:spTree>
    <p:extLst>
      <p:ext uri="{BB962C8B-B14F-4D97-AF65-F5344CB8AC3E}">
        <p14:creationId xmlns:p14="http://schemas.microsoft.com/office/powerpoint/2010/main" xmlns="" val="9215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AD115C9-E24C-4512-AA8B-319BB49F77B5}" type="slidenum">
              <a:rPr lang="tr-TR" smtClean="0"/>
              <a:pPr rtl="0"/>
              <a:t>3</a:t>
            </a:fld>
            <a:endParaRPr lang="tr-TR" dirty="0"/>
          </a:p>
        </p:txBody>
      </p:sp>
    </p:spTree>
    <p:extLst>
      <p:ext uri="{BB962C8B-B14F-4D97-AF65-F5344CB8AC3E}">
        <p14:creationId xmlns:p14="http://schemas.microsoft.com/office/powerpoint/2010/main" xmlns="" val="240772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AD115C9-E24C-4512-AA8B-319BB49F77B5}" type="slidenum">
              <a:rPr lang="tr-TR" smtClean="0"/>
              <a:pPr rtl="0"/>
              <a:t>4</a:t>
            </a:fld>
            <a:endParaRPr lang="tr-TR" dirty="0"/>
          </a:p>
        </p:txBody>
      </p:sp>
    </p:spTree>
    <p:extLst>
      <p:ext uri="{BB962C8B-B14F-4D97-AF65-F5344CB8AC3E}">
        <p14:creationId xmlns:p14="http://schemas.microsoft.com/office/powerpoint/2010/main" xmlns="" val="354473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rtl="0"/>
            <a:fld id="{017BF4D1-5EB9-4BB4-B996-48D00659FF45}"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41954303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4466081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3639191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17065850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94400724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16515412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8BBB7FAE-F023-4815-9B32-4AA612B428DD}"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681703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577AD1A8-3826-46C8-838D-9E1DBDF6352C}"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4139213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2800" y="274638"/>
            <a:ext cx="10566400" cy="1143000"/>
          </a:xfrm>
        </p:spPr>
        <p:txBody>
          <a:bodyPr rtlCol="0"/>
          <a:lstStyle>
            <a:lvl1pPr rtl="0">
              <a:defRPr>
                <a:solidFill>
                  <a:schemeClr val="tx2">
                    <a:lumMod val="50000"/>
                  </a:schemeClr>
                </a:solidFill>
                <a:effectLst/>
              </a:defRPr>
            </a:lvl1pPr>
          </a:lstStyle>
          <a:p>
            <a:pPr rtl="0"/>
            <a:r>
              <a:rPr lang="tr-TR"/>
              <a:t>Asıl başlık stilini düzenlemek için tıklayın</a:t>
            </a:r>
            <a:endParaRPr lang="tr-TR" noProof="0" dirty="0"/>
          </a:p>
        </p:txBody>
      </p:sp>
      <p:sp>
        <p:nvSpPr>
          <p:cNvPr id="8" name="İçerik Yer Tutucusu 7"/>
          <p:cNvSpPr>
            <a:spLocks noGrp="1"/>
          </p:cNvSpPr>
          <p:nvPr>
            <p:ph sz="quarter" idx="13"/>
          </p:nvPr>
        </p:nvSpPr>
        <p:spPr>
          <a:xfrm>
            <a:off x="812800" y="1600200"/>
            <a:ext cx="10566400" cy="4114800"/>
          </a:xfrm>
        </p:spPr>
        <p:txBody>
          <a:bodyPr rtlCol="0"/>
          <a:lstStyle>
            <a:lvl1pPr rtl="0">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699E8D51-48FD-415E-99D2-6472433BCE3A}" type="datetime1">
              <a:rPr lang="tr-TR" noProof="0" smtClean="0"/>
              <a:pPr rtl="0"/>
              <a:t>13.01.2022</a:t>
            </a:fld>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2112742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1416517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fld id="{1059B0C1-BE66-4762-9D69-2738DB1F0175}" type="datetime1">
              <a:rPr lang="tr-TR" noProof="0" smtClean="0"/>
              <a:pPr rtl="0"/>
              <a:t>13.01.2022</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243261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6" name="Footer Placeholder 5"/>
          <p:cNvSpPr>
            <a:spLocks noGrp="1"/>
          </p:cNvSpPr>
          <p:nvPr>
            <p:ph type="ftr" sz="quarter" idx="11"/>
          </p:nvPr>
        </p:nvSpPr>
        <p:spPr/>
        <p:txBody>
          <a:bodyPr/>
          <a:lstStyle/>
          <a:p>
            <a:pPr rtl="0"/>
            <a:r>
              <a:rPr lang="tr-TR" noProof="0"/>
              <a:t>Alt bilgi ekleme</a:t>
            </a:r>
            <a:endParaRPr lang="tr-TR" noProof="0" dirty="0"/>
          </a:p>
        </p:txBody>
      </p:sp>
      <p:sp>
        <p:nvSpPr>
          <p:cNvPr id="7" name="Slide Number Placeholder 6"/>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18618898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8" name="Footer Placeholder 7"/>
          <p:cNvSpPr>
            <a:spLocks noGrp="1"/>
          </p:cNvSpPr>
          <p:nvPr>
            <p:ph type="ftr" sz="quarter" idx="11"/>
          </p:nvPr>
        </p:nvSpPr>
        <p:spPr/>
        <p:txBody>
          <a:bodyPr/>
          <a:lstStyle/>
          <a:p>
            <a:pPr rtl="0"/>
            <a:r>
              <a:rPr lang="tr-TR" noProof="0"/>
              <a:t>Alt bilgi ekleme</a:t>
            </a:r>
            <a:endParaRPr lang="tr-TR" noProof="0" dirty="0"/>
          </a:p>
        </p:txBody>
      </p:sp>
      <p:sp>
        <p:nvSpPr>
          <p:cNvPr id="9" name="Slide Number Placeholder 8"/>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23989463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rtl="0"/>
            <a:fld id="{FC45B42B-780C-47F3-A53E-878BAC1D2D08}" type="datetime1">
              <a:rPr lang="tr-TR" noProof="0" smtClean="0"/>
              <a:pPr rtl="0"/>
              <a:t>13.01.2022</a:t>
            </a:fld>
            <a:endParaRPr lang="tr-TR" noProof="0" dirty="0"/>
          </a:p>
        </p:txBody>
      </p:sp>
      <p:sp>
        <p:nvSpPr>
          <p:cNvPr id="4" name="Footer Placeholder 3"/>
          <p:cNvSpPr>
            <a:spLocks noGrp="1"/>
          </p:cNvSpPr>
          <p:nvPr>
            <p:ph type="ftr" sz="quarter" idx="11"/>
          </p:nvPr>
        </p:nvSpPr>
        <p:spPr/>
        <p:txBody>
          <a:bodyPr/>
          <a:lstStyle/>
          <a:p>
            <a:pPr rtl="0"/>
            <a:r>
              <a:rPr lang="tr-TR" noProof="0"/>
              <a:t>Alt bilgi ekleme</a:t>
            </a:r>
            <a:endParaRPr lang="tr-TR" noProof="0" dirty="0"/>
          </a:p>
        </p:txBody>
      </p:sp>
      <p:sp>
        <p:nvSpPr>
          <p:cNvPr id="5" name="Slide Number Placeholder 4"/>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3830499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77B216C-DC07-40FF-805A-7FC31FF06A80}" type="datetime1">
              <a:rPr lang="tr-TR" noProof="0" smtClean="0"/>
              <a:pPr rtl="0"/>
              <a:t>13.01.2022</a:t>
            </a:fld>
            <a:endParaRPr lang="tr-TR" noProof="0" dirty="0"/>
          </a:p>
        </p:txBody>
      </p:sp>
      <p:sp>
        <p:nvSpPr>
          <p:cNvPr id="3" name="Footer Placeholder 2"/>
          <p:cNvSpPr>
            <a:spLocks noGrp="1"/>
          </p:cNvSpPr>
          <p:nvPr>
            <p:ph type="ftr" sz="quarter" idx="11"/>
          </p:nvPr>
        </p:nvSpPr>
        <p:spPr/>
        <p:txBody>
          <a:bodyPr/>
          <a:lstStyle/>
          <a:p>
            <a:pPr rtl="0"/>
            <a:r>
              <a:rPr lang="tr-TR" noProof="0"/>
              <a:t>Alt bilgi ekleme</a:t>
            </a:r>
            <a:endParaRPr lang="tr-TR" noProof="0" dirty="0"/>
          </a:p>
        </p:txBody>
      </p:sp>
      <p:sp>
        <p:nvSpPr>
          <p:cNvPr id="4" name="Slide Number Placeholder 3"/>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643933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6" name="Footer Placeholder 5"/>
          <p:cNvSpPr>
            <a:spLocks noGrp="1"/>
          </p:cNvSpPr>
          <p:nvPr>
            <p:ph type="ftr" sz="quarter" idx="11"/>
          </p:nvPr>
        </p:nvSpPr>
        <p:spPr/>
        <p:txBody>
          <a:bodyPr/>
          <a:lstStyle/>
          <a:p>
            <a:pPr rtl="0"/>
            <a:r>
              <a:rPr lang="tr-TR" noProof="0"/>
              <a:t>Alt bilgi ekleme</a:t>
            </a:r>
            <a:endParaRPr lang="tr-TR" noProof="0" dirty="0"/>
          </a:p>
        </p:txBody>
      </p:sp>
      <p:sp>
        <p:nvSpPr>
          <p:cNvPr id="7" name="Slide Number Placeholder 6"/>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17142589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rtl="0"/>
            <a:fld id="{64DDE1D6-9936-494B-9169-730505E92778}" type="datetime1">
              <a:rPr lang="tr-TR" noProof="0" smtClean="0"/>
              <a:pPr rtl="0"/>
              <a:t>13.01.2022</a:t>
            </a:fld>
            <a:endParaRPr lang="tr-TR" noProof="0" dirty="0"/>
          </a:p>
        </p:txBody>
      </p:sp>
      <p:sp>
        <p:nvSpPr>
          <p:cNvPr id="6" name="Footer Placeholder 5"/>
          <p:cNvSpPr>
            <a:spLocks noGrp="1"/>
          </p:cNvSpPr>
          <p:nvPr>
            <p:ph type="ftr" sz="quarter" idx="11"/>
          </p:nvPr>
        </p:nvSpPr>
        <p:spPr/>
        <p:txBody>
          <a:bodyPr/>
          <a:lstStyle/>
          <a:p>
            <a:pPr rtl="0"/>
            <a:r>
              <a:rPr lang="tr-TR" noProof="0"/>
              <a:t>Alt bilgi ekleme</a:t>
            </a:r>
            <a:endParaRPr lang="tr-TR" noProof="0" dirty="0"/>
          </a:p>
        </p:txBody>
      </p:sp>
      <p:sp>
        <p:nvSpPr>
          <p:cNvPr id="7" name="Slide Number Placeholder 6"/>
          <p:cNvSpPr>
            <a:spLocks noGrp="1"/>
          </p:cNvSpPr>
          <p:nvPr>
            <p:ph type="sldNum" sz="quarter" idx="12"/>
          </p:nvPr>
        </p:nvSpPr>
        <p:spPr/>
        <p:txBody>
          <a:body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3107792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64DDE1D6-9936-494B-9169-730505E92778}" type="datetime1">
              <a:rPr lang="tr-TR" noProof="0" smtClean="0"/>
              <a:pPr rtl="0"/>
              <a:t>13.01.2022</a:t>
            </a:fld>
            <a:endParaRPr lang="tr-TR"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tr-TR" noProof="0"/>
              <a:t>Alt bilgi ekleme</a:t>
            </a:r>
            <a:endParaRPr lang="tr-TR"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74930527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hyperlink" Target="https://sagligim.gov.tr/kalin-bagirsak-kanseri-kolorektal-kanser.html" TargetMode="External"/><Relationship Id="rId3" Type="http://schemas.openxmlformats.org/officeDocument/2006/relationships/hyperlink" Target="https://www.shj.com.tr/tibbi-makaleler/hpv-virusu-nedir-bulasir/" TargetMode="External"/><Relationship Id="rId7" Type="http://schemas.openxmlformats.org/officeDocument/2006/relationships/hyperlink" Target="http://www.medicalpark.com.tr/" TargetMode="External"/><Relationship Id="rId2" Type="http://schemas.openxmlformats.org/officeDocument/2006/relationships/hyperlink" Target="https://adapazarism.saglik.gov.tr/TR-57848/kanser-erken-te&#351;his-tarama--ve-e&#287;itim-merkezi-ketem.html" TargetMode="External"/><Relationship Id="rId1" Type="http://schemas.openxmlformats.org/officeDocument/2006/relationships/slideLayout" Target="../slideLayouts/slideLayout17.xml"/><Relationship Id="rId6" Type="http://schemas.openxmlformats.org/officeDocument/2006/relationships/hyperlink" Target="http://www.acibadem.com.tr/" TargetMode="External"/><Relationship Id="rId5" Type="http://schemas.openxmlformats.org/officeDocument/2006/relationships/hyperlink" Target="https://tr.wikipedia.org/wiki/Mamografi" TargetMode="External"/><Relationship Id="rId10" Type="http://schemas.openxmlformats.org/officeDocument/2006/relationships/hyperlink" Target="https://memeder.org/meme-sagligi/kendi-kendine-muayene" TargetMode="External"/><Relationship Id="rId4" Type="http://schemas.openxmlformats.org/officeDocument/2006/relationships/hyperlink" Target="https://www.acibadem.com.tr/ilgi-alani/hpv-asisi/" TargetMode="External"/><Relationship Id="rId9" Type="http://schemas.openxmlformats.org/officeDocument/2006/relationships/hyperlink" Target="https://www.kanser.org/saglik/toplum/kanser-t&#252;rleri-alt-kategori/meme-kanseri-erken-tan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28968" y="876016"/>
            <a:ext cx="10934063" cy="2788802"/>
          </a:xfrm>
        </p:spPr>
        <p:txBody>
          <a:bodyPr rtlCol="0">
            <a:normAutofit fontScale="90000"/>
          </a:bodyPr>
          <a:lstStyle/>
          <a:p>
            <a:pPr algn="l" rtl="0"/>
            <a:r>
              <a:rPr lang="tr-TR" sz="6600" dirty="0">
                <a:solidFill>
                  <a:schemeClr val="tx1">
                    <a:lumMod val="95000"/>
                    <a:lumOff val="5000"/>
                  </a:schemeClr>
                </a:solidFill>
                <a:latin typeface="MV Boli" panose="02000500030200090000" pitchFamily="2" charset="0"/>
                <a:cs typeface="MV Boli" panose="02000500030200090000" pitchFamily="2" charset="0"/>
              </a:rPr>
              <a:t/>
            </a:r>
            <a:br>
              <a:rPr lang="tr-TR" sz="6600" dirty="0">
                <a:solidFill>
                  <a:schemeClr val="tx1">
                    <a:lumMod val="95000"/>
                    <a:lumOff val="5000"/>
                  </a:schemeClr>
                </a:solidFill>
                <a:latin typeface="MV Boli" panose="02000500030200090000" pitchFamily="2" charset="0"/>
                <a:cs typeface="MV Boli" panose="02000500030200090000" pitchFamily="2" charset="0"/>
              </a:rPr>
            </a:br>
            <a:r>
              <a:rPr lang="tr-TR" sz="6600" dirty="0">
                <a:solidFill>
                  <a:schemeClr val="tx1">
                    <a:lumMod val="95000"/>
                    <a:lumOff val="5000"/>
                  </a:schemeClr>
                </a:solidFill>
                <a:latin typeface="MV Boli" panose="02000500030200090000" pitchFamily="2" charset="0"/>
                <a:cs typeface="MV Boli" panose="02000500030200090000" pitchFamily="2" charset="0"/>
              </a:rPr>
              <a:t/>
            </a:r>
            <a:br>
              <a:rPr lang="tr-TR" sz="6600" dirty="0">
                <a:solidFill>
                  <a:schemeClr val="tx1">
                    <a:lumMod val="95000"/>
                    <a:lumOff val="5000"/>
                  </a:schemeClr>
                </a:solidFill>
                <a:latin typeface="MV Boli" panose="02000500030200090000" pitchFamily="2" charset="0"/>
                <a:cs typeface="MV Boli" panose="02000500030200090000" pitchFamily="2" charset="0"/>
              </a:rPr>
            </a:br>
            <a:r>
              <a:rPr lang="tr-TR" sz="6600" dirty="0">
                <a:solidFill>
                  <a:schemeClr val="tx1">
                    <a:lumMod val="95000"/>
                    <a:lumOff val="5000"/>
                  </a:schemeClr>
                </a:solidFill>
                <a:latin typeface="MV Boli" panose="02000500030200090000" pitchFamily="2" charset="0"/>
                <a:cs typeface="MV Boli" panose="02000500030200090000" pitchFamily="2" charset="0"/>
              </a:rPr>
              <a:t/>
            </a:r>
            <a:br>
              <a:rPr lang="tr-TR" sz="6600" dirty="0">
                <a:solidFill>
                  <a:schemeClr val="tx1">
                    <a:lumMod val="95000"/>
                    <a:lumOff val="5000"/>
                  </a:schemeClr>
                </a:solidFill>
                <a:latin typeface="MV Boli" panose="02000500030200090000" pitchFamily="2" charset="0"/>
                <a:cs typeface="MV Boli" panose="02000500030200090000" pitchFamily="2" charset="0"/>
              </a:rPr>
            </a:br>
            <a:r>
              <a:rPr lang="tr-TR" sz="6600" dirty="0">
                <a:solidFill>
                  <a:schemeClr val="tx1">
                    <a:lumMod val="95000"/>
                    <a:lumOff val="5000"/>
                  </a:schemeClr>
                </a:solidFill>
                <a:latin typeface="MV Boli" panose="02000500030200090000" pitchFamily="2" charset="0"/>
                <a:cs typeface="MV Boli" panose="02000500030200090000" pitchFamily="2" charset="0"/>
              </a:rPr>
              <a:t/>
            </a:r>
            <a:br>
              <a:rPr lang="tr-TR" sz="6600" dirty="0">
                <a:solidFill>
                  <a:schemeClr val="tx1">
                    <a:lumMod val="95000"/>
                    <a:lumOff val="5000"/>
                  </a:schemeClr>
                </a:solidFill>
                <a:latin typeface="MV Boli" panose="02000500030200090000" pitchFamily="2" charset="0"/>
                <a:cs typeface="MV Boli" panose="02000500030200090000" pitchFamily="2" charset="0"/>
              </a:rPr>
            </a:br>
            <a:r>
              <a:rPr lang="tr-TR" sz="6600" dirty="0">
                <a:solidFill>
                  <a:schemeClr val="tx1">
                    <a:lumMod val="95000"/>
                    <a:lumOff val="5000"/>
                  </a:schemeClr>
                </a:solidFill>
                <a:latin typeface="MV Boli" panose="02000500030200090000" pitchFamily="2" charset="0"/>
                <a:cs typeface="MV Boli" panose="02000500030200090000" pitchFamily="2" charset="0"/>
              </a:rPr>
              <a:t/>
            </a:r>
            <a:br>
              <a:rPr lang="tr-TR" sz="6600" dirty="0">
                <a:solidFill>
                  <a:schemeClr val="tx1">
                    <a:lumMod val="95000"/>
                    <a:lumOff val="5000"/>
                  </a:schemeClr>
                </a:solidFill>
                <a:latin typeface="MV Boli" panose="02000500030200090000" pitchFamily="2" charset="0"/>
                <a:cs typeface="MV Boli" panose="02000500030200090000" pitchFamily="2" charset="0"/>
              </a:rPr>
            </a:br>
            <a:r>
              <a:rPr lang="tr-TR" sz="4800" dirty="0">
                <a:solidFill>
                  <a:schemeClr val="tx1">
                    <a:lumMod val="95000"/>
                    <a:lumOff val="5000"/>
                  </a:schemeClr>
                </a:solidFill>
                <a:cs typeface="MV Boli" panose="02000500030200090000" pitchFamily="2" charset="0"/>
              </a:rPr>
              <a:t>KOCAELİ ÜNİVERSİTESİ TIP FAKÜLTESİ</a:t>
            </a:r>
            <a:br>
              <a:rPr lang="tr-TR" sz="4800" dirty="0">
                <a:solidFill>
                  <a:schemeClr val="tx1">
                    <a:lumMod val="95000"/>
                    <a:lumOff val="5000"/>
                  </a:schemeClr>
                </a:solidFill>
                <a:cs typeface="MV Boli" panose="02000500030200090000" pitchFamily="2" charset="0"/>
              </a:rPr>
            </a:br>
            <a:r>
              <a:rPr lang="tr-TR" sz="6600" dirty="0">
                <a:solidFill>
                  <a:srgbClr val="002060"/>
                </a:solidFill>
                <a:cs typeface="MV Boli" panose="02000500030200090000" pitchFamily="2" charset="0"/>
              </a:rPr>
              <a:t/>
            </a:r>
            <a:br>
              <a:rPr lang="tr-TR" sz="6600" dirty="0">
                <a:solidFill>
                  <a:srgbClr val="002060"/>
                </a:solidFill>
                <a:cs typeface="MV Boli" panose="02000500030200090000" pitchFamily="2" charset="0"/>
              </a:rPr>
            </a:br>
            <a:endParaRPr lang="tr-TR" sz="6000" dirty="0">
              <a:solidFill>
                <a:srgbClr val="002060"/>
              </a:solidFill>
              <a:cs typeface="MV Boli" panose="02000500030200090000" pitchFamily="2" charset="0"/>
            </a:endParaRPr>
          </a:p>
        </p:txBody>
      </p:sp>
      <p:sp>
        <p:nvSpPr>
          <p:cNvPr id="3" name="Alt Başlık 2"/>
          <p:cNvSpPr>
            <a:spLocks noGrp="1"/>
          </p:cNvSpPr>
          <p:nvPr>
            <p:ph type="subTitle" idx="1"/>
          </p:nvPr>
        </p:nvSpPr>
        <p:spPr>
          <a:xfrm>
            <a:off x="-694078" y="2332101"/>
            <a:ext cx="9827689" cy="1096899"/>
          </a:xfrm>
        </p:spPr>
        <p:txBody>
          <a:bodyPr rtlCol="0">
            <a:normAutofit/>
          </a:bodyPr>
          <a:lstStyle/>
          <a:p>
            <a:pPr rtl="0"/>
            <a:r>
              <a:rPr lang="tr-TR" sz="3600" b="1" dirty="0">
                <a:solidFill>
                  <a:schemeClr val="tx1">
                    <a:lumMod val="95000"/>
                    <a:lumOff val="5000"/>
                  </a:schemeClr>
                </a:solidFill>
                <a:latin typeface="+mj-lt"/>
                <a:cs typeface="MV Boli" panose="02000500030200090000" pitchFamily="2" charset="0"/>
              </a:rPr>
              <a:t>DÖNEM 1 GRUP B4: TÜMÖRNATÖRLER</a:t>
            </a:r>
          </a:p>
          <a:p>
            <a:pPr rtl="0"/>
            <a:endParaRPr lang="tr-TR" b="1" dirty="0">
              <a:solidFill>
                <a:schemeClr val="bg1"/>
              </a:solidFill>
              <a:latin typeface="MV Boli" panose="02000500030200090000" pitchFamily="2" charset="0"/>
              <a:cs typeface="MV Boli" panose="02000500030200090000" pitchFamily="2" charset="0"/>
            </a:endParaRPr>
          </a:p>
        </p:txBody>
      </p:sp>
      <p:pic>
        <p:nvPicPr>
          <p:cNvPr id="1026" name="Picture 2" descr="Tıp Fakültesi">
            <a:extLst>
              <a:ext uri="{FF2B5EF4-FFF2-40B4-BE49-F238E27FC236}">
                <a16:creationId xmlns:a16="http://schemas.microsoft.com/office/drawing/2014/main" xmlns="" id="{D28EBAB4-3899-400A-9776-5367546CADE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42868" y="4822864"/>
            <a:ext cx="1876899" cy="18685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Kocaeli Üniversitesi Amblemi İndir">
            <a:extLst>
              <a:ext uri="{FF2B5EF4-FFF2-40B4-BE49-F238E27FC236}">
                <a16:creationId xmlns:a16="http://schemas.microsoft.com/office/drawing/2014/main" xmlns="" id="{6CA20241-FD3D-4A2E-8E39-6F0F50C825D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969" y="4814522"/>
            <a:ext cx="1876899" cy="18768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a:extLst>
              <a:ext uri="{FF2B5EF4-FFF2-40B4-BE49-F238E27FC236}">
                <a16:creationId xmlns:a16="http://schemas.microsoft.com/office/drawing/2014/main" xmlns="" id="{A07B78AF-AB0E-4095-9CF5-D89706940C9B}"/>
              </a:ext>
            </a:extLst>
          </p:cNvPr>
          <p:cNvSpPr txBox="1"/>
          <p:nvPr/>
        </p:nvSpPr>
        <p:spPr>
          <a:xfrm>
            <a:off x="1719618" y="3535955"/>
            <a:ext cx="7206018" cy="707886"/>
          </a:xfrm>
          <a:prstGeom prst="rect">
            <a:avLst/>
          </a:prstGeom>
          <a:noFill/>
        </p:spPr>
        <p:txBody>
          <a:bodyPr wrap="square" rtlCol="0">
            <a:spAutoFit/>
          </a:bodyPr>
          <a:lstStyle/>
          <a:p>
            <a:r>
              <a:rPr lang="tr-TR" sz="4000" dirty="0"/>
              <a:t>KONU:KANSERDE ERKEN TANI </a:t>
            </a:r>
          </a:p>
        </p:txBody>
      </p:sp>
    </p:spTree>
    <p:extLst>
      <p:ext uri="{BB962C8B-B14F-4D97-AF65-F5344CB8AC3E}">
        <p14:creationId xmlns:p14="http://schemas.microsoft.com/office/powerpoint/2010/main" xmlns="" val="3866448134"/>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B380EDA-01BD-4A95-ACF1-BC288422DAF5}"/>
              </a:ext>
            </a:extLst>
          </p:cNvPr>
          <p:cNvSpPr>
            <a:spLocks noGrp="1"/>
          </p:cNvSpPr>
          <p:nvPr>
            <p:ph type="title"/>
          </p:nvPr>
        </p:nvSpPr>
        <p:spPr>
          <a:xfrm>
            <a:off x="2849562" y="609600"/>
            <a:ext cx="6424440" cy="1320800"/>
          </a:xfrm>
        </p:spPr>
        <p:txBody>
          <a:bodyPr>
            <a:normAutofit/>
          </a:bodyPr>
          <a:lstStyle/>
          <a:p>
            <a:r>
              <a:rPr lang="tr-TR" sz="3300"/>
              <a:t>RAHİM AĞZI (SERVİKS) KANSERİ  ERKEN TANI VE KORUNMA</a:t>
            </a:r>
          </a:p>
        </p:txBody>
      </p:sp>
      <p:pic>
        <p:nvPicPr>
          <p:cNvPr id="7170" name="Picture 2" descr="Rahim ağzı kanseri ortadan kaldırılan ilk kanser olabilir mi? - Sarkaç">
            <a:extLst>
              <a:ext uri="{FF2B5EF4-FFF2-40B4-BE49-F238E27FC236}">
                <a16:creationId xmlns:a16="http://schemas.microsoft.com/office/drawing/2014/main" xmlns="" id="{C3D52AB1-3812-4B10-BEDD-41AD47BEDA2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812" r="23481" b="-1"/>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xmlns="">
                <a:solidFill>
                  <a:srgbClr val="FFFFFF"/>
                </a:solidFill>
              </a14:hiddenFill>
            </a:ext>
          </a:extLst>
        </p:spPr>
      </p:pic>
      <p:sp>
        <p:nvSpPr>
          <p:cNvPr id="7172" name="Isosceles Triangle 70">
            <a:extLst>
              <a:ext uri="{FF2B5EF4-FFF2-40B4-BE49-F238E27FC236}">
                <a16:creationId xmlns:a16="http://schemas.microsoft.com/office/drawing/2014/main" xmlns="" id="{EB6743CF-E74B-4A3C-A785-599069DB8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xmlns="" id="{2EB5C76A-F574-468D-99E1-5E052E550A2D}"/>
              </a:ext>
            </a:extLst>
          </p:cNvPr>
          <p:cNvSpPr>
            <a:spLocks noGrp="1"/>
          </p:cNvSpPr>
          <p:nvPr>
            <p:ph sz="quarter" idx="13"/>
          </p:nvPr>
        </p:nvSpPr>
        <p:spPr>
          <a:xfrm>
            <a:off x="1328185" y="1930400"/>
            <a:ext cx="7945817" cy="3880773"/>
          </a:xfrm>
        </p:spPr>
        <p:txBody>
          <a:bodyPr>
            <a:normAutofit/>
          </a:bodyPr>
          <a:lstStyle/>
          <a:p>
            <a:pPr>
              <a:lnSpc>
                <a:spcPct val="90000"/>
              </a:lnSpc>
            </a:pPr>
            <a:r>
              <a:rPr lang="tr-TR" sz="2400" dirty="0"/>
              <a:t>Serviks kanseri ancak hastalık ilerlediğinde düzensiz veya hafif kanama, cinsel ilişki sonrası kanama ve  ilişki sırasında ağrı ile bulgu vermektedir.</a:t>
            </a:r>
          </a:p>
          <a:p>
            <a:pPr>
              <a:lnSpc>
                <a:spcPct val="90000"/>
              </a:lnSpc>
            </a:pPr>
            <a:r>
              <a:rPr lang="tr-TR" sz="2400" dirty="0"/>
              <a:t>Fakat </a:t>
            </a:r>
            <a:r>
              <a:rPr lang="tr-TR" sz="2400" dirty="0" err="1"/>
              <a:t>serviks</a:t>
            </a:r>
            <a:r>
              <a:rPr lang="tr-TR" sz="2400"/>
              <a:t> </a:t>
            </a:r>
            <a:r>
              <a:rPr lang="tr-TR" sz="2400" smtClean="0"/>
              <a:t>kanserini </a:t>
            </a:r>
            <a:r>
              <a:rPr lang="tr-TR" sz="2400" dirty="0" err="1"/>
              <a:t>pap</a:t>
            </a:r>
            <a:r>
              <a:rPr lang="tr-TR" sz="2400" dirty="0"/>
              <a:t> </a:t>
            </a:r>
            <a:r>
              <a:rPr lang="tr-TR" sz="2400" dirty="0" err="1"/>
              <a:t>smear</a:t>
            </a:r>
            <a:r>
              <a:rPr lang="tr-TR" sz="2400" dirty="0"/>
              <a:t> denilen yöntem ile henüz kanser öncüsü hücreler (</a:t>
            </a:r>
            <a:r>
              <a:rPr lang="tr-TR" sz="2400" dirty="0" err="1"/>
              <a:t>displazi</a:t>
            </a:r>
            <a:r>
              <a:rPr lang="tr-TR" sz="2400" dirty="0"/>
              <a:t>) oluştuğunda saptamak mümkündür.</a:t>
            </a:r>
          </a:p>
          <a:p>
            <a:pPr>
              <a:lnSpc>
                <a:spcPct val="90000"/>
              </a:lnSpc>
            </a:pPr>
            <a:r>
              <a:rPr lang="tr-TR" sz="2400" dirty="0"/>
              <a:t>Smear Testi, rahim ağzı ( </a:t>
            </a:r>
            <a:r>
              <a:rPr lang="tr-TR" sz="2400" dirty="0" err="1"/>
              <a:t>serviks</a:t>
            </a:r>
            <a:r>
              <a:rPr lang="tr-TR" sz="2400" dirty="0"/>
              <a:t> ) denilen bölgeden 5-10 saniye gibi kısa süre içinde ağrısız olarak fırça yardımıyla </a:t>
            </a:r>
            <a:r>
              <a:rPr lang="tr-TR" sz="2400" dirty="0" err="1"/>
              <a:t>sürüntü</a:t>
            </a:r>
            <a:r>
              <a:rPr lang="tr-TR" sz="2400" dirty="0"/>
              <a:t> alınması işlemidir.</a:t>
            </a:r>
          </a:p>
          <a:p>
            <a:pPr>
              <a:lnSpc>
                <a:spcPct val="90000"/>
              </a:lnSpc>
            </a:pPr>
            <a:endParaRPr lang="tr-TR" sz="2400" dirty="0"/>
          </a:p>
        </p:txBody>
      </p:sp>
      <p:pic>
        <p:nvPicPr>
          <p:cNvPr id="4" name="Resim 3">
            <a:extLst>
              <a:ext uri="{FF2B5EF4-FFF2-40B4-BE49-F238E27FC236}">
                <a16:creationId xmlns:a16="http://schemas.microsoft.com/office/drawing/2014/main" xmlns="" id="{EC4C3283-60CA-4E71-9982-BCE9AA8FB67F}"/>
              </a:ext>
            </a:extLst>
          </p:cNvPr>
          <p:cNvPicPr>
            <a:picLocks noChangeAspect="1"/>
          </p:cNvPicPr>
          <p:nvPr/>
        </p:nvPicPr>
        <p:blipFill>
          <a:blip r:embed="rId3" cstate="print"/>
          <a:stretch>
            <a:fillRect/>
          </a:stretch>
        </p:blipFill>
        <p:spPr>
          <a:xfrm>
            <a:off x="9425902" y="111659"/>
            <a:ext cx="2426418" cy="2316681"/>
          </a:xfrm>
          <a:prstGeom prst="rect">
            <a:avLst/>
          </a:prstGeom>
        </p:spPr>
      </p:pic>
    </p:spTree>
    <p:extLst>
      <p:ext uri="{BB962C8B-B14F-4D97-AF65-F5344CB8AC3E}">
        <p14:creationId xmlns:p14="http://schemas.microsoft.com/office/powerpoint/2010/main" xmlns="" val="124217732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C6D4BE-51F0-4DF7-B8B6-6FEF69873942}"/>
              </a:ext>
            </a:extLst>
          </p:cNvPr>
          <p:cNvSpPr>
            <a:spLocks noGrp="1"/>
          </p:cNvSpPr>
          <p:nvPr>
            <p:ph type="title"/>
          </p:nvPr>
        </p:nvSpPr>
        <p:spPr/>
        <p:txBody>
          <a:bodyPr/>
          <a:lstStyle/>
          <a:p>
            <a:r>
              <a:rPr lang="tr-TR" dirty="0"/>
              <a:t>BİZ NE YAPTIK?</a:t>
            </a:r>
          </a:p>
        </p:txBody>
      </p:sp>
      <p:sp>
        <p:nvSpPr>
          <p:cNvPr id="3" name="İçerik Yer Tutucusu 2">
            <a:extLst>
              <a:ext uri="{FF2B5EF4-FFF2-40B4-BE49-F238E27FC236}">
                <a16:creationId xmlns:a16="http://schemas.microsoft.com/office/drawing/2014/main" xmlns="" id="{A796EE27-C8AF-47A3-AFC9-A10EDB8AE650}"/>
              </a:ext>
            </a:extLst>
          </p:cNvPr>
          <p:cNvSpPr>
            <a:spLocks noGrp="1"/>
          </p:cNvSpPr>
          <p:nvPr>
            <p:ph idx="1"/>
          </p:nvPr>
        </p:nvSpPr>
        <p:spPr>
          <a:xfrm>
            <a:off x="794399" y="1488613"/>
            <a:ext cx="4181269" cy="3880773"/>
          </a:xfrm>
        </p:spPr>
        <p:txBody>
          <a:bodyPr/>
          <a:lstStyle/>
          <a:p>
            <a:pPr marL="0" indent="0">
              <a:buNone/>
            </a:pPr>
            <a:endParaRPr lang="tr-TR" dirty="0"/>
          </a:p>
          <a:p>
            <a:r>
              <a:rPr lang="tr-TR" sz="2400" dirty="0"/>
              <a:t>Öncelikle, </a:t>
            </a:r>
            <a:r>
              <a:rPr lang="tr-TR" sz="2400" dirty="0" err="1"/>
              <a:t>KETEM’in</a:t>
            </a:r>
            <a:r>
              <a:rPr lang="tr-TR" sz="2400" dirty="0"/>
              <a:t> de önerdiği ve erken tanı ile önlenebilir meme, barsak ve </a:t>
            </a:r>
            <a:r>
              <a:rPr lang="tr-TR" sz="2400" dirty="0" err="1"/>
              <a:t>serviks</a:t>
            </a:r>
            <a:r>
              <a:rPr lang="tr-TR" sz="2400" dirty="0"/>
              <a:t> kanseri hakkında kanserli hasta yakınlarının bilgi düzeylerini ölçmek amaçlı bir anket hazırladık ve uyguladık.</a:t>
            </a: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2733" y="255372"/>
            <a:ext cx="5355496" cy="6347254"/>
          </a:xfrm>
          <a:prstGeom prst="rect">
            <a:avLst/>
          </a:prstGeom>
        </p:spPr>
      </p:pic>
    </p:spTree>
    <p:extLst>
      <p:ext uri="{BB962C8B-B14F-4D97-AF65-F5344CB8AC3E}">
        <p14:creationId xmlns:p14="http://schemas.microsoft.com/office/powerpoint/2010/main" xmlns="" val="3434147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8C9B087-F535-4C6E-B2F7-D2AE7C0FC970}"/>
              </a:ext>
            </a:extLst>
          </p:cNvPr>
          <p:cNvSpPr>
            <a:spLocks noGrp="1"/>
          </p:cNvSpPr>
          <p:nvPr>
            <p:ph type="title"/>
          </p:nvPr>
        </p:nvSpPr>
        <p:spPr/>
        <p:txBody>
          <a:bodyPr/>
          <a:lstStyle/>
          <a:p>
            <a:r>
              <a:rPr lang="tr-TR" dirty="0"/>
              <a:t>ANKET SONUÇLARIMIZ</a:t>
            </a:r>
          </a:p>
        </p:txBody>
      </p:sp>
      <p:graphicFrame>
        <p:nvGraphicFramePr>
          <p:cNvPr id="5" name="Chart 7"/>
          <p:cNvGraphicFramePr>
            <a:graphicFrameLocks noGrp="1"/>
          </p:cNvGraphicFramePr>
          <p:nvPr>
            <p:ph idx="1"/>
            <p:extLst>
              <p:ext uri="{D42A27DB-BD31-4B8C-83A1-F6EECF244321}">
                <p14:modId xmlns:p14="http://schemas.microsoft.com/office/powerpoint/2010/main" xmlns="" val="992983530"/>
              </p:ext>
            </p:extLst>
          </p:nvPr>
        </p:nvGraphicFramePr>
        <p:xfrm>
          <a:off x="677863" y="2160588"/>
          <a:ext cx="4941887"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xmlns="" id="{C2AA99B6-7117-4525-A7F0-A9CA65A01478}"/>
              </a:ext>
            </a:extLst>
          </p:cNvPr>
          <p:cNvSpPr txBox="1"/>
          <p:nvPr/>
        </p:nvSpPr>
        <p:spPr>
          <a:xfrm>
            <a:off x="763325" y="1399430"/>
            <a:ext cx="6838122" cy="646331"/>
          </a:xfrm>
          <a:prstGeom prst="rect">
            <a:avLst/>
          </a:prstGeom>
          <a:noFill/>
        </p:spPr>
        <p:txBody>
          <a:bodyPr wrap="square" rtlCol="0">
            <a:spAutoFit/>
          </a:bodyPr>
          <a:lstStyle/>
          <a:p>
            <a:r>
              <a:rPr lang="tr-TR" dirty="0"/>
              <a:t>KATILIMCILARIN ÇOĞUNLUĞUNUN KETEM HAKKINDA BİLGİSİ YOKTU.%62’Sİ BİLMEDİĞİNİ BİLDİRDİ.</a:t>
            </a:r>
          </a:p>
        </p:txBody>
      </p:sp>
      <p:pic>
        <p:nvPicPr>
          <p:cNvPr id="4" name="Resim 5">
            <a:extLst>
              <a:ext uri="{FF2B5EF4-FFF2-40B4-BE49-F238E27FC236}">
                <a16:creationId xmlns:a16="http://schemas.microsoft.com/office/drawing/2014/main" xmlns="" id="{D4AB14EC-AF5B-0D45-A2D4-60D0D84B1B3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07451" y="2160588"/>
            <a:ext cx="4906686" cy="3881437"/>
          </a:xfrm>
          <a:prstGeom prst="rect">
            <a:avLst/>
          </a:prstGeom>
        </p:spPr>
      </p:pic>
    </p:spTree>
    <p:extLst>
      <p:ext uri="{BB962C8B-B14F-4D97-AF65-F5344CB8AC3E}">
        <p14:creationId xmlns:p14="http://schemas.microsoft.com/office/powerpoint/2010/main" xmlns="" val="1424635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11EE902-ECCD-4582-974E-3A094350FF60}"/>
              </a:ext>
            </a:extLst>
          </p:cNvPr>
          <p:cNvSpPr>
            <a:spLocks noGrp="1"/>
          </p:cNvSpPr>
          <p:nvPr>
            <p:ph type="title"/>
          </p:nvPr>
        </p:nvSpPr>
        <p:spPr>
          <a:xfrm>
            <a:off x="826936" y="609600"/>
            <a:ext cx="8447066" cy="630803"/>
          </a:xfrm>
        </p:spPr>
        <p:txBody>
          <a:bodyPr>
            <a:normAutofit fontScale="90000"/>
          </a:bodyPr>
          <a:lstStyle/>
          <a:p>
            <a:r>
              <a:rPr lang="tr-TR" dirty="0"/>
              <a:t>ANKET SONUÇLARIMIZ</a:t>
            </a:r>
          </a:p>
        </p:txBody>
      </p:sp>
      <p:graphicFrame>
        <p:nvGraphicFramePr>
          <p:cNvPr id="8" name="Chart 14"/>
          <p:cNvGraphicFramePr>
            <a:graphicFrameLocks noGrp="1"/>
          </p:cNvGraphicFramePr>
          <p:nvPr>
            <p:ph idx="1"/>
            <p:extLst>
              <p:ext uri="{D42A27DB-BD31-4B8C-83A1-F6EECF244321}">
                <p14:modId xmlns:p14="http://schemas.microsoft.com/office/powerpoint/2010/main" xmlns="" val="1555904574"/>
              </p:ext>
            </p:extLst>
          </p:nvPr>
        </p:nvGraphicFramePr>
        <p:xfrm>
          <a:off x="645529" y="2518397"/>
          <a:ext cx="4643780"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17"/>
          <p:cNvGraphicFramePr/>
          <p:nvPr>
            <p:extLst>
              <p:ext uri="{D42A27DB-BD31-4B8C-83A1-F6EECF244321}">
                <p14:modId xmlns:p14="http://schemas.microsoft.com/office/powerpoint/2010/main" xmlns="" val="2324878730"/>
              </p:ext>
            </p:extLst>
          </p:nvPr>
        </p:nvGraphicFramePr>
        <p:xfrm>
          <a:off x="5486500" y="2518397"/>
          <a:ext cx="4523046"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3" name="Metin kutusu 2">
            <a:extLst>
              <a:ext uri="{FF2B5EF4-FFF2-40B4-BE49-F238E27FC236}">
                <a16:creationId xmlns:a16="http://schemas.microsoft.com/office/drawing/2014/main" xmlns="" id="{1570DB91-5E5D-42FA-A30B-9A9BBD4D6483}"/>
              </a:ext>
            </a:extLst>
          </p:cNvPr>
          <p:cNvSpPr txBox="1"/>
          <p:nvPr/>
        </p:nvSpPr>
        <p:spPr>
          <a:xfrm>
            <a:off x="645529" y="1391478"/>
            <a:ext cx="8628473" cy="923330"/>
          </a:xfrm>
          <a:prstGeom prst="rect">
            <a:avLst/>
          </a:prstGeom>
          <a:noFill/>
        </p:spPr>
        <p:txBody>
          <a:bodyPr wrap="square" rtlCol="0">
            <a:spAutoFit/>
          </a:bodyPr>
          <a:lstStyle/>
          <a:p>
            <a:r>
              <a:rPr lang="tr-TR" dirty="0"/>
              <a:t>KATILIMCILARIN ÇOĞUNLUĞU MEME KANSERİ ERKEN TANISI İÇİN YAPILMASI GEREKENLERİ İSE BİLMEKTE İDİ.%64’Ü KENDİ KENDİNE MEME MUAYENESİ YAPTIĞINI BİLDİRDİ.</a:t>
            </a:r>
          </a:p>
        </p:txBody>
      </p:sp>
    </p:spTree>
    <p:extLst>
      <p:ext uri="{BB962C8B-B14F-4D97-AF65-F5344CB8AC3E}">
        <p14:creationId xmlns:p14="http://schemas.microsoft.com/office/powerpoint/2010/main" xmlns="" val="157790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273BFDB-3652-447A-80C1-27DBB1E6846A}"/>
              </a:ext>
            </a:extLst>
          </p:cNvPr>
          <p:cNvSpPr>
            <a:spLocks noGrp="1"/>
          </p:cNvSpPr>
          <p:nvPr>
            <p:ph type="title"/>
          </p:nvPr>
        </p:nvSpPr>
        <p:spPr>
          <a:xfrm>
            <a:off x="1211894" y="0"/>
            <a:ext cx="7854635" cy="724260"/>
          </a:xfrm>
        </p:spPr>
        <p:txBody>
          <a:bodyPr/>
          <a:lstStyle/>
          <a:p>
            <a:r>
              <a:rPr lang="tr-TR" dirty="0"/>
              <a:t>ANKET SONUÇLARIMIZ</a:t>
            </a:r>
          </a:p>
        </p:txBody>
      </p:sp>
      <p:graphicFrame>
        <p:nvGraphicFramePr>
          <p:cNvPr id="7" name="Chart 13"/>
          <p:cNvGraphicFramePr>
            <a:graphicFrameLocks noGrp="1"/>
          </p:cNvGraphicFramePr>
          <p:nvPr>
            <p:ph idx="1"/>
            <p:extLst>
              <p:ext uri="{D42A27DB-BD31-4B8C-83A1-F6EECF244321}">
                <p14:modId xmlns:p14="http://schemas.microsoft.com/office/powerpoint/2010/main" xmlns="" val="3924621011"/>
              </p:ext>
            </p:extLst>
          </p:nvPr>
        </p:nvGraphicFramePr>
        <p:xfrm>
          <a:off x="397778" y="724260"/>
          <a:ext cx="4182460" cy="31722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15"/>
          <p:cNvGraphicFramePr/>
          <p:nvPr>
            <p:extLst>
              <p:ext uri="{D42A27DB-BD31-4B8C-83A1-F6EECF244321}">
                <p14:modId xmlns:p14="http://schemas.microsoft.com/office/powerpoint/2010/main" xmlns="" val="1682743658"/>
              </p:ext>
            </p:extLst>
          </p:nvPr>
        </p:nvGraphicFramePr>
        <p:xfrm>
          <a:off x="5230555" y="724260"/>
          <a:ext cx="4284148" cy="3172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16"/>
          <p:cNvGraphicFramePr/>
          <p:nvPr>
            <p:extLst>
              <p:ext uri="{D42A27DB-BD31-4B8C-83A1-F6EECF244321}">
                <p14:modId xmlns:p14="http://schemas.microsoft.com/office/powerpoint/2010/main" xmlns="" val="1855340578"/>
              </p:ext>
            </p:extLst>
          </p:nvPr>
        </p:nvGraphicFramePr>
        <p:xfrm>
          <a:off x="3022342" y="3987114"/>
          <a:ext cx="4416425" cy="2870886"/>
        </p:xfrm>
        <a:graphic>
          <a:graphicData uri="http://schemas.openxmlformats.org/drawingml/2006/chart">
            <c:chart xmlns:c="http://schemas.openxmlformats.org/drawingml/2006/chart" xmlns:r="http://schemas.openxmlformats.org/officeDocument/2006/relationships" r:id="rId4"/>
          </a:graphicData>
        </a:graphic>
      </p:graphicFrame>
      <p:sp>
        <p:nvSpPr>
          <p:cNvPr id="3" name="Metin kutusu 2">
            <a:extLst>
              <a:ext uri="{FF2B5EF4-FFF2-40B4-BE49-F238E27FC236}">
                <a16:creationId xmlns:a16="http://schemas.microsoft.com/office/drawing/2014/main" xmlns="" id="{54AAA4B7-9588-45C8-854D-3AC60127695D}"/>
              </a:ext>
            </a:extLst>
          </p:cNvPr>
          <p:cNvSpPr txBox="1"/>
          <p:nvPr/>
        </p:nvSpPr>
        <p:spPr>
          <a:xfrm>
            <a:off x="7832034" y="4357315"/>
            <a:ext cx="3438617" cy="2031325"/>
          </a:xfrm>
          <a:prstGeom prst="rect">
            <a:avLst/>
          </a:prstGeom>
          <a:noFill/>
        </p:spPr>
        <p:txBody>
          <a:bodyPr wrap="square" rtlCol="0">
            <a:spAutoFit/>
          </a:bodyPr>
          <a:lstStyle/>
          <a:p>
            <a:r>
              <a:rPr lang="tr-TR" dirty="0"/>
              <a:t>KATILIMCILARIN ÇOĞUNLUĞUNUN SERVİKS KANSERİ ERKEN TARAMA TESTİNİ BİLDİĞİNİ BELİRTMESİNE RAĞMEN HPV VİRÜSÜNÜ İSE DUYMADIĞINI GÖZLEMLEDİK.</a:t>
            </a:r>
          </a:p>
        </p:txBody>
      </p:sp>
    </p:spTree>
    <p:extLst>
      <p:ext uri="{BB962C8B-B14F-4D97-AF65-F5344CB8AC3E}">
        <p14:creationId xmlns:p14="http://schemas.microsoft.com/office/powerpoint/2010/main" xmlns="" val="415804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5A8D3BC-FE54-4CC7-8D0D-ED2350F81602}"/>
              </a:ext>
            </a:extLst>
          </p:cNvPr>
          <p:cNvSpPr>
            <a:spLocks noGrp="1"/>
          </p:cNvSpPr>
          <p:nvPr>
            <p:ph type="title"/>
          </p:nvPr>
        </p:nvSpPr>
        <p:spPr>
          <a:xfrm>
            <a:off x="677334" y="609600"/>
            <a:ext cx="8596668" cy="837063"/>
          </a:xfrm>
        </p:spPr>
        <p:txBody>
          <a:bodyPr/>
          <a:lstStyle/>
          <a:p>
            <a:r>
              <a:rPr lang="tr-TR" dirty="0"/>
              <a:t>ANKET SONUÇLARIMIZ</a:t>
            </a:r>
          </a:p>
        </p:txBody>
      </p:sp>
      <p:graphicFrame>
        <p:nvGraphicFramePr>
          <p:cNvPr id="6" name="Chart 18"/>
          <p:cNvGraphicFramePr>
            <a:graphicFrameLocks noGrp="1"/>
          </p:cNvGraphicFramePr>
          <p:nvPr>
            <p:ph idx="1"/>
            <p:extLst>
              <p:ext uri="{D42A27DB-BD31-4B8C-83A1-F6EECF244321}">
                <p14:modId xmlns:p14="http://schemas.microsoft.com/office/powerpoint/2010/main" xmlns="" val="438110492"/>
              </p:ext>
            </p:extLst>
          </p:nvPr>
        </p:nvGraphicFramePr>
        <p:xfrm>
          <a:off x="677862" y="2160588"/>
          <a:ext cx="4083607"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9"/>
          <p:cNvGraphicFramePr/>
          <p:nvPr>
            <p:extLst>
              <p:ext uri="{D42A27DB-BD31-4B8C-83A1-F6EECF244321}">
                <p14:modId xmlns:p14="http://schemas.microsoft.com/office/powerpoint/2010/main" xmlns="" val="992060206"/>
              </p:ext>
            </p:extLst>
          </p:nvPr>
        </p:nvGraphicFramePr>
        <p:xfrm>
          <a:off x="5222316" y="2160588"/>
          <a:ext cx="4416425"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3" name="Metin kutusu 2">
            <a:extLst>
              <a:ext uri="{FF2B5EF4-FFF2-40B4-BE49-F238E27FC236}">
                <a16:creationId xmlns:a16="http://schemas.microsoft.com/office/drawing/2014/main" xmlns="" id="{35B6A0C7-8FC4-4FB0-9B19-CCC7D1009CF9}"/>
              </a:ext>
            </a:extLst>
          </p:cNvPr>
          <p:cNvSpPr txBox="1"/>
          <p:nvPr/>
        </p:nvSpPr>
        <p:spPr>
          <a:xfrm>
            <a:off x="677334" y="1296063"/>
            <a:ext cx="6647290" cy="646331"/>
          </a:xfrm>
          <a:prstGeom prst="rect">
            <a:avLst/>
          </a:prstGeom>
          <a:noFill/>
        </p:spPr>
        <p:txBody>
          <a:bodyPr wrap="square" rtlCol="0">
            <a:spAutoFit/>
          </a:bodyPr>
          <a:lstStyle/>
          <a:p>
            <a:r>
              <a:rPr lang="tr-TR" dirty="0"/>
              <a:t>KATILIMCILARIN BARSAK KANSERİ ERKEN TANISI HAKKINDA BİLGİ DÜZEYLERİNİN EKSİK OLDUĞU GÖZLENDİ.</a:t>
            </a:r>
          </a:p>
        </p:txBody>
      </p:sp>
    </p:spTree>
    <p:extLst>
      <p:ext uri="{BB962C8B-B14F-4D97-AF65-F5344CB8AC3E}">
        <p14:creationId xmlns:p14="http://schemas.microsoft.com/office/powerpoint/2010/main" xmlns="" val="1844901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EE68FD-8A91-4041-856B-971301775FB2}"/>
              </a:ext>
            </a:extLst>
          </p:cNvPr>
          <p:cNvSpPr>
            <a:spLocks noGrp="1"/>
          </p:cNvSpPr>
          <p:nvPr>
            <p:ph type="title"/>
          </p:nvPr>
        </p:nvSpPr>
        <p:spPr>
          <a:xfrm>
            <a:off x="471228" y="322997"/>
            <a:ext cx="9832831" cy="1342030"/>
          </a:xfrm>
        </p:spPr>
        <p:txBody>
          <a:bodyPr>
            <a:normAutofit fontScale="90000"/>
          </a:bodyPr>
          <a:lstStyle/>
          <a:p>
            <a:r>
              <a:rPr lang="tr-TR" sz="2400" dirty="0"/>
              <a:t>ANKET SONRASI KENDİ HAZIRLADIĞIMIZ BROŞÜRLERİMİZ İLE KENDİLERİNE MEME, BARSAK VE SERVİKS KANSERİNDE ERKEN TANI İÇİN YAPILMASI GEREKENLER HAKKINDA BİLGİ VERDİK.BU TESTLERİN KETEM’DE YAPILABİLECEĞİNİ ANLATTIK.</a:t>
            </a:r>
          </a:p>
        </p:txBody>
      </p:sp>
      <p:pic>
        <p:nvPicPr>
          <p:cNvPr id="4" name="İçerik Yer Tutucusu 3">
            <a:extLst>
              <a:ext uri="{FF2B5EF4-FFF2-40B4-BE49-F238E27FC236}">
                <a16:creationId xmlns:a16="http://schemas.microsoft.com/office/drawing/2014/main" xmlns="" id="{18902F0E-7EAF-4B8B-8179-8ABC96F41AB1}"/>
              </a:ext>
            </a:extLst>
          </p:cNvPr>
          <p:cNvPicPr>
            <a:picLocks noGrp="1" noChangeAspect="1"/>
          </p:cNvPicPr>
          <p:nvPr>
            <p:ph idx="1"/>
          </p:nvPr>
        </p:nvPicPr>
        <p:blipFill>
          <a:blip r:embed="rId2" cstate="print"/>
          <a:stretch>
            <a:fillRect/>
          </a:stretch>
        </p:blipFill>
        <p:spPr>
          <a:xfrm>
            <a:off x="471228" y="1828801"/>
            <a:ext cx="3350144" cy="5029200"/>
          </a:xfrm>
          <a:prstGeom prst="rect">
            <a:avLst/>
          </a:prstGeom>
        </p:spPr>
      </p:pic>
      <p:pic>
        <p:nvPicPr>
          <p:cNvPr id="5" name="Resim 4">
            <a:extLst>
              <a:ext uri="{FF2B5EF4-FFF2-40B4-BE49-F238E27FC236}">
                <a16:creationId xmlns:a16="http://schemas.microsoft.com/office/drawing/2014/main" xmlns="" id="{2BBDBF75-02B8-4814-97ED-ADE086870D3E}"/>
              </a:ext>
            </a:extLst>
          </p:cNvPr>
          <p:cNvPicPr>
            <a:picLocks noChangeAspect="1"/>
          </p:cNvPicPr>
          <p:nvPr/>
        </p:nvPicPr>
        <p:blipFill>
          <a:blip r:embed="rId3" cstate="print"/>
          <a:stretch>
            <a:fillRect/>
          </a:stretch>
        </p:blipFill>
        <p:spPr>
          <a:xfrm>
            <a:off x="4217157" y="1828800"/>
            <a:ext cx="3350143" cy="5029200"/>
          </a:xfrm>
          <a:prstGeom prst="rect">
            <a:avLst/>
          </a:prstGeom>
        </p:spPr>
      </p:pic>
      <p:pic>
        <p:nvPicPr>
          <p:cNvPr id="6" name="Resim 5">
            <a:extLst>
              <a:ext uri="{FF2B5EF4-FFF2-40B4-BE49-F238E27FC236}">
                <a16:creationId xmlns:a16="http://schemas.microsoft.com/office/drawing/2014/main" xmlns="" id="{7C1D0F56-D0DD-4CEF-9302-60C84C39FF48}"/>
              </a:ext>
            </a:extLst>
          </p:cNvPr>
          <p:cNvPicPr>
            <a:picLocks noChangeAspect="1"/>
          </p:cNvPicPr>
          <p:nvPr/>
        </p:nvPicPr>
        <p:blipFill>
          <a:blip r:embed="rId4" cstate="print"/>
          <a:stretch>
            <a:fillRect/>
          </a:stretch>
        </p:blipFill>
        <p:spPr>
          <a:xfrm>
            <a:off x="8270543" y="1828800"/>
            <a:ext cx="3350143" cy="5029200"/>
          </a:xfrm>
          <a:prstGeom prst="rect">
            <a:avLst/>
          </a:prstGeom>
        </p:spPr>
      </p:pic>
    </p:spTree>
    <p:extLst>
      <p:ext uri="{BB962C8B-B14F-4D97-AF65-F5344CB8AC3E}">
        <p14:creationId xmlns:p14="http://schemas.microsoft.com/office/powerpoint/2010/main" xmlns="" val="48174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739F1F0-6926-40E5-92BF-1EF3EBF42319}"/>
              </a:ext>
            </a:extLst>
          </p:cNvPr>
          <p:cNvSpPr>
            <a:spLocks noGrp="1"/>
          </p:cNvSpPr>
          <p:nvPr>
            <p:ph type="title"/>
          </p:nvPr>
        </p:nvSpPr>
        <p:spPr/>
        <p:txBody>
          <a:bodyPr/>
          <a:lstStyle/>
          <a:p>
            <a:r>
              <a:rPr lang="tr-TR" dirty="0">
                <a:solidFill>
                  <a:schemeClr val="accent1">
                    <a:lumMod val="50000"/>
                  </a:schemeClr>
                </a:solidFill>
              </a:rPr>
              <a:t>KAYNAKÇA</a:t>
            </a:r>
          </a:p>
        </p:txBody>
      </p:sp>
      <p:sp>
        <p:nvSpPr>
          <p:cNvPr id="3" name="İçerik Yer Tutucusu 2">
            <a:extLst>
              <a:ext uri="{FF2B5EF4-FFF2-40B4-BE49-F238E27FC236}">
                <a16:creationId xmlns:a16="http://schemas.microsoft.com/office/drawing/2014/main" xmlns="" id="{D551C3F0-40D1-4BB1-A513-E9A0AA5095A1}"/>
              </a:ext>
            </a:extLst>
          </p:cNvPr>
          <p:cNvSpPr>
            <a:spLocks noGrp="1"/>
          </p:cNvSpPr>
          <p:nvPr>
            <p:ph sz="quarter" idx="13"/>
          </p:nvPr>
        </p:nvSpPr>
        <p:spPr>
          <a:xfrm>
            <a:off x="362226" y="1083365"/>
            <a:ext cx="10566400" cy="4114800"/>
          </a:xfrm>
        </p:spPr>
        <p:txBody>
          <a:bodyPr/>
          <a:lstStyle/>
          <a:p>
            <a:pPr marL="285750" indent="-285750">
              <a:buFont typeface="Arial" panose="020B0604020202020204" pitchFamily="34" charset="0"/>
              <a:buChar char="•"/>
            </a:pPr>
            <a:r>
              <a:rPr lang="tr-TR" dirty="0">
                <a:hlinkClick r:id="rId2"/>
              </a:rPr>
              <a:t>https://adapazarism.saglik.gov.tr/TR-57848/kanser-erken-teşhis-tarama--ve-eğitim-merkezi-ketem.html</a:t>
            </a:r>
            <a:endParaRPr lang="tr-TR" dirty="0"/>
          </a:p>
          <a:p>
            <a:pPr marL="285750" indent="-285750">
              <a:buFont typeface="Arial" panose="020B0604020202020204" pitchFamily="34" charset="0"/>
              <a:buChar char="•"/>
            </a:pPr>
            <a:r>
              <a:rPr lang="tr-TR" dirty="0">
                <a:hlinkClick r:id="rId3"/>
              </a:rPr>
              <a:t>https://www.shj.com.tr/tibbi-makaleler/hpv-virusu-nedir-bulasir/</a:t>
            </a:r>
            <a:endParaRPr lang="tr-TR" dirty="0"/>
          </a:p>
          <a:p>
            <a:pPr marL="285750" indent="-285750">
              <a:buFont typeface="Arial" panose="020B0604020202020204" pitchFamily="34" charset="0"/>
              <a:buChar char="•"/>
            </a:pPr>
            <a:r>
              <a:rPr lang="tr-TR" dirty="0">
                <a:hlinkClick r:id="rId4"/>
              </a:rPr>
              <a:t>https://www.acibadem.com.tr/ilgi-alani/hpv-asisi/</a:t>
            </a:r>
            <a:endParaRPr lang="tr-TR" dirty="0"/>
          </a:p>
          <a:p>
            <a:pPr marL="285750" indent="-285750">
              <a:buFont typeface="Arial" panose="020B0604020202020204" pitchFamily="34" charset="0"/>
              <a:buChar char="•"/>
            </a:pPr>
            <a:r>
              <a:rPr lang="tr-TR" dirty="0">
                <a:hlinkClick r:id="rId5"/>
              </a:rPr>
              <a:t>https://tr.wikipedia.org/wiki/Mamografi</a:t>
            </a:r>
            <a:endParaRPr lang="tr-TR" dirty="0"/>
          </a:p>
          <a:p>
            <a:pPr marL="285750" indent="-285750">
              <a:buFont typeface="Arial" panose="020B0604020202020204" pitchFamily="34" charset="0"/>
              <a:buChar char="•"/>
            </a:pPr>
            <a:r>
              <a:rPr lang="tr-TR" dirty="0">
                <a:hlinkClick r:id="rId6"/>
              </a:rPr>
              <a:t>www.acibadem.com.tr</a:t>
            </a:r>
            <a:endParaRPr lang="tr-TR" dirty="0"/>
          </a:p>
          <a:p>
            <a:pPr marL="285750" indent="-285750">
              <a:buFont typeface="Arial" panose="020B0604020202020204" pitchFamily="34" charset="0"/>
              <a:buChar char="•"/>
            </a:pPr>
            <a:r>
              <a:rPr lang="tr-TR" dirty="0">
                <a:hlinkClick r:id="rId7"/>
              </a:rPr>
              <a:t>www.medicalpark.com.tr</a:t>
            </a:r>
            <a:endParaRPr lang="tr-TR" dirty="0"/>
          </a:p>
          <a:p>
            <a:pPr marL="285750" indent="-285750">
              <a:buFont typeface="Arial" panose="020B0604020202020204" pitchFamily="34" charset="0"/>
              <a:buChar char="•"/>
            </a:pPr>
            <a:r>
              <a:rPr lang="tr-TR" dirty="0">
                <a:hlinkClick r:id="rId8"/>
              </a:rPr>
              <a:t>https://sagligim.gov.tr/kalin-bagirsak-kanseri-kolorektal-kanser.html</a:t>
            </a:r>
            <a:endParaRPr lang="tr-TR" dirty="0"/>
          </a:p>
          <a:p>
            <a:pPr marL="285750" indent="-285750">
              <a:buFont typeface="Arial" panose="020B0604020202020204" pitchFamily="34" charset="0"/>
              <a:buChar char="•"/>
            </a:pPr>
            <a:r>
              <a:rPr lang="tr-TR" dirty="0">
                <a:hlinkClick r:id="rId9"/>
              </a:rPr>
              <a:t>https://www.kanser.org/saglik/toplum/kanser-türleri-alt-kategori/meme-kanseri-erken-tani</a:t>
            </a:r>
            <a:endParaRPr lang="tr-TR" dirty="0"/>
          </a:p>
          <a:p>
            <a:pPr marL="285750" indent="-285750">
              <a:buFont typeface="Arial" panose="020B0604020202020204" pitchFamily="34" charset="0"/>
              <a:buChar char="•"/>
            </a:pPr>
            <a:r>
              <a:rPr lang="tr-TR" dirty="0">
                <a:hlinkClick r:id="rId10"/>
              </a:rPr>
              <a:t>https://memeder.org/meme-sagligi/kendi-kendine-muayene</a:t>
            </a:r>
            <a:endParaRPr lang="tr-TR" dirty="0"/>
          </a:p>
          <a:p>
            <a:pPr marL="285750" indent="-285750">
              <a:buFont typeface="Arial" panose="020B0604020202020204" pitchFamily="34" charset="0"/>
              <a:buChar char="•"/>
            </a:pPr>
            <a:endParaRPr lang="tr-TR" dirty="0"/>
          </a:p>
          <a:p>
            <a:endParaRPr lang="tr-TR" dirty="0"/>
          </a:p>
        </p:txBody>
      </p:sp>
    </p:spTree>
    <p:extLst>
      <p:ext uri="{BB962C8B-B14F-4D97-AF65-F5344CB8AC3E}">
        <p14:creationId xmlns:p14="http://schemas.microsoft.com/office/powerpoint/2010/main" xmlns="" val="167209207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F93E850A-3ED2-4123-A31B-7EEA7D852A7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11166" y="3424104"/>
            <a:ext cx="4540417" cy="3421093"/>
          </a:xfrm>
          <a:prstGeom prst="rect">
            <a:avLst/>
          </a:prstGeom>
        </p:spPr>
      </p:pic>
      <p:pic>
        <p:nvPicPr>
          <p:cNvPr id="10" name="Resim 9">
            <a:extLst>
              <a:ext uri="{FF2B5EF4-FFF2-40B4-BE49-F238E27FC236}">
                <a16:creationId xmlns:a16="http://schemas.microsoft.com/office/drawing/2014/main" xmlns="" id="{487748D9-E38E-4E08-9D1C-9CBBCDE8CAB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96503" y="3424104"/>
            <a:ext cx="4595498" cy="3421093"/>
          </a:xfrm>
          <a:prstGeom prst="rect">
            <a:avLst/>
          </a:prstGeom>
        </p:spPr>
      </p:pic>
      <p:pic>
        <p:nvPicPr>
          <p:cNvPr id="14" name="Resim 13">
            <a:extLst>
              <a:ext uri="{FF2B5EF4-FFF2-40B4-BE49-F238E27FC236}">
                <a16:creationId xmlns:a16="http://schemas.microsoft.com/office/drawing/2014/main" xmlns="" id="{487AFD3A-0B28-45B6-9B85-55097C5CAA8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96503" y="0"/>
            <a:ext cx="4645743" cy="3492910"/>
          </a:xfrm>
          <a:prstGeom prst="rect">
            <a:avLst/>
          </a:prstGeom>
        </p:spPr>
      </p:pic>
      <p:sp>
        <p:nvSpPr>
          <p:cNvPr id="15" name="Metin kutusu 14">
            <a:extLst>
              <a:ext uri="{FF2B5EF4-FFF2-40B4-BE49-F238E27FC236}">
                <a16:creationId xmlns:a16="http://schemas.microsoft.com/office/drawing/2014/main" xmlns="" id="{F6FFB24C-D74E-46AA-882F-AF3159907B33}"/>
              </a:ext>
            </a:extLst>
          </p:cNvPr>
          <p:cNvSpPr txBox="1"/>
          <p:nvPr/>
        </p:nvSpPr>
        <p:spPr>
          <a:xfrm>
            <a:off x="246228" y="955550"/>
            <a:ext cx="2690083" cy="4247317"/>
          </a:xfrm>
          <a:prstGeom prst="rect">
            <a:avLst/>
          </a:prstGeom>
          <a:ln>
            <a:solidFill>
              <a:schemeClr val="accent2">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a:ln w="0"/>
                <a:solidFill>
                  <a:schemeClr val="accent2"/>
                </a:solidFill>
                <a:effectLst>
                  <a:outerShdw blurRad="38100" dist="19050" dir="2700000" algn="tl" rotWithShape="0">
                    <a:schemeClr val="dk1">
                      <a:alpha val="40000"/>
                    </a:schemeClr>
                  </a:outerShdw>
                </a:effectLst>
              </a:rPr>
              <a:t>GRUP TÜMÖRNATÖRLER:</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PELİN ARSLAN </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MELİSA YILDIRIM</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SEMİH ÖZDEMİR</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SERPİL KABADAYI</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FATMA SILANAZ YILDIZ</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İREM AKÇAKAYA</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BERKAY KAYA</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BEYZANUR POLAT</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ZEYNEP İKBAL ŞAHİN</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AHMET DAĞDELEN</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AYŞE KARADAĞ</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MEHMET ŞİRİN SÖNMEZ</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TUĞRUL BERAT BARLI</a:t>
            </a:r>
          </a:p>
          <a:p>
            <a:r>
              <a:rPr lang="tr-TR" dirty="0">
                <a:ln w="0">
                  <a:solidFill>
                    <a:schemeClr val="accent5">
                      <a:lumMod val="50000"/>
                    </a:schemeClr>
                  </a:solidFill>
                </a:ln>
                <a:solidFill>
                  <a:srgbClr val="002060"/>
                </a:solidFill>
                <a:effectLst>
                  <a:outerShdw blurRad="38100" dist="25400" dir="5400000" algn="ctr" rotWithShape="0">
                    <a:srgbClr val="6E747A">
                      <a:alpha val="43000"/>
                    </a:srgbClr>
                  </a:outerShdw>
                </a:effectLst>
              </a:rPr>
              <a:t>YİĞİT ENES DEMİR</a:t>
            </a:r>
            <a:endParaRPr lang="tr-TR" b="1" dirty="0">
              <a:ln w="0">
                <a:solidFill>
                  <a:schemeClr val="accent5">
                    <a:lumMod val="50000"/>
                  </a:schemeClr>
                </a:solidFill>
              </a:ln>
              <a:solidFill>
                <a:srgbClr val="002060"/>
              </a:solidFill>
              <a:effectLst>
                <a:outerShdw blurRad="50800" dist="38100" algn="l" rotWithShape="0">
                  <a:prstClr val="black">
                    <a:alpha val="40000"/>
                  </a:prstClr>
                </a:outerShdw>
              </a:effectLst>
            </a:endParaRPr>
          </a:p>
        </p:txBody>
      </p:sp>
      <p:sp>
        <p:nvSpPr>
          <p:cNvPr id="3" name="Metin kutusu 2">
            <a:extLst>
              <a:ext uri="{FF2B5EF4-FFF2-40B4-BE49-F238E27FC236}">
                <a16:creationId xmlns:a16="http://schemas.microsoft.com/office/drawing/2014/main" xmlns="" id="{CF5D30F0-F01D-4971-A129-904177E72687}"/>
              </a:ext>
            </a:extLst>
          </p:cNvPr>
          <p:cNvSpPr txBox="1"/>
          <p:nvPr/>
        </p:nvSpPr>
        <p:spPr>
          <a:xfrm>
            <a:off x="-19055" y="5784780"/>
            <a:ext cx="3075429" cy="923330"/>
          </a:xfrm>
          <a:prstGeom prst="rect">
            <a:avLst/>
          </a:prstGeom>
          <a:solidFill>
            <a:schemeClr val="accent5">
              <a:lumMod val="60000"/>
              <a:lumOff val="40000"/>
            </a:schemeClr>
          </a:solidFill>
          <a:ln>
            <a:solidFill>
              <a:srgbClr val="00B0F0"/>
            </a:solidFill>
          </a:ln>
        </p:spPr>
        <p:txBody>
          <a:bodyPr wrap="square" rtlCol="0">
            <a:spAutoFit/>
          </a:bodyPr>
          <a:lstStyle/>
          <a:p>
            <a:r>
              <a:rPr lang="tr-TR" dirty="0">
                <a:ln>
                  <a:solidFill>
                    <a:schemeClr val="accent1">
                      <a:lumMod val="50000"/>
                    </a:schemeClr>
                  </a:solidFill>
                </a:ln>
                <a:solidFill>
                  <a:schemeClr val="accent5">
                    <a:lumMod val="50000"/>
                  </a:schemeClr>
                </a:solidFill>
              </a:rPr>
              <a:t>DANIŞMAN ÖĞRETİM ÜYESİ: DR.AYŞEGÜL ÜÇÜNCÜ KEFELİ</a:t>
            </a:r>
          </a:p>
        </p:txBody>
      </p:sp>
      <p:sp>
        <p:nvSpPr>
          <p:cNvPr id="4" name="Metin kutusu 3">
            <a:extLst>
              <a:ext uri="{FF2B5EF4-FFF2-40B4-BE49-F238E27FC236}">
                <a16:creationId xmlns:a16="http://schemas.microsoft.com/office/drawing/2014/main" xmlns="" id="{AC6FB2DE-C482-46D2-8A41-3BE70D26C76D}"/>
              </a:ext>
            </a:extLst>
          </p:cNvPr>
          <p:cNvSpPr txBox="1"/>
          <p:nvPr/>
        </p:nvSpPr>
        <p:spPr>
          <a:xfrm>
            <a:off x="357406" y="207088"/>
            <a:ext cx="128546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tr-TR" b="1" dirty="0">
                <a:ln/>
                <a:solidFill>
                  <a:schemeClr val="tx2">
                    <a:lumMod val="50000"/>
                  </a:schemeClr>
                </a:solidFill>
                <a:effectLst>
                  <a:outerShdw blurRad="50800" dist="38100" dir="18900000" algn="bl" rotWithShape="0">
                    <a:prstClr val="black">
                      <a:alpha val="40000"/>
                    </a:prstClr>
                  </a:outerShdw>
                </a:effectLst>
              </a:rPr>
              <a:t>GRUP B4</a:t>
            </a:r>
          </a:p>
        </p:txBody>
      </p:sp>
      <p:pic>
        <p:nvPicPr>
          <p:cNvPr id="2" name="Resim 5">
            <a:extLst>
              <a:ext uri="{FF2B5EF4-FFF2-40B4-BE49-F238E27FC236}">
                <a16:creationId xmlns:a16="http://schemas.microsoft.com/office/drawing/2014/main" xmlns="" id="{2C8C18DA-1DD8-9142-B4DA-A6B76528394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36060" y="112578"/>
            <a:ext cx="2460694" cy="3280926"/>
          </a:xfrm>
          <a:prstGeom prst="rect">
            <a:avLst/>
          </a:prstGeom>
        </p:spPr>
      </p:pic>
    </p:spTree>
    <p:extLst>
      <p:ext uri="{BB962C8B-B14F-4D97-AF65-F5344CB8AC3E}">
        <p14:creationId xmlns:p14="http://schemas.microsoft.com/office/powerpoint/2010/main" xmlns="" val="26582186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7DF6941-75FB-422C-92DC-853CD4D6A69A}"/>
              </a:ext>
            </a:extLst>
          </p:cNvPr>
          <p:cNvSpPr>
            <a:spLocks noGrp="1"/>
          </p:cNvSpPr>
          <p:nvPr>
            <p:ph idx="1"/>
          </p:nvPr>
        </p:nvSpPr>
        <p:spPr/>
        <p:txBody>
          <a:bodyPr>
            <a:normAutofit/>
          </a:bodyPr>
          <a:lstStyle/>
          <a:p>
            <a:r>
              <a:rPr lang="tr-TR" sz="3200" dirty="0"/>
              <a:t>KONU: KANSERDE ERKEN TANI</a:t>
            </a:r>
          </a:p>
          <a:p>
            <a:pPr marL="0" indent="0">
              <a:buNone/>
            </a:pPr>
            <a:endParaRPr lang="tr-TR" sz="3200" dirty="0"/>
          </a:p>
          <a:p>
            <a:r>
              <a:rPr lang="tr-TR" sz="3200" dirty="0"/>
              <a:t>AMAÇ: KANSERLİ HASTALARIN YAKINLARINA KANSERDE ERKEN TANI İLE İLGİLİ BİLGİ VERMEK</a:t>
            </a:r>
          </a:p>
        </p:txBody>
      </p:sp>
    </p:spTree>
    <p:extLst>
      <p:ext uri="{BB962C8B-B14F-4D97-AF65-F5344CB8AC3E}">
        <p14:creationId xmlns:p14="http://schemas.microsoft.com/office/powerpoint/2010/main" xmlns="" val="4172057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a:solidFill>
                  <a:srgbClr val="002060"/>
                </a:solidFill>
              </a:rPr>
              <a:t>‘ERKEN TEŞHİS HAYAT KURTARIR’ </a:t>
            </a:r>
          </a:p>
        </p:txBody>
      </p:sp>
      <p:sp>
        <p:nvSpPr>
          <p:cNvPr id="14" name="İçerik Yer Tutucusu 13"/>
          <p:cNvSpPr>
            <a:spLocks noGrp="1"/>
          </p:cNvSpPr>
          <p:nvPr>
            <p:ph sz="quarter" idx="13"/>
          </p:nvPr>
        </p:nvSpPr>
        <p:spPr>
          <a:xfrm>
            <a:off x="172278" y="1070113"/>
            <a:ext cx="12019722" cy="4045226"/>
          </a:xfrm>
        </p:spPr>
        <p:txBody>
          <a:bodyPr rtlCol="0">
            <a:noAutofit/>
          </a:bodyPr>
          <a:lstStyle/>
          <a:p>
            <a:pPr lvl="0">
              <a:buFont typeface="Wingdings" panose="05000000000000000000" pitchFamily="2" charset="2"/>
              <a:buChar char="ü"/>
            </a:pPr>
            <a:r>
              <a:rPr lang="tr-TR" sz="2800" dirty="0">
                <a:solidFill>
                  <a:schemeClr val="tx1"/>
                </a:solidFill>
              </a:rPr>
              <a:t>Erken </a:t>
            </a:r>
            <a:r>
              <a:rPr lang="tr-TR" sz="2800" dirty="0" smtClean="0">
                <a:solidFill>
                  <a:schemeClr val="tx1"/>
                </a:solidFill>
              </a:rPr>
              <a:t>teşhis kanserin </a:t>
            </a:r>
            <a:r>
              <a:rPr lang="tr-TR" sz="2800" dirty="0">
                <a:solidFill>
                  <a:schemeClr val="tx1"/>
                </a:solidFill>
              </a:rPr>
              <a:t>büyük oranda </a:t>
            </a:r>
            <a:r>
              <a:rPr lang="tr-TR" sz="2800" dirty="0" smtClean="0">
                <a:solidFill>
                  <a:schemeClr val="tx1"/>
                </a:solidFill>
              </a:rPr>
              <a:t>iyileştirilmesinde </a:t>
            </a:r>
            <a:r>
              <a:rPr lang="tr-TR" sz="2800" dirty="0">
                <a:solidFill>
                  <a:schemeClr val="tx1"/>
                </a:solidFill>
              </a:rPr>
              <a:t>ve  tedavinin başarıya ulaşmasında kilit rol üstlenmektedir. </a:t>
            </a:r>
          </a:p>
          <a:p>
            <a:pPr lvl="0">
              <a:buFont typeface="Wingdings" panose="05000000000000000000" pitchFamily="2" charset="2"/>
              <a:buChar char="ü"/>
            </a:pPr>
            <a:r>
              <a:rPr lang="tr-TR" sz="2800" dirty="0">
                <a:solidFill>
                  <a:schemeClr val="tx1"/>
                </a:solidFill>
              </a:rPr>
              <a:t>Toplumun kanser ve kanserde erken teşhis ile taramanın önemi hakkındaki farkındalığını arttırmak, erken yakalanabilir kanserlerde erken teşhis ve toplum tabanlı tarama faaliyetlerini yürütmek, bulunduğu ilde kanser kontrolünde etkin rol almak, tüm bu faaliyetler sonucunda da önlenebilir ve erken yakalanabilir kanserlerin </a:t>
            </a:r>
            <a:r>
              <a:rPr lang="tr-TR" sz="2800" dirty="0" err="1">
                <a:solidFill>
                  <a:schemeClr val="tx1"/>
                </a:solidFill>
              </a:rPr>
              <a:t>morbidite</a:t>
            </a:r>
            <a:r>
              <a:rPr lang="tr-TR" sz="2800" dirty="0">
                <a:solidFill>
                  <a:schemeClr val="tx1"/>
                </a:solidFill>
              </a:rPr>
              <a:t> ve </a:t>
            </a:r>
            <a:r>
              <a:rPr lang="tr-TR" sz="2800" dirty="0" err="1">
                <a:solidFill>
                  <a:schemeClr val="tx1"/>
                </a:solidFill>
              </a:rPr>
              <a:t>mortalitesini</a:t>
            </a:r>
            <a:r>
              <a:rPr lang="tr-TR" sz="2800" dirty="0">
                <a:solidFill>
                  <a:schemeClr val="tx1"/>
                </a:solidFill>
              </a:rPr>
              <a:t> azaltmak amacıyla </a:t>
            </a:r>
            <a:r>
              <a:rPr lang="tr-TR" sz="2800" dirty="0" err="1">
                <a:solidFill>
                  <a:schemeClr val="tx1"/>
                </a:solidFill>
              </a:rPr>
              <a:t>KETEM’ler</a:t>
            </a:r>
            <a:r>
              <a:rPr lang="tr-TR" sz="2800" dirty="0">
                <a:solidFill>
                  <a:schemeClr val="tx1"/>
                </a:solidFill>
              </a:rPr>
              <a:t> kurulmuştur.</a:t>
            </a:r>
          </a:p>
        </p:txBody>
      </p:sp>
      <p:pic>
        <p:nvPicPr>
          <p:cNvPr id="1026" name="Picture 2" descr="Araştırma: Kanser oluşmadan on yıllar önce tespit edilebilir - BBC News  Türkçe">
            <a:extLst>
              <a:ext uri="{FF2B5EF4-FFF2-40B4-BE49-F238E27FC236}">
                <a16:creationId xmlns:a16="http://schemas.microsoft.com/office/drawing/2014/main" xmlns="" id="{42B21496-75BA-430E-A759-61D4BA46465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30819" y="4914899"/>
            <a:ext cx="3988903" cy="191362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Kanser Erken Teşhis Tarama Eğitim Merkezleri(KETEM)">
            <a:extLst>
              <a:ext uri="{FF2B5EF4-FFF2-40B4-BE49-F238E27FC236}">
                <a16:creationId xmlns:a16="http://schemas.microsoft.com/office/drawing/2014/main" xmlns="" id="{16C82FCE-85E7-4EB0-9205-C9FDAFD5CB4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6468" y="4743449"/>
            <a:ext cx="4006710" cy="20850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350704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p:cNvSpPr>
            <a:spLocks noGrp="1"/>
          </p:cNvSpPr>
          <p:nvPr>
            <p:ph sz="quarter" idx="13"/>
          </p:nvPr>
        </p:nvSpPr>
        <p:spPr>
          <a:xfrm>
            <a:off x="812800" y="1600200"/>
            <a:ext cx="5072185" cy="5257800"/>
          </a:xfrm>
        </p:spPr>
        <p:txBody>
          <a:bodyPr rtlCol="0">
            <a:noAutofit/>
          </a:bodyPr>
          <a:lstStyle/>
          <a:p>
            <a:pPr lvl="0">
              <a:buFont typeface="Wingdings" panose="05000000000000000000" pitchFamily="2" charset="2"/>
              <a:buChar char="ü"/>
            </a:pPr>
            <a:r>
              <a:rPr lang="tr-TR" sz="2800" dirty="0" err="1"/>
              <a:t>KETEM’ler</a:t>
            </a:r>
            <a:r>
              <a:rPr lang="tr-TR" sz="2800" dirty="0"/>
              <a:t> "Erken teşhis hayat kurtarır!" prensibiyle yola çıkarak meme, </a:t>
            </a:r>
            <a:r>
              <a:rPr lang="tr-TR" sz="2800" dirty="0" err="1"/>
              <a:t>serviks</a:t>
            </a:r>
            <a:r>
              <a:rPr lang="tr-TR" sz="2800" dirty="0"/>
              <a:t> (rahim ağzı) ve </a:t>
            </a:r>
            <a:r>
              <a:rPr lang="tr-TR" sz="2800" dirty="0" err="1"/>
              <a:t>kolorektal</a:t>
            </a:r>
            <a:r>
              <a:rPr lang="tr-TR" sz="2800" dirty="0"/>
              <a:t> kanserleri ile ilgili tarama programları yürütmektedir.</a:t>
            </a:r>
            <a:endParaRPr lang="tr-TR" sz="2800" dirty="0">
              <a:solidFill>
                <a:schemeClr val="tx1"/>
              </a:solidFill>
            </a:endParaRPr>
          </a:p>
        </p:txBody>
      </p:sp>
      <p:pic>
        <p:nvPicPr>
          <p:cNvPr id="5" name="İçerik Yer Tutucusu 4">
            <a:extLst>
              <a:ext uri="{FF2B5EF4-FFF2-40B4-BE49-F238E27FC236}">
                <a16:creationId xmlns:a16="http://schemas.microsoft.com/office/drawing/2014/main" xmlns="" id="{EA60E5B5-0718-479A-A24C-0DAA3AEBC0B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84985" y="392288"/>
            <a:ext cx="6096001" cy="6073424"/>
          </a:xfrm>
          <a:prstGeom prst="rect">
            <a:avLst/>
          </a:prstGeom>
        </p:spPr>
      </p:pic>
    </p:spTree>
    <p:extLst>
      <p:ext uri="{BB962C8B-B14F-4D97-AF65-F5344CB8AC3E}">
        <p14:creationId xmlns:p14="http://schemas.microsoft.com/office/powerpoint/2010/main" xmlns="" val="161715872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52E69E0-B154-489A-BD1C-099FF50BE237}"/>
              </a:ext>
            </a:extLst>
          </p:cNvPr>
          <p:cNvSpPr>
            <a:spLocks noGrp="1"/>
          </p:cNvSpPr>
          <p:nvPr>
            <p:ph type="title"/>
          </p:nvPr>
        </p:nvSpPr>
        <p:spPr>
          <a:xfrm>
            <a:off x="812800" y="274638"/>
            <a:ext cx="10566400" cy="1143000"/>
          </a:xfrm>
        </p:spPr>
        <p:txBody>
          <a:bodyPr>
            <a:normAutofit/>
          </a:bodyPr>
          <a:lstStyle/>
          <a:p>
            <a:r>
              <a:rPr lang="tr-TR" sz="4800" dirty="0">
                <a:solidFill>
                  <a:schemeClr val="tx2"/>
                </a:solidFill>
              </a:rPr>
              <a:t>MEME KANSERİ</a:t>
            </a:r>
          </a:p>
        </p:txBody>
      </p:sp>
      <p:sp>
        <p:nvSpPr>
          <p:cNvPr id="3" name="İçerik Yer Tutucusu 2">
            <a:extLst>
              <a:ext uri="{FF2B5EF4-FFF2-40B4-BE49-F238E27FC236}">
                <a16:creationId xmlns:a16="http://schemas.microsoft.com/office/drawing/2014/main" xmlns="" id="{71C58850-E55A-45AE-8594-AA66B505E09B}"/>
              </a:ext>
            </a:extLst>
          </p:cNvPr>
          <p:cNvSpPr>
            <a:spLocks noGrp="1"/>
          </p:cNvSpPr>
          <p:nvPr>
            <p:ph sz="quarter" idx="13"/>
          </p:nvPr>
        </p:nvSpPr>
        <p:spPr>
          <a:xfrm>
            <a:off x="812800" y="1600200"/>
            <a:ext cx="10566400" cy="5257800"/>
          </a:xfrm>
        </p:spPr>
        <p:txBody>
          <a:bodyPr>
            <a:noAutofit/>
          </a:bodyPr>
          <a:lstStyle/>
          <a:p>
            <a:r>
              <a:rPr lang="tr-TR" sz="3200" dirty="0"/>
              <a:t>Meme kanseri, meme dokusunu oluşturan hücre gruplarından birinin değişime uğraması ve kontrolsüz çoğalması ile oluşur.</a:t>
            </a:r>
          </a:p>
          <a:p>
            <a:pPr marL="0" indent="0">
              <a:buNone/>
            </a:pPr>
            <a:endParaRPr lang="tr-TR" sz="3200" dirty="0"/>
          </a:p>
          <a:p>
            <a:r>
              <a:rPr lang="tr-TR" sz="3200" dirty="0"/>
              <a:t>Zamanında tanı konulup tedavi edilmeyen hastalarda kanser diğer organlara yayılarak tedavisi zorlaşır.</a:t>
            </a:r>
          </a:p>
        </p:txBody>
      </p:sp>
      <p:pic>
        <p:nvPicPr>
          <p:cNvPr id="2050" name="Picture 2" descr="Adım adım Meme kanseri… - Meme Kanseri Farkındalık Ayı - Trendus.com">
            <a:extLst>
              <a:ext uri="{FF2B5EF4-FFF2-40B4-BE49-F238E27FC236}">
                <a16:creationId xmlns:a16="http://schemas.microsoft.com/office/drawing/2014/main" xmlns="" id="{3396921C-FA91-4400-81BA-AA43FEFB993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78731" y="274638"/>
            <a:ext cx="1664575" cy="18854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348648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C. Sağlık Bakanlığı on Twitter: &amp;quot;Meme kanseri, kadınlarda en sık  rastlanan kanser türüdür. #DünyaMemeSağlığıGünü Meme kanseri için risk  faktörleri 👇 https://t.co/wVkwjM0qkO&amp;quot; / Twitter">
            <a:extLst>
              <a:ext uri="{FF2B5EF4-FFF2-40B4-BE49-F238E27FC236}">
                <a16:creationId xmlns:a16="http://schemas.microsoft.com/office/drawing/2014/main" xmlns="" id="{06C2E733-933B-4C32-88D6-FD72F95485ED}"/>
              </a:ext>
            </a:extLst>
          </p:cNvPr>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464" y="132694"/>
            <a:ext cx="6592612" cy="659261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Resim 2">
            <a:extLst>
              <a:ext uri="{FF2B5EF4-FFF2-40B4-BE49-F238E27FC236}">
                <a16:creationId xmlns:a16="http://schemas.microsoft.com/office/drawing/2014/main" xmlns="" id="{65A869FE-FEF7-4E53-9E51-22EE2BC90004}"/>
              </a:ext>
            </a:extLst>
          </p:cNvPr>
          <p:cNvPicPr>
            <a:picLocks noChangeAspect="1"/>
          </p:cNvPicPr>
          <p:nvPr/>
        </p:nvPicPr>
        <p:blipFill>
          <a:blip r:embed="rId3" cstate="print"/>
          <a:stretch>
            <a:fillRect/>
          </a:stretch>
        </p:blipFill>
        <p:spPr>
          <a:xfrm>
            <a:off x="7313951" y="431743"/>
            <a:ext cx="4688230" cy="2719052"/>
          </a:xfrm>
          <a:prstGeom prst="rect">
            <a:avLst/>
          </a:prstGeom>
        </p:spPr>
      </p:pic>
      <p:sp>
        <p:nvSpPr>
          <p:cNvPr id="5" name="Metin kutusu 4">
            <a:extLst>
              <a:ext uri="{FF2B5EF4-FFF2-40B4-BE49-F238E27FC236}">
                <a16:creationId xmlns:a16="http://schemas.microsoft.com/office/drawing/2014/main" xmlns="" id="{899C7B77-3ED6-4771-99FE-C9F78A19CC3F}"/>
              </a:ext>
            </a:extLst>
          </p:cNvPr>
          <p:cNvSpPr txBox="1"/>
          <p:nvPr/>
        </p:nvSpPr>
        <p:spPr>
          <a:xfrm>
            <a:off x="7313951" y="3657600"/>
            <a:ext cx="4532306" cy="2246769"/>
          </a:xfrm>
          <a:prstGeom prst="rect">
            <a:avLst/>
          </a:prstGeom>
          <a:noFill/>
        </p:spPr>
        <p:txBody>
          <a:bodyPr wrap="square" rtlCol="0">
            <a:spAutoFit/>
          </a:bodyPr>
          <a:lstStyle/>
          <a:p>
            <a:pPr marL="285750" indent="-285750">
              <a:buFont typeface="Wingdings" panose="05000000000000000000" pitchFamily="2" charset="2"/>
              <a:buChar char="ü"/>
            </a:pPr>
            <a:r>
              <a:rPr lang="tr-TR" sz="2000" dirty="0"/>
              <a:t>Meme kanseri çoğunlukla kişinin kendisinin eline gelen bir kitle olarak fark edilmekle birlikte</a:t>
            </a:r>
            <a:r>
              <a:rPr lang="tr-TR" sz="2000"/>
              <a:t>, </a:t>
            </a:r>
            <a:r>
              <a:rPr lang="tr-TR" sz="2000" smtClean="0"/>
              <a:t>hem hasta </a:t>
            </a:r>
            <a:r>
              <a:rPr lang="tr-TR" sz="2000" dirty="0"/>
              <a:t>tarafından </a:t>
            </a:r>
            <a:r>
              <a:rPr lang="tr-TR" sz="2000" dirty="0" smtClean="0"/>
              <a:t>fark </a:t>
            </a:r>
            <a:r>
              <a:rPr lang="tr-TR" sz="2000" dirty="0"/>
              <a:t>edilemeyen kitleler için hem de tanı amaçlı </a:t>
            </a:r>
            <a:r>
              <a:rPr lang="tr-TR" sz="2000" b="1" dirty="0"/>
              <a:t>mamografi</a:t>
            </a:r>
            <a:r>
              <a:rPr lang="tr-TR" sz="2000" dirty="0"/>
              <a:t> yapılması gerekmektedir</a:t>
            </a:r>
          </a:p>
        </p:txBody>
      </p:sp>
    </p:spTree>
    <p:extLst>
      <p:ext uri="{BB962C8B-B14F-4D97-AF65-F5344CB8AC3E}">
        <p14:creationId xmlns:p14="http://schemas.microsoft.com/office/powerpoint/2010/main" xmlns="" val="312091470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D1B19C7-43EC-4562-9FF1-75362DBB3AED}"/>
              </a:ext>
            </a:extLst>
          </p:cNvPr>
          <p:cNvSpPr>
            <a:spLocks noGrp="1"/>
          </p:cNvSpPr>
          <p:nvPr>
            <p:ph type="title"/>
          </p:nvPr>
        </p:nvSpPr>
        <p:spPr/>
        <p:txBody>
          <a:bodyPr/>
          <a:lstStyle/>
          <a:p>
            <a:r>
              <a:rPr lang="tr-TR" dirty="0">
                <a:solidFill>
                  <a:schemeClr val="tx2"/>
                </a:solidFill>
              </a:rPr>
              <a:t>MEME KANSERİNİN ERKEN TANISI İÇİN; MAMOGRAFİ</a:t>
            </a:r>
          </a:p>
        </p:txBody>
      </p:sp>
      <p:sp>
        <p:nvSpPr>
          <p:cNvPr id="3" name="İçerik Yer Tutucusu 2">
            <a:extLst>
              <a:ext uri="{FF2B5EF4-FFF2-40B4-BE49-F238E27FC236}">
                <a16:creationId xmlns:a16="http://schemas.microsoft.com/office/drawing/2014/main" xmlns="" id="{A26EE069-426A-4AED-9F3B-F31374DFDD3B}"/>
              </a:ext>
            </a:extLst>
          </p:cNvPr>
          <p:cNvSpPr>
            <a:spLocks noGrp="1"/>
          </p:cNvSpPr>
          <p:nvPr>
            <p:ph sz="quarter" idx="13"/>
          </p:nvPr>
        </p:nvSpPr>
        <p:spPr>
          <a:xfrm>
            <a:off x="375479" y="1264418"/>
            <a:ext cx="6926073" cy="4659303"/>
          </a:xfrm>
        </p:spPr>
        <p:txBody>
          <a:bodyPr>
            <a:normAutofit lnSpcReduction="10000"/>
          </a:bodyPr>
          <a:lstStyle/>
          <a:p>
            <a:r>
              <a:rPr lang="tr-TR" sz="2400" dirty="0"/>
              <a:t>Memede, muayene ile saptanamayacak kadar küçük anormalliklerin tespit edilmesi amacıyla uygulanan mamografi yönteminde elde edilen sonuç, meme kanseri tanısında büyük önem taşımaktadır. </a:t>
            </a:r>
          </a:p>
          <a:p>
            <a:r>
              <a:rPr lang="tr-TR" sz="2400" dirty="0"/>
              <a:t>Her yaştaki kadına tıbbi gereklilik halinde mamografi uygulaması yapılabilir ancak yakınması olmayanların 40 yaş üzerinde en az 1 kez mamografi yaptırması istenmektedir. </a:t>
            </a:r>
          </a:p>
          <a:p>
            <a:r>
              <a:rPr lang="tr-TR" sz="2400" dirty="0"/>
              <a:t>40 yaş üzeri kadınların şikayeti olmasa bile 2 yılda bir mamografi yaptırması meme kanserine karşı tek korunma yoludur.</a:t>
            </a:r>
          </a:p>
          <a:p>
            <a:endParaRPr lang="tr-TR" dirty="0"/>
          </a:p>
          <a:p>
            <a:pPr marL="0" indent="0">
              <a:buNone/>
            </a:pPr>
            <a:endParaRPr lang="tr-TR" sz="2200" dirty="0"/>
          </a:p>
        </p:txBody>
      </p:sp>
      <p:pic>
        <p:nvPicPr>
          <p:cNvPr id="5" name="Resim 4">
            <a:extLst>
              <a:ext uri="{FF2B5EF4-FFF2-40B4-BE49-F238E27FC236}">
                <a16:creationId xmlns:a16="http://schemas.microsoft.com/office/drawing/2014/main" xmlns="" id="{7D6D76B4-3A3D-4E5B-916B-0EAA17B52A14}"/>
              </a:ext>
            </a:extLst>
          </p:cNvPr>
          <p:cNvPicPr>
            <a:picLocks noChangeAspect="1"/>
          </p:cNvPicPr>
          <p:nvPr/>
        </p:nvPicPr>
        <p:blipFill>
          <a:blip r:embed="rId2" cstate="print"/>
          <a:stretch>
            <a:fillRect/>
          </a:stretch>
        </p:blipFill>
        <p:spPr>
          <a:xfrm>
            <a:off x="7692792" y="1417638"/>
            <a:ext cx="4123729" cy="2649121"/>
          </a:xfrm>
          <a:prstGeom prst="rect">
            <a:avLst/>
          </a:prstGeom>
        </p:spPr>
      </p:pic>
    </p:spTree>
    <p:extLst>
      <p:ext uri="{BB962C8B-B14F-4D97-AF65-F5344CB8AC3E}">
        <p14:creationId xmlns:p14="http://schemas.microsoft.com/office/powerpoint/2010/main" xmlns="" val="377867055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1D0B166-BC46-4C7A-8818-2BAF9BF785BB}"/>
              </a:ext>
            </a:extLst>
          </p:cNvPr>
          <p:cNvSpPr>
            <a:spLocks noGrp="1"/>
          </p:cNvSpPr>
          <p:nvPr>
            <p:ph type="title"/>
          </p:nvPr>
        </p:nvSpPr>
        <p:spPr>
          <a:xfrm>
            <a:off x="812800" y="230741"/>
            <a:ext cx="10566400" cy="1143000"/>
          </a:xfrm>
        </p:spPr>
        <p:txBody>
          <a:bodyPr/>
          <a:lstStyle/>
          <a:p>
            <a:r>
              <a:rPr lang="tr-TR" dirty="0">
                <a:solidFill>
                  <a:schemeClr val="tx2"/>
                </a:solidFill>
              </a:rPr>
              <a:t>KOLOREKTAL KANSERLER</a:t>
            </a:r>
          </a:p>
        </p:txBody>
      </p:sp>
      <p:sp>
        <p:nvSpPr>
          <p:cNvPr id="3" name="İçerik Yer Tutucusu 2">
            <a:extLst>
              <a:ext uri="{FF2B5EF4-FFF2-40B4-BE49-F238E27FC236}">
                <a16:creationId xmlns:a16="http://schemas.microsoft.com/office/drawing/2014/main" xmlns="" id="{F3D6AFA9-A099-43F4-9B43-C061F3646AE6}"/>
              </a:ext>
            </a:extLst>
          </p:cNvPr>
          <p:cNvSpPr>
            <a:spLocks noGrp="1"/>
          </p:cNvSpPr>
          <p:nvPr>
            <p:ph sz="quarter" idx="13"/>
          </p:nvPr>
        </p:nvSpPr>
        <p:spPr>
          <a:xfrm>
            <a:off x="142663" y="1020073"/>
            <a:ext cx="8497754" cy="4114800"/>
          </a:xfrm>
        </p:spPr>
        <p:txBody>
          <a:bodyPr>
            <a:noAutofit/>
          </a:bodyPr>
          <a:lstStyle/>
          <a:p>
            <a:r>
              <a:rPr lang="tr-TR" sz="2400" dirty="0"/>
              <a:t>Ülkemizde kalın bağırsak kanserleri, tüm kanserler içerisinde görülme sıklığı bakımından üçüncü sırada yer almaktadır.</a:t>
            </a:r>
          </a:p>
          <a:p>
            <a:pPr marL="0" indent="0">
              <a:buNone/>
            </a:pPr>
            <a:r>
              <a:rPr lang="tr-TR" sz="2400" dirty="0">
                <a:solidFill>
                  <a:schemeClr val="accent1">
                    <a:lumMod val="75000"/>
                  </a:schemeClr>
                </a:solidFill>
              </a:rPr>
              <a:t>Belirtiler</a:t>
            </a:r>
          </a:p>
          <a:p>
            <a:r>
              <a:rPr lang="tr-TR" sz="2400" dirty="0"/>
              <a:t>Bağırsak alışkanlıklarında ishal-kabızlık gibi değişikliklerin olması ve bu değişikliklerin birkaç günden uzun sürmesi</a:t>
            </a:r>
          </a:p>
          <a:p>
            <a:r>
              <a:rPr lang="tr-TR" sz="2400" dirty="0"/>
              <a:t>Bağırsakların tam boşalmadığı hissi</a:t>
            </a:r>
          </a:p>
          <a:p>
            <a:r>
              <a:rPr lang="tr-TR" sz="2400" dirty="0"/>
              <a:t>Dışkıda kan (parlak ya da koyu kırmızı) görülmesi ve/veya dışkı renginde koyulaşma </a:t>
            </a:r>
          </a:p>
          <a:p>
            <a:r>
              <a:rPr lang="tr-TR" sz="2400" dirty="0"/>
              <a:t>Karında şişkinlik, kramp tarzında ağrı veya gaz şikâyeti</a:t>
            </a:r>
          </a:p>
          <a:p>
            <a:r>
              <a:rPr lang="tr-TR" sz="2400" dirty="0"/>
              <a:t>Bilinen bir neden olmaksızın kilo kaybı</a:t>
            </a:r>
          </a:p>
          <a:p>
            <a:r>
              <a:rPr lang="tr-TR" sz="2400" dirty="0"/>
              <a:t>Güçsüzlük ve yorgunluk </a:t>
            </a:r>
          </a:p>
        </p:txBody>
      </p:sp>
      <p:pic>
        <p:nvPicPr>
          <p:cNvPr id="5124" name="Picture 4" descr="https://www.barisbakir.com/img/kalin-barsak-kanseri-2.jpg">
            <a:extLst>
              <a:ext uri="{FF2B5EF4-FFF2-40B4-BE49-F238E27FC236}">
                <a16:creationId xmlns:a16="http://schemas.microsoft.com/office/drawing/2014/main" xmlns="" id="{36C9663E-DACA-4B2B-BB18-151B8D0A47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26871" y="933932"/>
            <a:ext cx="3665130" cy="50427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119992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18118E8-A835-4700-A0C9-FFDDED1C094A}"/>
              </a:ext>
            </a:extLst>
          </p:cNvPr>
          <p:cNvSpPr>
            <a:spLocks noGrp="1"/>
          </p:cNvSpPr>
          <p:nvPr>
            <p:ph sz="quarter" idx="13"/>
          </p:nvPr>
        </p:nvSpPr>
        <p:spPr>
          <a:xfrm>
            <a:off x="0" y="1083365"/>
            <a:ext cx="2744388" cy="759084"/>
          </a:xfrm>
        </p:spPr>
        <p:txBody>
          <a:bodyPr>
            <a:normAutofit/>
          </a:bodyPr>
          <a:lstStyle/>
          <a:p>
            <a:pPr marL="0" indent="0">
              <a:buNone/>
            </a:pPr>
            <a:r>
              <a:rPr lang="tr-TR" dirty="0"/>
              <a:t> </a:t>
            </a:r>
          </a:p>
        </p:txBody>
      </p:sp>
      <p:pic>
        <p:nvPicPr>
          <p:cNvPr id="1032" name="Picture 8" descr="2 no&amp;#39;lu Aİle Sağlığı Merkezi">
            <a:extLst>
              <a:ext uri="{FF2B5EF4-FFF2-40B4-BE49-F238E27FC236}">
                <a16:creationId xmlns:a16="http://schemas.microsoft.com/office/drawing/2014/main" xmlns="" id="{55B5769E-A0FC-4240-9854-8D63FDF73E5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97040" y="1083365"/>
            <a:ext cx="7510571" cy="577463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aşlık 4">
            <a:extLst>
              <a:ext uri="{FF2B5EF4-FFF2-40B4-BE49-F238E27FC236}">
                <a16:creationId xmlns:a16="http://schemas.microsoft.com/office/drawing/2014/main" xmlns="" id="{783BEC61-DA95-467B-B766-3A59F4EB8FE9}"/>
              </a:ext>
            </a:extLst>
          </p:cNvPr>
          <p:cNvSpPr>
            <a:spLocks noGrp="1"/>
          </p:cNvSpPr>
          <p:nvPr>
            <p:ph type="title"/>
          </p:nvPr>
        </p:nvSpPr>
        <p:spPr/>
        <p:txBody>
          <a:bodyPr>
            <a:normAutofit fontScale="90000"/>
          </a:bodyPr>
          <a:lstStyle/>
          <a:p>
            <a:r>
              <a:rPr lang="tr-TR" dirty="0"/>
              <a:t>Gaitada gizli kan testi kolon kanseri belirtisi olan gastrointestinal kanamanın bulunması için yapılır</a:t>
            </a:r>
          </a:p>
        </p:txBody>
      </p:sp>
    </p:spTree>
    <p:extLst>
      <p:ext uri="{BB962C8B-B14F-4D97-AF65-F5344CB8AC3E}">
        <p14:creationId xmlns:p14="http://schemas.microsoft.com/office/powerpoint/2010/main" xmlns="" val="76426921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Yüzeyle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0/xmlns/"/>
    <ds:schemaRef ds:uri="http://www.w3.org/2001/XMLSchema"/>
    <ds:schemaRef ds:uri="a4f35948-e619-41b3-aa29-22878b09cfd2"/>
    <ds:schemaRef ds:uri="40262f94-9f35-4ac3-9a90-690165a166b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C6412-8CE7-4C8A-96E9-2669F16D17E8}">
  <ds:schemaRefs>
    <ds:schemaRef ds:uri="http://schemas.microsoft.com/office/2006/metadata/properties"/>
    <ds:schemaRef ds:uri="http://www.w3.org/2000/xmlns/"/>
    <ds:schemaRef ds:uri="40262f94-9f35-4ac3-9a90-690165a166b7"/>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774</TotalTime>
  <Words>744</Words>
  <Application>Microsoft Office PowerPoint</Application>
  <PresentationFormat>Özel</PresentationFormat>
  <Paragraphs>94</Paragraphs>
  <Slides>18</Slides>
  <Notes>3</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Yüzeyler</vt:lpstr>
      <vt:lpstr>     KOCAELİ ÜNİVERSİTESİ TIP FAKÜLTESİ  </vt:lpstr>
      <vt:lpstr>Slayt 2</vt:lpstr>
      <vt:lpstr>‘ERKEN TEŞHİS HAYAT KURTARIR’ </vt:lpstr>
      <vt:lpstr>Slayt 4</vt:lpstr>
      <vt:lpstr>MEME KANSERİ</vt:lpstr>
      <vt:lpstr>Slayt 6</vt:lpstr>
      <vt:lpstr>MEME KANSERİNİN ERKEN TANISI İÇİN; MAMOGRAFİ</vt:lpstr>
      <vt:lpstr>KOLOREKTAL KANSERLER</vt:lpstr>
      <vt:lpstr>Gaitada gizli kan testi kolon kanseri belirtisi olan gastrointestinal kanamanın bulunması için yapılır</vt:lpstr>
      <vt:lpstr>RAHİM AĞZI (SERVİKS) KANSERİ  ERKEN TANI VE KORUNMA</vt:lpstr>
      <vt:lpstr>BİZ NE YAPTIK?</vt:lpstr>
      <vt:lpstr>ANKET SONUÇLARIMIZ</vt:lpstr>
      <vt:lpstr>ANKET SONUÇLARIMIZ</vt:lpstr>
      <vt:lpstr>ANKET SONUÇLARIMIZ</vt:lpstr>
      <vt:lpstr>ANKET SONUÇLARIMIZ</vt:lpstr>
      <vt:lpstr>ANKET SONRASI KENDİ HAZIRLADIĞIMIZ BROŞÜRLERİMİZ İLE KENDİLERİNE MEME, BARSAK VE SERVİKS KANSERİNDE ERKEN TANI İÇİN YAPILMASI GEREKENLER HAKKINDA BİLGİ VERDİK.BU TESTLERİN KETEM’DE YAPILABİLECEĞİNİ ANLATTIK.</vt:lpstr>
      <vt:lpstr>KAYNAKÇA</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KOCAELİ ÜNİVERSİTESİ TIP FAKÜLTESİ KANSERDE ERKEN TANI</dc:title>
  <dc:creator>Pelin</dc:creator>
  <cp:lastModifiedBy>kou</cp:lastModifiedBy>
  <cp:revision>179</cp:revision>
  <dcterms:created xsi:type="dcterms:W3CDTF">2022-01-07T15:50:43Z</dcterms:created>
  <dcterms:modified xsi:type="dcterms:W3CDTF">2022-01-13T09:31:57Z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