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75" r:id="rId3"/>
    <p:sldId id="264" r:id="rId4"/>
    <p:sldId id="265" r:id="rId5"/>
    <p:sldId id="266" r:id="rId6"/>
    <p:sldId id="268" r:id="rId7"/>
    <p:sldId id="272" r:id="rId8"/>
    <p:sldId id="267" r:id="rId9"/>
    <p:sldId id="269" r:id="rId10"/>
    <p:sldId id="270" r:id="rId11"/>
    <p:sldId id="271" r:id="rId12"/>
    <p:sldId id="294" r:id="rId13"/>
    <p:sldId id="293" r:id="rId14"/>
    <p:sldId id="278" r:id="rId15"/>
    <p:sldId id="280" r:id="rId16"/>
    <p:sldId id="281" r:id="rId17"/>
    <p:sldId id="292" r:id="rId18"/>
    <p:sldId id="285" r:id="rId19"/>
    <p:sldId id="284" r:id="rId20"/>
    <p:sldId id="283" r:id="rId21"/>
    <p:sldId id="286" r:id="rId22"/>
    <p:sldId id="287" r:id="rId23"/>
    <p:sldId id="288" r:id="rId24"/>
    <p:sldId id="289" r:id="rId25"/>
    <p:sldId id="290" r:id="rId26"/>
    <p:sldId id="295" r:id="rId27"/>
    <p:sldId id="29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1B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dirty="0"/>
              <a:t>ÇEKİNCE</a:t>
            </a:r>
            <a:r>
              <a:rPr lang="tr-TR" baseline="0" dirty="0"/>
              <a:t> SEBEPLERİ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275</a:t>
                    </a:r>
                    <a:r>
                      <a:rPr lang="en-US" baseline="0" dirty="0"/>
                      <a:t> (%39,9)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6C0-40A3-86FF-AA665DF3B076}"/>
                </c:ext>
              </c:extLst>
            </c:dLbl>
            <c:dLbl>
              <c:idx val="1"/>
              <c:layout>
                <c:manualLayout>
                  <c:x val="-0.19843750000000013"/>
                  <c:y val="-2.343749855822474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187 (%27,1)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6C0-40A3-86FF-AA665DF3B076}"/>
                </c:ext>
              </c:extLst>
            </c:dLbl>
            <c:dLbl>
              <c:idx val="2"/>
              <c:layout>
                <c:manualLayout>
                  <c:x val="-0.15468750000000001"/>
                  <c:y val="-4.68749971164494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246</a:t>
                    </a:r>
                    <a:r>
                      <a:rPr lang="en-US" baseline="0"/>
                      <a:t> (%35,7)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6C0-40A3-86FF-AA665DF3B076}"/>
                </c:ext>
              </c:extLst>
            </c:dLbl>
            <c:dLbl>
              <c:idx val="3"/>
              <c:layout>
                <c:manualLayout>
                  <c:x val="-0.18906249999999999"/>
                  <c:y val="-2.343749855822474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215 (%31,2)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6C0-40A3-86FF-AA665DF3B076}"/>
                </c:ext>
              </c:extLst>
            </c:dLbl>
            <c:dLbl>
              <c:idx val="4"/>
              <c:layout>
                <c:manualLayout>
                  <c:x val="-5.9374999999999997E-2"/>
                  <c:y val="-2.3437498558225175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278 (%40,3)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65083661417324"/>
                      <c:h val="6.451180705512997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6C0-40A3-86FF-AA665DF3B076}"/>
                </c:ext>
              </c:extLst>
            </c:dLbl>
            <c:dLbl>
              <c:idx val="5"/>
              <c:layout>
                <c:manualLayout>
                  <c:x val="-0.21758599901574804"/>
                  <c:y val="-2.34365758220612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175</a:t>
                    </a:r>
                    <a:r>
                      <a:rPr lang="en-US" baseline="0" dirty="0"/>
                      <a:t> (%25,4)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02349901574804"/>
                      <c:h val="0.1020118047482895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76C0-40A3-86FF-AA665DF3B0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Sayfa1!$A$2:$A$7</c:f>
              <c:strCache>
                <c:ptCount val="6"/>
                <c:pt idx="0">
                  <c:v>psikiyatrist ile iletişimsizlik</c:v>
                </c:pt>
                <c:pt idx="1">
                  <c:v>ilaç kullanımı</c:v>
                </c:pt>
                <c:pt idx="2">
                  <c:v>güven problemi</c:v>
                </c:pt>
                <c:pt idx="3">
                  <c:v>toplum tepkisi</c:v>
                </c:pt>
                <c:pt idx="4">
                  <c:v>maddi durum</c:v>
                </c:pt>
                <c:pt idx="5">
                  <c:v>sicile işlenme korkusu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275</c:v>
                </c:pt>
                <c:pt idx="1">
                  <c:v>187</c:v>
                </c:pt>
                <c:pt idx="2">
                  <c:v>246</c:v>
                </c:pt>
                <c:pt idx="3">
                  <c:v>215</c:v>
                </c:pt>
                <c:pt idx="4">
                  <c:v>278</c:v>
                </c:pt>
                <c:pt idx="5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6-4914-9C53-71AF46D7516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284121104"/>
        <c:axId val="128412152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Sayfa1!$C$1</c15:sqref>
                        </c15:formulaRef>
                      </c:ext>
                    </c:extLst>
                    <c:strCache>
                      <c:ptCount val="1"/>
                      <c:pt idx="0">
                        <c:v>Seri 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tint val="98000"/>
                          <a:lumMod val="114000"/>
                        </a:schemeClr>
                      </a:gs>
                      <a:gs pos="100000">
                        <a:schemeClr val="accent2">
                          <a:shade val="90000"/>
                          <a:lumMod val="84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63500" dist="38100" dir="5400000" rotWithShape="0">
                      <a:srgbClr val="000000">
                        <a:alpha val="6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l"/>
                  </a:scene3d>
                  <a:sp3d prstMaterial="plastic">
                    <a:bevelT w="0" h="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Sayfa1!$A$2:$A$7</c15:sqref>
                        </c15:formulaRef>
                      </c:ext>
                    </c:extLst>
                    <c:strCache>
                      <c:ptCount val="6"/>
                      <c:pt idx="0">
                        <c:v>psikiyatrist ile iletişimsizlik</c:v>
                      </c:pt>
                      <c:pt idx="1">
                        <c:v>ilaç kullanımı</c:v>
                      </c:pt>
                      <c:pt idx="2">
                        <c:v>güven problemi</c:v>
                      </c:pt>
                      <c:pt idx="3">
                        <c:v>toplum tepkisi</c:v>
                      </c:pt>
                      <c:pt idx="4">
                        <c:v>maddi durum</c:v>
                      </c:pt>
                      <c:pt idx="5">
                        <c:v>sicile işlenme korkusu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Sayfa1!$C$2:$C$7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2.8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6C6-4914-9C53-71AF46D7516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Sayfa1!$D$1</c15:sqref>
                        </c15:formulaRef>
                      </c:ext>
                    </c:extLst>
                    <c:strCache>
                      <c:ptCount val="1"/>
                      <c:pt idx="0">
                        <c:v>Seri 3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tint val="98000"/>
                          <a:lumMod val="114000"/>
                        </a:schemeClr>
                      </a:gs>
                      <a:gs pos="100000">
                        <a:schemeClr val="accent3">
                          <a:shade val="90000"/>
                          <a:lumMod val="84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63500" dist="38100" dir="5400000" rotWithShape="0">
                      <a:srgbClr val="000000">
                        <a:alpha val="6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l"/>
                  </a:scene3d>
                  <a:sp3d prstMaterial="plastic">
                    <a:bevelT w="0" h="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Sayfa1!$A$2:$A$7</c15:sqref>
                        </c15:formulaRef>
                      </c:ext>
                    </c:extLst>
                    <c:strCache>
                      <c:ptCount val="6"/>
                      <c:pt idx="0">
                        <c:v>psikiyatrist ile iletişimsizlik</c:v>
                      </c:pt>
                      <c:pt idx="1">
                        <c:v>ilaç kullanımı</c:v>
                      </c:pt>
                      <c:pt idx="2">
                        <c:v>güven problemi</c:v>
                      </c:pt>
                      <c:pt idx="3">
                        <c:v>toplum tepkisi</c:v>
                      </c:pt>
                      <c:pt idx="4">
                        <c:v>maddi durum</c:v>
                      </c:pt>
                      <c:pt idx="5">
                        <c:v>sicile işlenme korkusu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Sayfa1!$D$2:$D$7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6C6-4914-9C53-71AF46D75161}"/>
                  </c:ext>
                </c:extLst>
              </c15:ser>
            </c15:filteredBarSeries>
          </c:ext>
        </c:extLst>
      </c:barChart>
      <c:catAx>
        <c:axId val="128412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84121520"/>
        <c:crosses val="autoZero"/>
        <c:auto val="1"/>
        <c:lblAlgn val="ctr"/>
        <c:lblOffset val="100"/>
        <c:noMultiLvlLbl val="0"/>
      </c:catAx>
      <c:valAx>
        <c:axId val="1284121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8412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C7121-7FB3-491F-B546-07202F0BB9EA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D7686-CA65-4486-9D5E-3AB7DC25B6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90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63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85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016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313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726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3201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005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800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24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16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00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98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03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86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48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64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43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236F42A-3581-4EC9-A967-6E3390A5E758}" type="datetimeFigureOut">
              <a:rPr lang="tr-TR" smtClean="0"/>
              <a:t>11.1.2022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2C346-F9AB-44F6-A0A5-8A749BEAD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4299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" TargetMode="External"/><Relationship Id="rId2" Type="http://schemas.openxmlformats.org/officeDocument/2006/relationships/hyperlink" Target="https://www.mentalhealth.org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dizin.gov.tr/" TargetMode="External"/><Relationship Id="rId4" Type="http://schemas.openxmlformats.org/officeDocument/2006/relationships/hyperlink" Target="https://www.noropsikiyatriarsivi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9B6A59-EDDF-44C8-B9E5-9B4FDD476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415829"/>
            <a:ext cx="8825658" cy="3329581"/>
          </a:xfrm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r>
              <a:rPr lang="tr-TR" b="1" i="1" dirty="0">
                <a:solidFill>
                  <a:schemeClr val="tx1"/>
                </a:solidFill>
              </a:rPr>
              <a:t>TODUP C2: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>
                <a:solidFill>
                  <a:srgbClr val="FFFF00"/>
                </a:solidFill>
              </a:rPr>
              <a:t>GRUP</a:t>
            </a:r>
            <a:r>
              <a:rPr lang="tr-TR" b="1" i="1" dirty="0"/>
              <a:t> </a:t>
            </a:r>
            <a:r>
              <a:rPr lang="tr-TR" b="1" i="1" dirty="0">
                <a:solidFill>
                  <a:srgbClr val="FFFF00"/>
                </a:solidFill>
              </a:rPr>
              <a:t>TERSPEKTİF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D31F111-AA08-4F38-A560-4367243A8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43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lar yanıt grafiği. Soru başlığı: Psikolojik destek almaya karar verseydiniz çekinceleriniz olur muydu?. Yanıt sayısı: 689 yanıt.">
            <a:extLst>
              <a:ext uri="{FF2B5EF4-FFF2-40B4-BE49-F238E27FC236}">
                <a16:creationId xmlns:a16="http://schemas.microsoft.com/office/drawing/2014/main" id="{9FF6303F-F16E-40BD-8FDE-52E14A1B7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7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AA9FF23F-9804-42B3-A4B9-47303F75F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30281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519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1446ADA-D41F-41CF-875C-06485E0CF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0858"/>
            <a:ext cx="12192000" cy="25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9174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37240E6-AA3C-4471-8251-299343B8C469}"/>
              </a:ext>
            </a:extLst>
          </p:cNvPr>
          <p:cNvSpPr/>
          <p:nvPr/>
        </p:nvSpPr>
        <p:spPr>
          <a:xfrm>
            <a:off x="2878617" y="2967335"/>
            <a:ext cx="6434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SİCİL VE İŞ BULMA?</a:t>
            </a:r>
          </a:p>
        </p:txBody>
      </p:sp>
    </p:spTree>
    <p:extLst>
      <p:ext uri="{BB962C8B-B14F-4D97-AF65-F5344CB8AC3E}">
        <p14:creationId xmlns:p14="http://schemas.microsoft.com/office/powerpoint/2010/main" val="38042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A1A4BB5F-7FE3-46E2-95CA-B09A47C33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06" y="668406"/>
            <a:ext cx="5521187" cy="5521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379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bg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43BE9D4-3BC4-45BF-A468-88FED35CD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73" y="1236386"/>
            <a:ext cx="8770454" cy="43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2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076E932-FD51-4A57-A20F-4733381B9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91"/>
            <a:ext cx="12192002" cy="57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4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9CDD726-8718-4278-9903-2687A2EF5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04" y="556811"/>
            <a:ext cx="8716591" cy="5744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205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BDB755D-3613-427F-8286-9FF0034CB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61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1263177-7FB9-481A-9B5F-317A2E326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3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9AF9E3-92FC-4FD9-94FF-56ADF1950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SORUN VE AMACIMIZ: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365491-A5B1-4597-8BA7-1B2EE2048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rgbClr val="FFFF00"/>
                </a:solidFill>
              </a:rPr>
              <a:t>Psikolojik rahatsızlıklar söz konusu olduğunda insanların bunu konuşmaya, paylaşmaya ve buna dair tedavi almaya çekinmesi.</a:t>
            </a:r>
          </a:p>
          <a:p>
            <a:endParaRPr lang="tr-TR" sz="2800" dirty="0">
              <a:solidFill>
                <a:srgbClr val="FFFF00"/>
              </a:solidFill>
            </a:endParaRPr>
          </a:p>
          <a:p>
            <a:r>
              <a:rPr lang="tr-TR" sz="2800" dirty="0"/>
              <a:t>Tıpkı fiziksel sorunlar gibi psikolojik sorunların da toplum tarafından normal karşılanması gerektiğini ve aynı zamanda tedaviye muhtaç olduğunu anlatmak, bunun hakkında duyarlılık yaratabilmek.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835135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1D0536A-F574-443E-91D9-AE1381114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05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4000">
              <a:srgbClr val="00B0F0"/>
            </a:gs>
            <a:gs pos="100000">
              <a:srgbClr val="CAEF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8553F32-C823-400C-9F00-156491C5F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07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21D4913-D384-4C60-9B95-EAE6AE0D5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70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89C7DE0-8F46-44B8-9C98-AD9741983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57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99F45EE-85BF-40C8-9285-B97A242D8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88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071AE4C-9590-408C-8B80-3B0F3A348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58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340B66B-0228-405C-B848-527D1F4CE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450218E-9908-4412-9031-4620FDB488D6}"/>
              </a:ext>
            </a:extLst>
          </p:cNvPr>
          <p:cNvSpPr txBox="1"/>
          <p:nvPr/>
        </p:nvSpPr>
        <p:spPr>
          <a:xfrm>
            <a:off x="2928079" y="344774"/>
            <a:ext cx="63858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TEŞEKKÜRLER</a:t>
            </a:r>
            <a:r>
              <a:rPr lang="tr-TR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48815793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A06BAB-B25F-4511-9767-05ABAD9B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B464EA-192C-42E7-B45C-B60C92328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https://www.mentalhealth.org.uk</a:t>
            </a:r>
            <a:endParaRPr lang="tr-TR" dirty="0"/>
          </a:p>
          <a:p>
            <a:endParaRPr lang="tr-TR" dirty="0"/>
          </a:p>
          <a:p>
            <a:r>
              <a:rPr lang="tr-TR" dirty="0">
                <a:hlinkClick r:id="rId3"/>
              </a:rPr>
              <a:t>https://www.who.int</a:t>
            </a:r>
            <a:endParaRPr lang="tr-TR" dirty="0"/>
          </a:p>
          <a:p>
            <a:endParaRPr lang="tr-TR" dirty="0"/>
          </a:p>
          <a:p>
            <a:r>
              <a:rPr lang="tr-TR" dirty="0">
                <a:hlinkClick r:id="rId4"/>
              </a:rPr>
              <a:t>https://www.noropsikiyatriarsivi.com</a:t>
            </a:r>
            <a:endParaRPr lang="tr-TR" dirty="0"/>
          </a:p>
          <a:p>
            <a:endParaRPr lang="tr-TR" dirty="0"/>
          </a:p>
          <a:p>
            <a:r>
              <a:rPr lang="tr-TR" dirty="0">
                <a:hlinkClick r:id="rId5"/>
              </a:rPr>
              <a:t>https://trdizin.gov.tr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002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70C0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9D9CEE7-034C-4D88-9613-A5D510F5E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1" y="1193464"/>
            <a:ext cx="11637038" cy="44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0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mlar yanıt grafiği. Soru başlığı: Cinsiyetiniz. Yanıt sayısı: 689 yanıt.">
            <a:extLst>
              <a:ext uri="{FF2B5EF4-FFF2-40B4-BE49-F238E27FC236}">
                <a16:creationId xmlns:a16="http://schemas.microsoft.com/office/drawing/2014/main" id="{DFB6202B-4103-42A5-B46F-6052FDF4B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393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6066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lar yanıt grafiği. Soru başlığı: Sınıfınız?. Yanıt sayısı: 682 yanıt.">
            <a:extLst>
              <a:ext uri="{FF2B5EF4-FFF2-40B4-BE49-F238E27FC236}">
                <a16:creationId xmlns:a16="http://schemas.microsoft.com/office/drawing/2014/main" id="{B0B9292B-B3E2-4C66-B56E-38B757DA1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393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2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lar yanıt grafiği. Soru başlığı: Psikolojik destek aldınız mı?. Yanıt sayısı: 689 yanıt.">
            <a:extLst>
              <a:ext uri="{FF2B5EF4-FFF2-40B4-BE49-F238E27FC236}">
                <a16:creationId xmlns:a16="http://schemas.microsoft.com/office/drawing/2014/main" id="{DBB30D63-5FC8-4CD2-9183-7D449BE8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lar yanıt grafiği. Soru başlığı: Devlet hastanelerindeki seans sürelerini yeterli buluyor musunuz? (5-10dk). Yanıt sayısı: 689 yanıt.">
            <a:extLst>
              <a:ext uri="{FF2B5EF4-FFF2-40B4-BE49-F238E27FC236}">
                <a16:creationId xmlns:a16="http://schemas.microsoft.com/office/drawing/2014/main" id="{F1920B78-EFEB-48D0-9BB7-30DE74F0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3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lar yanıt grafiği. Soru başlığı: Yaşadığımız psikolojik sorunlar karşısında psikolojik destek almak gerekli mi?. Yanıt sayısı: 689 yanıt.">
            <a:extLst>
              <a:ext uri="{FF2B5EF4-FFF2-40B4-BE49-F238E27FC236}">
                <a16:creationId xmlns:a16="http://schemas.microsoft.com/office/drawing/2014/main" id="{8A8E129E-7047-4DB0-AB8D-CDF5C0270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20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lar yanıt grafiği. Soru başlığı: Ne zaman psikolojik destek almanız gerektiğini kestirebiliyor musunuz?. Yanıt sayısı: 689 yanıt.">
            <a:extLst>
              <a:ext uri="{FF2B5EF4-FFF2-40B4-BE49-F238E27FC236}">
                <a16:creationId xmlns:a16="http://schemas.microsoft.com/office/drawing/2014/main" id="{FAA55386-9C37-4207-AFA8-250623F4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07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1836</TotalTime>
  <Words>117</Words>
  <Application>Microsoft Office PowerPoint</Application>
  <PresentationFormat>Geniş ekran</PresentationFormat>
  <Paragraphs>22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Century Gothic</vt:lpstr>
      <vt:lpstr>Wingdings 3</vt:lpstr>
      <vt:lpstr>İyon</vt:lpstr>
      <vt:lpstr>TODUP C2: GRUP TERSPEKTİF</vt:lpstr>
      <vt:lpstr>SORUN VE AMACIMIZ: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Efe Karanfil</dc:creator>
  <cp:lastModifiedBy>Efe Karanfil</cp:lastModifiedBy>
  <cp:revision>16</cp:revision>
  <dcterms:created xsi:type="dcterms:W3CDTF">2021-12-28T16:32:08Z</dcterms:created>
  <dcterms:modified xsi:type="dcterms:W3CDTF">2022-01-11T18:06:42Z</dcterms:modified>
</cp:coreProperties>
</file>