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8" r:id="rId4"/>
    <p:sldId id="276" r:id="rId5"/>
    <p:sldId id="258" r:id="rId6"/>
    <p:sldId id="279" r:id="rId7"/>
    <p:sldId id="264" r:id="rId8"/>
    <p:sldId id="277" r:id="rId9"/>
    <p:sldId id="262" r:id="rId10"/>
    <p:sldId id="259" r:id="rId11"/>
    <p:sldId id="266" r:id="rId12"/>
    <p:sldId id="265" r:id="rId13"/>
    <p:sldId id="267" r:id="rId14"/>
    <p:sldId id="268" r:id="rId15"/>
    <p:sldId id="269" r:id="rId16"/>
    <p:sldId id="284" r:id="rId17"/>
    <p:sldId id="283" r:id="rId18"/>
    <p:sldId id="282" r:id="rId19"/>
    <p:sldId id="280" r:id="rId20"/>
    <p:sldId id="281" r:id="rId21"/>
    <p:sldId id="285" r:id="rId22"/>
    <p:sldId id="288" r:id="rId23"/>
    <p:sldId id="287" r:id="rId24"/>
    <p:sldId id="286" r:id="rId25"/>
    <p:sldId id="300" r:id="rId26"/>
    <p:sldId id="301" r:id="rId27"/>
    <p:sldId id="294" r:id="rId28"/>
    <p:sldId id="297" r:id="rId29"/>
    <p:sldId id="299" r:id="rId30"/>
    <p:sldId id="303" r:id="rId31"/>
    <p:sldId id="302" r:id="rId32"/>
    <p:sldId id="270" r:id="rId33"/>
    <p:sldId id="274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332" autoAdjust="0"/>
  </p:normalViewPr>
  <p:slideViewPr>
    <p:cSldViewPr snapToGrid="0">
      <p:cViewPr>
        <p:scale>
          <a:sx n="77" d="100"/>
          <a:sy n="77" d="100"/>
        </p:scale>
        <p:origin x="-48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5"/>
            <a:ext cx="12201679" cy="686344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730240" y="397244"/>
            <a:ext cx="6148252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tr-TR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Pandemisinde</a:t>
            </a:r>
            <a:r>
              <a:rPr lang="tr-TR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Gıda Takviyesi Kullanma Durumu</a:t>
            </a: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788726" y="2963658"/>
            <a:ext cx="5225073" cy="1090788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GRUP: MULTİVİTAMİN</a:t>
            </a:r>
            <a:br>
              <a:rPr lang="tr-T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(TODUP D2)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7435273" y="4436928"/>
            <a:ext cx="3794789" cy="1584036"/>
          </a:xfrm>
        </p:spPr>
        <p:txBody>
          <a:bodyPr>
            <a:normAutofit/>
          </a:bodyPr>
          <a:lstStyle/>
          <a:p>
            <a:pPr algn="ctr"/>
            <a:r>
              <a:rPr lang="tr-TR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DANIŞMAN PROF. DR. SEMİL SELCEN GÖÇMEZ</a:t>
            </a:r>
          </a:p>
        </p:txBody>
      </p:sp>
    </p:spTree>
    <p:extLst>
      <p:ext uri="{BB962C8B-B14F-4D97-AF65-F5344CB8AC3E}">
        <p14:creationId xmlns:p14="http://schemas.microsoft.com/office/powerpoint/2010/main" val="199937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Metot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0321" y="2319860"/>
            <a:ext cx="11041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İdari izinlerin alınmasının ardından anketler öncelikle sosyal medya 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aracılığı 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ile paylaşıldı. İlk etapta 120 kişiye erişildi.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Diğer yandan hastane ortamında hasta ve hasta yakınlarına birebir anket doldurtuldu.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İlk etapta t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oplanılan 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yanıtlar grupça incelenip değerlendirildi. Demografik özelliklerin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homojenize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olması için çalışmanın devamında daha fazla 60 yaş üzeri bireylere anketin ulaştırılması için kararlar alındı.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Anket  uygulamasının ardından bilgilendirici broşür katılımcıya verildi.</a:t>
            </a:r>
          </a:p>
        </p:txBody>
      </p:sp>
    </p:spTree>
    <p:extLst>
      <p:ext uri="{BB962C8B-B14F-4D97-AF65-F5344CB8AC3E}">
        <p14:creationId xmlns:p14="http://schemas.microsoft.com/office/powerpoint/2010/main" val="300483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7266" y="593659"/>
            <a:ext cx="9613861" cy="1080938"/>
          </a:xfrm>
        </p:spPr>
        <p:txBody>
          <a:bodyPr>
            <a:normAutofit/>
          </a:bodyPr>
          <a:lstStyle/>
          <a:p>
            <a:r>
              <a:rPr 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Anket grubumuzun hazırladığı anketimiz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7638" r="-677" b="9893"/>
          <a:stretch/>
        </p:blipFill>
        <p:spPr>
          <a:xfrm>
            <a:off x="255187" y="1757460"/>
            <a:ext cx="3559431" cy="503530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b="2504"/>
          <a:stretch/>
        </p:blipFill>
        <p:spPr>
          <a:xfrm>
            <a:off x="8183820" y="1674597"/>
            <a:ext cx="3675670" cy="511817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20808"/>
          <a:stretch/>
        </p:blipFill>
        <p:spPr>
          <a:xfrm>
            <a:off x="4071344" y="2307900"/>
            <a:ext cx="3855749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Sahada birebir anket yapmak için </a:t>
            </a:r>
            <a:r>
              <a:rPr lang="tr-T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toplanıldı.</a:t>
            </a:r>
            <a:endParaRPr lang="tr-T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5" y="2281648"/>
            <a:ext cx="5538648" cy="41539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6" y="2281648"/>
            <a:ext cx="5538648" cy="41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Sahadan Fotoğraflarımız</a:t>
            </a:r>
            <a:r>
              <a:rPr lang="tr-TR" dirty="0"/>
              <a:t>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/>
          <a:stretch/>
        </p:blipFill>
        <p:spPr>
          <a:xfrm>
            <a:off x="766618" y="2355272"/>
            <a:ext cx="5329381" cy="416146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7070"/>
          <a:stretch/>
        </p:blipFill>
        <p:spPr>
          <a:xfrm>
            <a:off x="6766213" y="2147696"/>
            <a:ext cx="3867382" cy="4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/>
          <a:stretch/>
        </p:blipFill>
        <p:spPr>
          <a:xfrm>
            <a:off x="1150505" y="2055092"/>
            <a:ext cx="3947984" cy="45904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r="7980" b="10033"/>
          <a:stretch/>
        </p:blipFill>
        <p:spPr>
          <a:xfrm>
            <a:off x="6452178" y="2055092"/>
            <a:ext cx="3958489" cy="46966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2" y="755857"/>
            <a:ext cx="977273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 b="7660"/>
          <a:stretch/>
        </p:blipFill>
        <p:spPr>
          <a:xfrm>
            <a:off x="1390651" y="2142837"/>
            <a:ext cx="3790950" cy="45882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/>
          <a:stretch/>
        </p:blipFill>
        <p:spPr>
          <a:xfrm>
            <a:off x="6015689" y="2159121"/>
            <a:ext cx="4822874" cy="4572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50" y="718911"/>
            <a:ext cx="977273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8" b="48013"/>
          <a:stretch/>
        </p:blipFill>
        <p:spPr>
          <a:xfrm>
            <a:off x="495681" y="2087417"/>
            <a:ext cx="3456846" cy="22352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1" b="7475"/>
          <a:stretch/>
        </p:blipFill>
        <p:spPr>
          <a:xfrm>
            <a:off x="501840" y="4507347"/>
            <a:ext cx="3450687" cy="22211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4" b="44243"/>
          <a:stretch/>
        </p:blipFill>
        <p:spPr>
          <a:xfrm>
            <a:off x="4464240" y="2087417"/>
            <a:ext cx="3458140" cy="22259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3" b="8688"/>
          <a:stretch/>
        </p:blipFill>
        <p:spPr>
          <a:xfrm>
            <a:off x="4441318" y="4497934"/>
            <a:ext cx="3481062" cy="223058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5" b="49360"/>
          <a:stretch/>
        </p:blipFill>
        <p:spPr>
          <a:xfrm>
            <a:off x="8291177" y="3158836"/>
            <a:ext cx="3620041" cy="23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9" b="10303"/>
          <a:stretch/>
        </p:blipFill>
        <p:spPr>
          <a:xfrm>
            <a:off x="680321" y="2576944"/>
            <a:ext cx="5021505" cy="37441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4" b="42896"/>
          <a:stretch/>
        </p:blipFill>
        <p:spPr>
          <a:xfrm>
            <a:off x="5918400" y="2590877"/>
            <a:ext cx="5874871" cy="37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6" y="2425432"/>
            <a:ext cx="4845535" cy="39975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8" b="44646"/>
          <a:stretch/>
        </p:blipFill>
        <p:spPr>
          <a:xfrm>
            <a:off x="6287666" y="2425432"/>
            <a:ext cx="5389779" cy="38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1" r="6358" b="6262"/>
          <a:stretch/>
        </p:blipFill>
        <p:spPr>
          <a:xfrm>
            <a:off x="532539" y="2586182"/>
            <a:ext cx="4896689" cy="37314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47610"/>
          <a:stretch/>
        </p:blipFill>
        <p:spPr>
          <a:xfrm>
            <a:off x="6089840" y="2669309"/>
            <a:ext cx="5518087" cy="36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9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Konunun Belirlenmesi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1819" y="2613890"/>
            <a:ext cx="111852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TODUP D2 grubu olarak toplumsal sorunlar hakkında bir projede çalışılmasına karar verildi.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Grup üyelerinden gelen öneriler ve yapılan araştırmalar sonucunda güncel bir problem olan bilinçsiz gıda takviyesi kullanımının Covid-19 sürecinde arttığı 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düşüncesi  ortaya 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konuldu.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Proje konusu ‘COVID-19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Pandemisinde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Gıda Takviyesi Kullanma Durumu’ olarak belirlendi.</a:t>
            </a:r>
          </a:p>
        </p:txBody>
      </p:sp>
    </p:spTree>
    <p:extLst>
      <p:ext uri="{BB962C8B-B14F-4D97-AF65-F5344CB8AC3E}">
        <p14:creationId xmlns:p14="http://schemas.microsoft.com/office/powerpoint/2010/main" val="398298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4" b="6667"/>
          <a:stretch/>
        </p:blipFill>
        <p:spPr>
          <a:xfrm>
            <a:off x="680320" y="2426573"/>
            <a:ext cx="5027753" cy="39392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6894" b="44377"/>
          <a:stretch/>
        </p:blipFill>
        <p:spPr>
          <a:xfrm>
            <a:off x="6293040" y="2478340"/>
            <a:ext cx="4944114" cy="38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2" r="3106" b="3839"/>
          <a:stretch/>
        </p:blipFill>
        <p:spPr>
          <a:xfrm>
            <a:off x="680321" y="2552271"/>
            <a:ext cx="4889206" cy="38947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b="43839"/>
          <a:stretch/>
        </p:blipFill>
        <p:spPr>
          <a:xfrm>
            <a:off x="6200822" y="2552271"/>
            <a:ext cx="5074713" cy="38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5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5" r="3689" b="3030"/>
          <a:stretch/>
        </p:blipFill>
        <p:spPr>
          <a:xfrm>
            <a:off x="699341" y="2482270"/>
            <a:ext cx="4787910" cy="38515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 r="3106" b="45454"/>
          <a:stretch/>
        </p:blipFill>
        <p:spPr>
          <a:xfrm>
            <a:off x="6152253" y="2508094"/>
            <a:ext cx="5180766" cy="37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3" r="3106" b="4107"/>
          <a:stretch/>
        </p:blipFill>
        <p:spPr>
          <a:xfrm>
            <a:off x="3445245" y="2373741"/>
            <a:ext cx="5153809" cy="41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3384" y="737394"/>
            <a:ext cx="4403470" cy="108093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Covid-19 </a:t>
            </a:r>
            <a:r>
              <a:rPr lang="tr-TR" sz="2000" dirty="0" err="1" smtClean="0"/>
              <a:t>Pandemisi</a:t>
            </a:r>
            <a:r>
              <a:rPr lang="tr-TR" sz="2000" dirty="0" smtClean="0"/>
              <a:t> öncesi bu ürünleri ne sıklıkla kullanıyordunuz?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" y="2167179"/>
            <a:ext cx="5519680" cy="28754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34" y="617078"/>
            <a:ext cx="4493141" cy="107908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46" y="2167178"/>
            <a:ext cx="5989270" cy="28754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7935" y="3441031"/>
            <a:ext cx="1203834" cy="1287379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7657909" y="3441030"/>
            <a:ext cx="1245459" cy="1287379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10225101" y="3441030"/>
            <a:ext cx="1245459" cy="1287379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8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97634" y="646324"/>
            <a:ext cx="4432436" cy="108093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Covid-19 </a:t>
            </a:r>
            <a:r>
              <a:rPr lang="tr-TR" sz="2000" dirty="0" err="1" smtClean="0"/>
              <a:t>Pandemisi</a:t>
            </a:r>
            <a:r>
              <a:rPr lang="tr-TR" sz="2000" dirty="0" smtClean="0"/>
              <a:t> süresince bu ürünleri ne sıklıkla kullandınız?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80" y="2105516"/>
            <a:ext cx="5489803" cy="28973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0" y="643266"/>
            <a:ext cx="4468755" cy="10790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9" y="2105516"/>
            <a:ext cx="5784902" cy="289739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889" y="3465096"/>
            <a:ext cx="1320964" cy="141206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013" y="3465096"/>
            <a:ext cx="1320964" cy="14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049" y="2510321"/>
            <a:ext cx="5194509" cy="26151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" y="2510321"/>
            <a:ext cx="5599231" cy="26151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47" y="1006434"/>
            <a:ext cx="4499238" cy="10790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1" y="913411"/>
            <a:ext cx="446875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2549" y="728515"/>
            <a:ext cx="6622522" cy="1080938"/>
          </a:xfrm>
        </p:spPr>
        <p:txBody>
          <a:bodyPr>
            <a:normAutofit/>
          </a:bodyPr>
          <a:lstStyle/>
          <a:p>
            <a:r>
              <a:rPr lang="tr-TR" sz="2500" dirty="0" smtClean="0"/>
              <a:t>Kullandığınız bu ürünlerin dozunda </a:t>
            </a:r>
            <a:r>
              <a:rPr lang="tr-TR" sz="2500" dirty="0" err="1" smtClean="0"/>
              <a:t>pandemi</a:t>
            </a:r>
            <a:r>
              <a:rPr lang="tr-TR" sz="2500" dirty="0" smtClean="0"/>
              <a:t> sürecinde bir değişiklik oldu mu?</a:t>
            </a:r>
            <a:endParaRPr lang="tr-TR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135059"/>
            <a:ext cx="70167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2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/>
              <a:t>Kullandığınız bu ürünlerin dozunda </a:t>
            </a:r>
            <a:r>
              <a:rPr lang="tr-TR" sz="2700" dirty="0" err="1"/>
              <a:t>pandemi</a:t>
            </a:r>
            <a:r>
              <a:rPr lang="tr-TR" sz="2700" dirty="0"/>
              <a:t> sürecinde bir değişiklik oldu mu?</a:t>
            </a:r>
            <a:endParaRPr lang="tr-TR" sz="27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37575" b="26331"/>
          <a:stretch/>
        </p:blipFill>
        <p:spPr>
          <a:xfrm>
            <a:off x="586911" y="2401455"/>
            <a:ext cx="5241234" cy="41761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91" y="2401455"/>
            <a:ext cx="5348768" cy="41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8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193" y="2156346"/>
            <a:ext cx="11368585" cy="4476466"/>
          </a:xfrm>
        </p:spPr>
        <p:txBody>
          <a:bodyPr>
            <a:normAutofit/>
          </a:bodyPr>
          <a:lstStyle/>
          <a:p>
            <a:r>
              <a:rPr lang="tr-TR" dirty="0" smtClean="0"/>
              <a:t>Anket çalışmasına katılanları %29.8’inin Covid-19 geçirmiş olması, elde edilen sonuçların anlam düzeyinin yüksek olduğunu göstermektedir.</a:t>
            </a:r>
          </a:p>
          <a:p>
            <a:r>
              <a:rPr lang="tr-TR" dirty="0" smtClean="0"/>
              <a:t>Katılımcıların büyük bir kısmı (%36,8) Covid-19 </a:t>
            </a:r>
            <a:r>
              <a:rPr lang="tr-TR" dirty="0" err="1" smtClean="0"/>
              <a:t>pandemisine</a:t>
            </a:r>
            <a:r>
              <a:rPr lang="tr-TR" dirty="0" smtClean="0"/>
              <a:t> yönelik endişelidir.</a:t>
            </a:r>
          </a:p>
          <a:p>
            <a:r>
              <a:rPr lang="tr-TR" dirty="0" smtClean="0"/>
              <a:t>Gıda takviyeleri hakkında yeterli bilgi düzeyi olup olmadığı sorgulandığında, bilgi düzeyini yeterli bulmayanlar ve kararsızlar yaklaşık %70 oranındadır.</a:t>
            </a:r>
          </a:p>
          <a:p>
            <a:r>
              <a:rPr lang="tr-TR" dirty="0" smtClean="0"/>
              <a:t>Gıda takviyesi kullanmama nedeni olarak katılımcıların %31’i gıda takviyesinin ne olduğunu bilmedikleri için kullanmadıklarını işaretlemiştir. </a:t>
            </a:r>
          </a:p>
          <a:p>
            <a:r>
              <a:rPr lang="tr-TR" dirty="0" smtClean="0"/>
              <a:t>Tüm bu nedenlerle anket sonrası katılımcılara gıda takviyeleri hakkında bilgilendirici broşür verilmesinin bu konudaki bilgi eksikliğini gidermeye katkıda bulunacağı düşünülmektedir.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186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Proje konusu belirlenirken…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6" y="2420981"/>
            <a:ext cx="5413828" cy="40603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2420981"/>
            <a:ext cx="5387703" cy="4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1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10374366" cy="359931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Katılımcıların sadece %11.8’i uzman tavsiyesi ile gıda takviyesi kullanmaktadır.</a:t>
            </a:r>
          </a:p>
          <a:p>
            <a:r>
              <a:rPr lang="tr-TR" dirty="0" smtClean="0"/>
              <a:t>Ayrıca katılımcıların yaklaşık %30’unun gıda takviyelerinin internet, bakkal, market</a:t>
            </a:r>
            <a:r>
              <a:rPr lang="tr-TR" dirty="0"/>
              <a:t> </a:t>
            </a:r>
            <a:r>
              <a:rPr lang="tr-TR" dirty="0" smtClean="0"/>
              <a:t>ve aktar temin etmesi, bu konuda farkındalığın artırılmasının önemini ortaya koymaktadır. </a:t>
            </a:r>
          </a:p>
          <a:p>
            <a:r>
              <a:rPr lang="tr-TR" dirty="0" smtClean="0"/>
              <a:t>Katılımcıların gıda takviyelerinin Covid-19’a yakalanma riskini azaltma veya iyileştirme özelliği sorulduğunda %28.4 evet, %48.5 kısmen yanıtını vermiştir. </a:t>
            </a:r>
            <a:r>
              <a:rPr lang="tr-TR" dirty="0" err="1" smtClean="0"/>
              <a:t>Pandemi</a:t>
            </a:r>
            <a:r>
              <a:rPr lang="tr-TR" dirty="0" smtClean="0"/>
              <a:t> sürecinde kullanım oranı artmış olan gıda takviyeleri hakkında sağlık profesyonelleri tarafından bilgilendirici medya programlarının yapılması, gazetelerde yazıların basılması, afiş ve broşür çalışması yapılması yerinde olacaktır.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8919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10019524" cy="3599316"/>
          </a:xfrm>
        </p:spPr>
        <p:txBody>
          <a:bodyPr/>
          <a:lstStyle/>
          <a:p>
            <a:r>
              <a:rPr lang="tr-TR" dirty="0" smtClean="0"/>
              <a:t>Katılımcılar </a:t>
            </a:r>
            <a:r>
              <a:rPr lang="tr-TR" dirty="0"/>
              <a:t>üzerinde yapılan anket çalışması Covid-19 </a:t>
            </a:r>
            <a:r>
              <a:rPr lang="tr-TR" dirty="0" err="1"/>
              <a:t>pandemisi</a:t>
            </a:r>
            <a:r>
              <a:rPr lang="tr-TR" dirty="0"/>
              <a:t> sürecinde özellikle </a:t>
            </a:r>
            <a:r>
              <a:rPr lang="tr-TR" b="1" dirty="0"/>
              <a:t>C vitamini, D </a:t>
            </a:r>
            <a:r>
              <a:rPr lang="tr-TR" b="1" dirty="0" smtClean="0"/>
              <a:t>vitamini ve </a:t>
            </a:r>
            <a:r>
              <a:rPr lang="tr-TR" b="1" dirty="0" err="1"/>
              <a:t>multivitamin</a:t>
            </a:r>
            <a:r>
              <a:rPr lang="tr-TR" b="1" dirty="0"/>
              <a:t> </a:t>
            </a:r>
            <a:r>
              <a:rPr lang="tr-TR" dirty="0"/>
              <a:t>kullanımının artmış olduğunu ortaya koydu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Yapılan broşür çalışması ile gıda takviyelerinin içerdiği vitaminlerin hangi besinlerde doğal olarak bulunduğu </a:t>
            </a:r>
            <a:r>
              <a:rPr lang="tr-TR" dirty="0" smtClean="0"/>
              <a:t>anlatılarak </a:t>
            </a:r>
            <a:r>
              <a:rPr lang="tr-TR" dirty="0" smtClean="0"/>
              <a:t>katılımcılar sağlıklı beslenmeye </a:t>
            </a:r>
            <a:r>
              <a:rPr lang="tr-TR" dirty="0" smtClean="0"/>
              <a:t>yönlendirildi.</a:t>
            </a:r>
            <a:endParaRPr lang="tr-TR" dirty="0" smtClean="0"/>
          </a:p>
          <a:p>
            <a:r>
              <a:rPr lang="tr-TR" dirty="0" smtClean="0"/>
              <a:t>Diğer yandan bu vitaminler gıda takviyesi olarak kullanılacaklarsa, eczaneden temin edilmeleri gerektikleri özellikle vurgulanmıştır.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7495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Century" panose="02040604050505020304" pitchFamily="18" charset="0"/>
              </a:rPr>
              <a:t>KAYNAKÇA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5492" y="2244437"/>
            <a:ext cx="11720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entury" panose="02040604050505020304" pitchFamily="18" charset="0"/>
              </a:rPr>
              <a:t>Eda Kılıç </a:t>
            </a:r>
            <a:r>
              <a:rPr lang="tr-TR" sz="2000" dirty="0" err="1">
                <a:latin typeface="Century" panose="02040604050505020304" pitchFamily="18" charset="0"/>
              </a:rPr>
              <a:t>Kanak</a:t>
            </a:r>
            <a:r>
              <a:rPr lang="tr-TR" sz="2000" dirty="0">
                <a:latin typeface="Century" panose="02040604050505020304" pitchFamily="18" charset="0"/>
              </a:rPr>
              <a:t>, Seda Nur Öztürk, Yağmur Özdemir, Kübra Asan, Suzan Öztürk Yılmaz, Gıda takviyeleri kullanım alışkanlıklarının değerlendirilmesi, Niğde Ömer </a:t>
            </a:r>
            <a:r>
              <a:rPr lang="tr-TR" sz="2000" dirty="0" err="1">
                <a:latin typeface="Century" panose="02040604050505020304" pitchFamily="18" charset="0"/>
              </a:rPr>
              <a:t>Halisdemir</a:t>
            </a:r>
            <a:r>
              <a:rPr lang="tr-TR" sz="2000" dirty="0">
                <a:latin typeface="Century" panose="02040604050505020304" pitchFamily="18" charset="0"/>
              </a:rPr>
              <a:t> </a:t>
            </a:r>
            <a:r>
              <a:rPr lang="tr-TR" sz="2000" i="1" dirty="0">
                <a:latin typeface="Century" panose="02040604050505020304" pitchFamily="18" charset="0"/>
              </a:rPr>
              <a:t>Üniversitesi Mühendislik Bilimleri Dergisi, Türkiye,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https://www.google.com/url?sa=t&amp;source=web&amp;rct=j&amp;url=https://dergipark.org.tr/tr/download/article-file/1251468&amp;ved=2ahUKEwjm3P7rwrH0AhV37rsIHVubBN4QFnoECCMQAQ&amp;usg=AOvVaw3Oq7oTkbcWSFM-fPkhGGwm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i="1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Century" panose="02040604050505020304" pitchFamily="18" charset="0"/>
              </a:rPr>
              <a:t>Ayşe</a:t>
            </a:r>
            <a:r>
              <a:rPr lang="fr-FR" sz="2000" dirty="0">
                <a:latin typeface="Century" panose="02040604050505020304" pitchFamily="18" charset="0"/>
              </a:rPr>
              <a:t> </a:t>
            </a:r>
            <a:r>
              <a:rPr lang="fr-FR" sz="2000" dirty="0" err="1">
                <a:latin typeface="Century" panose="02040604050505020304" pitchFamily="18" charset="0"/>
              </a:rPr>
              <a:t>Dost</a:t>
            </a:r>
            <a:r>
              <a:rPr lang="fr-FR" sz="2000" dirty="0">
                <a:latin typeface="Century" panose="02040604050505020304" pitchFamily="18" charset="0"/>
              </a:rPr>
              <a:t>, </a:t>
            </a:r>
            <a:r>
              <a:rPr lang="fr-FR" sz="2000" dirty="0" err="1">
                <a:latin typeface="Century" panose="02040604050505020304" pitchFamily="18" charset="0"/>
              </a:rPr>
              <a:t>Elif</a:t>
            </a:r>
            <a:r>
              <a:rPr lang="fr-FR" sz="2000" dirty="0">
                <a:latin typeface="Century" panose="02040604050505020304" pitchFamily="18" charset="0"/>
              </a:rPr>
              <a:t> </a:t>
            </a:r>
            <a:r>
              <a:rPr lang="fr-FR" sz="2000" dirty="0" err="1">
                <a:latin typeface="Century" panose="02040604050505020304" pitchFamily="18" charset="0"/>
              </a:rPr>
              <a:t>Üner</a:t>
            </a:r>
            <a:r>
              <a:rPr lang="fr-FR" sz="2000" dirty="0">
                <a:latin typeface="Century" panose="02040604050505020304" pitchFamily="18" charset="0"/>
              </a:rPr>
              <a:t>, </a:t>
            </a:r>
            <a:r>
              <a:rPr lang="fr-FR" sz="2000" dirty="0" err="1">
                <a:latin typeface="Century" panose="02040604050505020304" pitchFamily="18" charset="0"/>
              </a:rPr>
              <a:t>Ayşenur</a:t>
            </a:r>
            <a:r>
              <a:rPr lang="fr-FR" sz="2000" dirty="0">
                <a:latin typeface="Century" panose="02040604050505020304" pitchFamily="18" charset="0"/>
              </a:rPr>
              <a:t> </a:t>
            </a:r>
            <a:r>
              <a:rPr lang="fr-FR" sz="2000" dirty="0" err="1">
                <a:latin typeface="Century" panose="02040604050505020304" pitchFamily="18" charset="0"/>
              </a:rPr>
              <a:t>Susoy</a:t>
            </a:r>
            <a:r>
              <a:rPr lang="tr-TR" sz="2000" dirty="0">
                <a:latin typeface="Century" panose="02040604050505020304" pitchFamily="18" charset="0"/>
              </a:rPr>
              <a:t>, COVID-19 </a:t>
            </a:r>
            <a:r>
              <a:rPr lang="tr-TR" sz="2000" dirty="0" err="1">
                <a:latin typeface="Century" panose="02040604050505020304" pitchFamily="18" charset="0"/>
              </a:rPr>
              <a:t>Pandemisi</a:t>
            </a:r>
            <a:r>
              <a:rPr lang="tr-TR" sz="2000" dirty="0">
                <a:latin typeface="Century" panose="02040604050505020304" pitchFamily="18" charset="0"/>
              </a:rPr>
              <a:t> Besin Desteklerini Kullanma Durumunu Etkiledi Mi? , </a:t>
            </a:r>
            <a:r>
              <a:rPr lang="tr-TR" sz="2000" i="1" dirty="0">
                <a:latin typeface="Century" panose="02040604050505020304" pitchFamily="18" charset="0"/>
              </a:rPr>
              <a:t>Van Tıp Dergisi, Türkiye,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https://www.google.com/url?sa=t&amp;source=web&amp;rct=j&amp;url=https://jag.journalagent.com/z4/download_fulltext.asp%3Fpdir%3Dvtd%26plng%3Dtur%26un%3DVTD-25483&amp;ved=2ahUKEwjm3P7rwrH0AhV37rsIHVubBN4QFnoECAkQAQ&amp;usg=AOvVaw0eWyhA4HvlbCvfFvJ38Gso</a:t>
            </a:r>
          </a:p>
          <a:p>
            <a:endParaRPr lang="tr-TR" sz="2000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30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latin typeface="Century" panose="02040604050505020304" pitchFamily="18" charset="0"/>
              </a:rPr>
              <a:t>KAYNAKÇA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43343" y="2281382"/>
            <a:ext cx="11176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entury" panose="02040604050505020304" pitchFamily="18" charset="0"/>
              </a:rPr>
              <a:t>Arş. Gör. Tuğba SUBAŞI, Arş. Gör. İçim GÖKKAYA, Anket Çalışması – Yeni </a:t>
            </a:r>
            <a:r>
              <a:rPr lang="tr-TR" sz="2000" dirty="0" err="1">
                <a:latin typeface="Century" panose="02040604050505020304" pitchFamily="18" charset="0"/>
              </a:rPr>
              <a:t>Koronavirüs</a:t>
            </a:r>
            <a:r>
              <a:rPr lang="tr-TR" sz="2000" dirty="0">
                <a:latin typeface="Century" panose="02040604050505020304" pitchFamily="18" charset="0"/>
              </a:rPr>
              <a:t> Hastalığı (COVİD-19) </a:t>
            </a:r>
            <a:r>
              <a:rPr lang="tr-TR" sz="2000" dirty="0" err="1">
                <a:latin typeface="Century" panose="02040604050505020304" pitchFamily="18" charset="0"/>
              </a:rPr>
              <a:t>Pandemisinde</a:t>
            </a:r>
            <a:r>
              <a:rPr lang="tr-TR" sz="2000" dirty="0">
                <a:latin typeface="Century" panose="02040604050505020304" pitchFamily="18" charset="0"/>
              </a:rPr>
              <a:t> Bitkisel Ürün ve Takviye Edici Gıda Kullanımının Değerlendirilmesi</a:t>
            </a:r>
            <a:r>
              <a:rPr lang="tr-TR" sz="2000" i="1" dirty="0">
                <a:latin typeface="Century" panose="02040604050505020304" pitchFamily="18" charset="0"/>
              </a:rPr>
              <a:t>, Karadeniz Teknik Üniversitesi Eczacılık Meslek Bilimleri Bölümü Farmakognozi Anabilim Dalı, Türkiye,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t&amp;source=web&amp;rct=j&amp;url=http://emyo.ankara.edu.tr/2020/11/20/anket-calismasi-yeni-koronavirus-hastaligi-covid-19-pandemisinde-bitkisel-urun-ve-takviye-edici-gida-kullaniminin-degerlendirilmesi/&amp;ved=2ahUKEwjm3P7rwrH0AhV37rsIHVubBN4QFnoECAgQAQ&amp;usg=AOvVaw3GfpABpZTDNIdKJU6D38J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entury" panose="02040604050505020304" pitchFamily="18" charset="0"/>
                <a:cs typeface="Arial" panose="020B0604020202020204" pitchFamily="34" charset="0"/>
              </a:rPr>
              <a:t>Fatma </a:t>
            </a:r>
            <a:r>
              <a:rPr lang="tr-TR" sz="2000" dirty="0" err="1">
                <a:latin typeface="Century" panose="02040604050505020304" pitchFamily="18" charset="0"/>
                <a:cs typeface="Arial" panose="020B0604020202020204" pitchFamily="34" charset="0"/>
              </a:rPr>
              <a:t>Coskun</a:t>
            </a:r>
            <a:r>
              <a:rPr lang="tr-TR" sz="2000" dirty="0">
                <a:latin typeface="Century" panose="02040604050505020304" pitchFamily="18" charset="0"/>
                <a:cs typeface="Arial" panose="020B0604020202020204" pitchFamily="34" charset="0"/>
              </a:rPr>
              <a:t>, Halil Turhan, İstanbul’da vitamin kullanım alışkanlıkları ve bu alışkanlıkları etkileyen faktörler üzerine bir Araştırma, </a:t>
            </a:r>
            <a:r>
              <a:rPr lang="tr-TR" sz="2000" i="1" dirty="0">
                <a:latin typeface="Century" panose="02040604050505020304" pitchFamily="18" charset="0"/>
                <a:cs typeface="Arial" panose="020B0604020202020204" pitchFamily="34" charset="0"/>
              </a:rPr>
              <a:t>Marmara Eczacılık Dergisi, Türkiye, 2010</a:t>
            </a:r>
          </a:p>
        </p:txBody>
      </p:sp>
    </p:spTree>
    <p:extLst>
      <p:ext uri="{BB962C8B-B14F-4D97-AF65-F5344CB8AC3E}">
        <p14:creationId xmlns:p14="http://schemas.microsoft.com/office/powerpoint/2010/main" val="3544667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Century" panose="02040604050505020304" pitchFamily="18" charset="0"/>
              </a:rPr>
              <a:t>KAYNAKÇA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71055" y="2521527"/>
            <a:ext cx="110466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Century" panose="02040604050505020304" pitchFamily="18" charset="0"/>
              </a:rPr>
              <a:t>Serkan DOĞAN, Emine OKUMUŞ, Emre BAKKALBAŞI, İsa CAVİDOĞLU, Tüketicilerin Takviye Edici Gıdaları Kullanım Amacı, Satın Alma Tercihleri, Ürünlere Olan Güveni ve Yasal Düzenlemeler Hakkındaki Düşünceleri: Van İli Örneği, </a:t>
            </a:r>
            <a:r>
              <a:rPr lang="tr-TR" sz="2000" i="1" dirty="0">
                <a:latin typeface="Century" panose="02040604050505020304" pitchFamily="18" charset="0"/>
              </a:rPr>
              <a:t>Yüzüncü Yıl Üniversitesi Tarım Bilimleri Dergisi, Türkiye,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>
              <a:latin typeface="Century" panose="02040604050505020304" pitchFamily="18" charset="0"/>
            </a:endParaRPr>
          </a:p>
          <a:p>
            <a:endParaRPr lang="tr-TR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Hazırlık Aşaması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613963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Öncelikle proje konusu ile ilgili kaynak taraması yapıldı. </a:t>
            </a:r>
          </a:p>
          <a:p>
            <a:endParaRPr lang="tr-T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Grubumuz içinde gıda 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takviyesi ile ilgili genel bilgi düzeyi arttırıldı.</a:t>
            </a:r>
          </a:p>
          <a:p>
            <a:endParaRPr lang="tr-T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Gıda takviyesi kullanımı ile ilgili yapılmış anket çalışmaları incelendi.</a:t>
            </a:r>
          </a:p>
          <a:p>
            <a:endParaRPr lang="tr-T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Elde edilen  kaynaklar bir araya getirilip Danışman Öğretim Üyesi Prof. Dr.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Semil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Selcen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Göçmez’in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yönlendirme ve katkılarıyla tartışıldı. Projenin nasıl sürdürüleceğine karar verildi.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43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Metot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69485" y="2056686"/>
            <a:ext cx="109107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Proje çalışmasını önce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19 öncesinde ve sürecindeki gıda takviyesi kullanımı ile anket doldurtulması daha sonrasında 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anket verilen 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kişilere gıda takviyelerinin doğru ve bilinçli kullanımı hakkında hazırlanan broşürün verilmesi kararlaştırıldı.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grup, 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broşür ve anket olmak üzere iki gruba ayrılıp iş planı yapıldı.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Anket ve broşürlerin 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hastane 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ve sosyal medya ortamında gerçekleştirilebilmesi için idari izinler alındı.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7238" y="780937"/>
            <a:ext cx="10427854" cy="1080938"/>
          </a:xfrm>
        </p:spPr>
        <p:txBody>
          <a:bodyPr>
            <a:normAutofit/>
          </a:bodyPr>
          <a:lstStyle/>
          <a:p>
            <a:r>
              <a:rPr lang="tr-T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Grubumuz broşür ve anket olmak üzere iki gruba ayrıldı.</a:t>
            </a:r>
            <a:endParaRPr lang="tr-T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26" y="2124892"/>
            <a:ext cx="60350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9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b="2731"/>
          <a:stretch/>
        </p:blipFill>
        <p:spPr>
          <a:xfrm>
            <a:off x="7569064" y="323868"/>
            <a:ext cx="4057142" cy="630137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30909" y="3020291"/>
            <a:ext cx="6751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i="1" dirty="0">
                <a:latin typeface="Arial" panose="020B0604020202020204" pitchFamily="34" charset="0"/>
                <a:cs typeface="Arial" panose="020B0604020202020204" pitchFamily="34" charset="0"/>
              </a:rPr>
              <a:t>Kocaeli Üniversitesi Tıp Fakültesi Dekanlığından broşür ve anket dağıtımı için aldığımız </a:t>
            </a:r>
            <a:r>
              <a:rPr lang="tr-TR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idari</a:t>
            </a:r>
            <a:r>
              <a:rPr lang="tr-TR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izin</a:t>
            </a:r>
            <a:endParaRPr lang="tr-TR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6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Metot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528" y="2233900"/>
            <a:ext cx="10963563" cy="3599316"/>
          </a:xfrm>
        </p:spPr>
        <p:txBody>
          <a:bodyPr>
            <a:noAutofit/>
          </a:bodyPr>
          <a:lstStyle/>
          <a:p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Anket grubu makale ve araştırma soru ve sonuçlarını inceleyerek 22 soruluk bir anket oluşturdu. Anketin içeriği demografik özelliklerden başlayarak covid-19 endişe durumunu ölçen, covid-19 döneminde gıda takviyesi kullanım durumunu inceleyen sorular soruldu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İncelenen makale ve araştırmalar sonucunda anketimizde kullanacağımız gıda takviyelerinin C vitamini, D vitamini, E vitamini, </a:t>
            </a:r>
            <a:r>
              <a:rPr lang="tr-TR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multivitamin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kompleksleri, </a:t>
            </a:r>
            <a:r>
              <a:rPr lang="tr-TR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3, mineral içerikliler, antioksidanlar, </a:t>
            </a:r>
            <a:r>
              <a:rPr lang="tr-TR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probiyotikler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ve beta </a:t>
            </a:r>
            <a:r>
              <a:rPr lang="tr-TR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glukanlar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olması kararlaştırıldı.</a:t>
            </a:r>
            <a:endParaRPr lang="tr-TR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Broşür 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grubu tarafından </a:t>
            </a:r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anket sorularının içeriğinde kullanılan gıda takviyelerine uygun </a:t>
            </a:r>
            <a:r>
              <a:rPr lang="tr-T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olan, </a:t>
            </a:r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tıbbi makalelerden elde edilen genel bilgileri içeren broşür hazırlandı. Fotoğraflarla broşür zenginleştirildi.</a:t>
            </a:r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71251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721" y="771701"/>
            <a:ext cx="9613861" cy="1080938"/>
          </a:xfrm>
        </p:spPr>
        <p:txBody>
          <a:bodyPr>
            <a:normAutofit/>
          </a:bodyPr>
          <a:lstStyle/>
          <a:p>
            <a:r>
              <a:rPr 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Broşür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" b="50379"/>
          <a:stretch/>
        </p:blipFill>
        <p:spPr>
          <a:xfrm>
            <a:off x="246485" y="2229394"/>
            <a:ext cx="5657925" cy="43398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0"/>
          <a:stretch/>
        </p:blipFill>
        <p:spPr>
          <a:xfrm>
            <a:off x="6229275" y="2229394"/>
            <a:ext cx="5760211" cy="43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076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463</TotalTime>
  <Words>876</Words>
  <Application>Microsoft Office PowerPoint</Application>
  <PresentationFormat>Özel</PresentationFormat>
  <Paragraphs>82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Berlin</vt:lpstr>
      <vt:lpstr>GRUP: MULTİVİTAMİN (TODUP D2)</vt:lpstr>
      <vt:lpstr>Konunun Belirlenmesi</vt:lpstr>
      <vt:lpstr>Proje konusu belirlenirken…</vt:lpstr>
      <vt:lpstr>Hazırlık Aşaması</vt:lpstr>
      <vt:lpstr>Metot</vt:lpstr>
      <vt:lpstr>Grubumuz broşür ve anket olmak üzere iki gruba ayrıldı.</vt:lpstr>
      <vt:lpstr>PowerPoint Sunusu</vt:lpstr>
      <vt:lpstr>Metot</vt:lpstr>
      <vt:lpstr>Broşür</vt:lpstr>
      <vt:lpstr>Metot</vt:lpstr>
      <vt:lpstr>Anket grubumuzun hazırladığı anketimiz</vt:lpstr>
      <vt:lpstr>Sahada birebir anket yapmak için toplanıldı.</vt:lpstr>
      <vt:lpstr>Sahadan Fotoğraflarımız…</vt:lpstr>
      <vt:lpstr>PowerPoint Sunusu</vt:lpstr>
      <vt:lpstr>PowerPoint Sunusu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Covid-19 Pandemisi öncesi bu ürünleri ne sıklıkla kullanıyordunuz?</vt:lpstr>
      <vt:lpstr>Covid-19 Pandemisi süresince bu ürünleri ne sıklıkla kullandınız?</vt:lpstr>
      <vt:lpstr>PowerPoint Sunusu</vt:lpstr>
      <vt:lpstr>Kullandığınız bu ürünlerin dozunda pandemi sürecinde bir değişiklik oldu mu?</vt:lpstr>
      <vt:lpstr>Kullandığınız bu ürünlerin dozunda pandemi sürecinde bir değişiklik oldu mu?</vt:lpstr>
      <vt:lpstr>Sonuçlar</vt:lpstr>
      <vt:lpstr>PowerPoint Sunusu</vt:lpstr>
      <vt:lpstr>PowerPoint Sunusu</vt:lpstr>
      <vt:lpstr>KAYNAKÇA</vt:lpstr>
      <vt:lpstr>KAYNAKÇA</vt:lpstr>
      <vt:lpstr>KAYNAKÇA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TUĞRUL</dc:creator>
  <cp:lastModifiedBy>Tansel</cp:lastModifiedBy>
  <cp:revision>59</cp:revision>
  <dcterms:created xsi:type="dcterms:W3CDTF">2021-12-20T11:47:15Z</dcterms:created>
  <dcterms:modified xsi:type="dcterms:W3CDTF">2022-01-11T16:52:30Z</dcterms:modified>
</cp:coreProperties>
</file>