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85" r:id="rId5"/>
    <p:sldId id="273" r:id="rId6"/>
    <p:sldId id="289" r:id="rId7"/>
    <p:sldId id="283" r:id="rId8"/>
    <p:sldId id="286" r:id="rId9"/>
    <p:sldId id="278" r:id="rId10"/>
    <p:sldId id="284" r:id="rId11"/>
    <p:sldId id="287" r:id="rId12"/>
    <p:sldId id="277" r:id="rId13"/>
    <p:sldId id="282" r:id="rId14"/>
    <p:sldId id="288" r:id="rId15"/>
    <p:sldId id="261" r:id="rId16"/>
    <p:sldId id="263" r:id="rId17"/>
    <p:sldId id="266" r:id="rId18"/>
    <p:sldId id="281" r:id="rId19"/>
    <p:sldId id="268" r:id="rId20"/>
    <p:sldId id="27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04F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6" autoAdjust="0"/>
    <p:restoredTop sz="94660" autoAdjust="0"/>
  </p:normalViewPr>
  <p:slideViewPr>
    <p:cSldViewPr>
      <p:cViewPr varScale="1">
        <p:scale>
          <a:sx n="73" d="100"/>
          <a:sy n="73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şeker</c:v>
                </c:pt>
              </c:strCache>
            </c:strRef>
          </c:tx>
          <c:cat>
            <c:strRef>
              <c:f>Sayfa1!$A$2:$A$5</c:f>
              <c:strCache>
                <c:ptCount val="2"/>
                <c:pt idx="0">
                  <c:v>Türkiye</c:v>
                </c:pt>
                <c:pt idx="1">
                  <c:v>Avrupa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27.16</c:v>
                </c:pt>
                <c:pt idx="1">
                  <c:v>26.51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60-4344-8FDC-F40F069C0A1E}"/>
            </c:ext>
          </c:extLst>
        </c:ser>
        <c:ser>
          <c:idx val="1"/>
          <c:order val="1"/>
          <c:tx>
            <c:strRef>
              <c:f>Sayfa1!$C$2</c:f>
              <c:strCache>
                <c:ptCount val="1"/>
                <c:pt idx="0">
                  <c:v>Sütun2</c:v>
                </c:pt>
              </c:strCache>
            </c:strRef>
          </c:tx>
          <c:cat>
            <c:strRef>
              <c:f>Sayfa1!$A$2:$A$5</c:f>
              <c:strCache>
                <c:ptCount val="2"/>
                <c:pt idx="0">
                  <c:v>Türkiye</c:v>
                </c:pt>
                <c:pt idx="1">
                  <c:v>Avrupa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60-4344-8FDC-F40F069C0A1E}"/>
            </c:ext>
          </c:extLst>
        </c:ser>
        <c:ser>
          <c:idx val="2"/>
          <c:order val="2"/>
          <c:tx>
            <c:strRef>
              <c:f>Sayfa1!$D$2</c:f>
              <c:strCache>
                <c:ptCount val="1"/>
              </c:strCache>
            </c:strRef>
          </c:tx>
          <c:cat>
            <c:strRef>
              <c:f>Sayfa1!$A$2:$A$5</c:f>
              <c:strCache>
                <c:ptCount val="2"/>
                <c:pt idx="0">
                  <c:v>Türkiye</c:v>
                </c:pt>
                <c:pt idx="1">
                  <c:v>Avrupa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60-4344-8FDC-F40F069C0A1E}"/>
            </c:ext>
          </c:extLst>
        </c:ser>
        <c:dLbls/>
        <c:axId val="100243712"/>
        <c:axId val="145362944"/>
      </c:barChart>
      <c:catAx>
        <c:axId val="100243712"/>
        <c:scaling>
          <c:orientation val="minMax"/>
        </c:scaling>
        <c:axPos val="b"/>
        <c:numFmt formatCode="General" sourceLinked="0"/>
        <c:tickLblPos val="nextTo"/>
        <c:crossAx val="145362944"/>
        <c:crosses val="autoZero"/>
        <c:auto val="1"/>
        <c:lblAlgn val="ctr"/>
        <c:lblOffset val="100"/>
      </c:catAx>
      <c:valAx>
        <c:axId val="145362944"/>
        <c:scaling>
          <c:orientation val="minMax"/>
        </c:scaling>
        <c:axPos val="l"/>
        <c:majorGridlines/>
        <c:numFmt formatCode="General" sourceLinked="1"/>
        <c:tickLblPos val="nextTo"/>
        <c:crossAx val="100243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yağ</c:v>
                </c:pt>
              </c:strCache>
            </c:strRef>
          </c:tx>
          <c:cat>
            <c:strRef>
              <c:f>Sayfa1!$A$2:$A$5</c:f>
              <c:strCache>
                <c:ptCount val="2"/>
                <c:pt idx="0">
                  <c:v>Türkiye</c:v>
                </c:pt>
                <c:pt idx="1">
                  <c:v>Avrupa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14.8</c:v>
                </c:pt>
                <c:pt idx="1">
                  <c:v>13.65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E0-4A6F-96DB-A31BDB38169C}"/>
            </c:ext>
          </c:extLst>
        </c:ser>
        <c:dLbls/>
        <c:axId val="145421440"/>
        <c:axId val="145422976"/>
      </c:barChart>
      <c:catAx>
        <c:axId val="145421440"/>
        <c:scaling>
          <c:orientation val="minMax"/>
        </c:scaling>
        <c:axPos val="b"/>
        <c:numFmt formatCode="General" sourceLinked="0"/>
        <c:tickLblPos val="nextTo"/>
        <c:crossAx val="145422976"/>
        <c:crosses val="autoZero"/>
        <c:auto val="1"/>
        <c:lblAlgn val="ctr"/>
        <c:lblOffset val="100"/>
      </c:catAx>
      <c:valAx>
        <c:axId val="145422976"/>
        <c:scaling>
          <c:orientation val="minMax"/>
        </c:scaling>
        <c:axPos val="l"/>
        <c:majorGridlines/>
        <c:numFmt formatCode="General" sourceLinked="1"/>
        <c:tickLblPos val="nextTo"/>
        <c:crossAx val="145421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>
        <c:manualLayout>
          <c:layoutTarget val="inner"/>
          <c:xMode val="edge"/>
          <c:yMode val="edge"/>
          <c:x val="0.16176483167482059"/>
          <c:y val="3.9480245586041837E-2"/>
          <c:w val="0.8361854631357295"/>
          <c:h val="0.81284845121232108"/>
        </c:manualLayout>
      </c:layout>
      <c:barChart>
        <c:barDir val="col"/>
        <c:grouping val="stacked"/>
        <c:ser>
          <c:idx val="0"/>
          <c:order val="0"/>
          <c:tx>
            <c:strRef>
              <c:f>Sayfa1!$B$1</c:f>
              <c:strCache>
                <c:ptCount val="1"/>
                <c:pt idx="0">
                  <c:v>tuz oranı</c:v>
                </c:pt>
              </c:strCache>
            </c:strRef>
          </c:tx>
          <c:cat>
            <c:strRef>
              <c:f>Sayfa1!$A$2:$A$5</c:f>
              <c:strCache>
                <c:ptCount val="2"/>
                <c:pt idx="0">
                  <c:v>Türkiye</c:v>
                </c:pt>
                <c:pt idx="1">
                  <c:v>Avrupa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0.41800000000000004</c:v>
                </c:pt>
                <c:pt idx="1">
                  <c:v>0.41300000000000003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6A-4B17-9EF3-494B4061C62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rgbClr val="002060">
                <a:alpha val="99000"/>
              </a:srgbClr>
            </a:solidFill>
          </c:spPr>
          <c:cat>
            <c:strRef>
              <c:f>Sayfa1!$A$2:$A$5</c:f>
              <c:strCache>
                <c:ptCount val="2"/>
                <c:pt idx="0">
                  <c:v>Türkiye</c:v>
                </c:pt>
                <c:pt idx="1">
                  <c:v>Avrupa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6A-4B17-9EF3-494B4061C62B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</c:strCache>
            </c:strRef>
          </c:tx>
          <c:cat>
            <c:strRef>
              <c:f>Sayfa1!$A$2:$A$5</c:f>
              <c:strCache>
                <c:ptCount val="2"/>
                <c:pt idx="0">
                  <c:v>Türkiye</c:v>
                </c:pt>
                <c:pt idx="1">
                  <c:v>Avrupa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6A-4B17-9EF3-494B4061C62B}"/>
            </c:ext>
          </c:extLst>
        </c:ser>
        <c:dLbls/>
        <c:overlap val="100"/>
        <c:axId val="145784832"/>
        <c:axId val="145786368"/>
      </c:barChart>
      <c:catAx>
        <c:axId val="145784832"/>
        <c:scaling>
          <c:orientation val="minMax"/>
        </c:scaling>
        <c:axPos val="b"/>
        <c:numFmt formatCode="General" sourceLinked="0"/>
        <c:tickLblPos val="nextTo"/>
        <c:crossAx val="145786368"/>
        <c:crosses val="autoZero"/>
        <c:auto val="1"/>
        <c:lblAlgn val="ctr"/>
        <c:lblOffset val="100"/>
      </c:catAx>
      <c:valAx>
        <c:axId val="145786368"/>
        <c:scaling>
          <c:orientation val="minMax"/>
        </c:scaling>
        <c:axPos val="l"/>
        <c:majorGridlines/>
        <c:numFmt formatCode="General" sourceLinked="1"/>
        <c:tickLblPos val="nextTo"/>
        <c:crossAx val="145784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D71F20-9E79-4FC1-83EB-2ADD20573E30}" type="datetimeFigureOut">
              <a:rPr lang="tr-TR" smtClean="0"/>
              <a:pPr/>
              <a:t>12.01.2022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B85AF2-0091-4631-A3FE-08011F26B59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turkce/haberler/2016/04/160406_turkiye_diyabet" TargetMode="External"/><Relationship Id="rId7" Type="http://schemas.openxmlformats.org/officeDocument/2006/relationships/hyperlink" Target="https://www.theguardian.com/lifeandstyle/2015/sep/08/food-labeling-us-fda-eu-health-food-safety" TargetMode="External"/><Relationship Id="rId2" Type="http://schemas.openxmlformats.org/officeDocument/2006/relationships/hyperlink" Target="https://tr.euronews.com/2019/11/13/turkiye-de-diyabet-oran-giderek-yukseliyor-peki-diyabetle-nasil-yasani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ikders.ankara.edu.tr/pluginfile.php/7427/mod_resource/content/0/6..pdf" TargetMode="External"/><Relationship Id="rId5" Type="http://schemas.openxmlformats.org/officeDocument/2006/relationships/hyperlink" Target="https://corporateeurope.org/sites/default/files/a_spoonful_of_sugar_final.pdf" TargetMode="External"/><Relationship Id="rId4" Type="http://schemas.openxmlformats.org/officeDocument/2006/relationships/hyperlink" Target="https://www.sciencedirect.com/science/article/abs/pii/S088915750291089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91680" y="2276872"/>
            <a:ext cx="5797127" cy="1828090"/>
          </a:xfrm>
        </p:spPr>
        <p:txBody>
          <a:bodyPr>
            <a:normAutofit fontScale="90000"/>
          </a:bodyPr>
          <a:lstStyle/>
          <a:p>
            <a:r>
              <a:rPr lang="tr-TR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GLOBAL MARKALARIN</a:t>
            </a:r>
            <a:br>
              <a:rPr lang="tr-TR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YEREL FARKLILIKLARI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91680" y="4293096"/>
            <a:ext cx="5712179" cy="64807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GRUP İÇİNDEKİLER</a:t>
            </a:r>
          </a:p>
        </p:txBody>
      </p:sp>
    </p:spTree>
    <p:extLst>
      <p:ext uri="{BB962C8B-B14F-4D97-AF65-F5344CB8AC3E}">
        <p14:creationId xmlns:p14="http://schemas.microsoft.com/office/powerpoint/2010/main" xmlns="" val="409083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Yağ oranı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0910251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6743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3683" y="1859667"/>
            <a:ext cx="6196405" cy="3603812"/>
          </a:xfrm>
        </p:spPr>
        <p:txBody>
          <a:bodyPr/>
          <a:lstStyle/>
          <a:p>
            <a:r>
              <a:rPr lang="tr-TR" dirty="0"/>
              <a:t>Yüksek yağ tüketimi diyabet ve </a:t>
            </a:r>
            <a:r>
              <a:rPr lang="tr-TR" dirty="0" err="1"/>
              <a:t>kardiyovasküler</a:t>
            </a:r>
            <a:r>
              <a:rPr lang="tr-TR" dirty="0"/>
              <a:t> hastalık riskini artırmaktadır.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357301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/>
              <a:t>Jibran</a:t>
            </a:r>
            <a:r>
              <a:rPr lang="tr-TR" sz="1600" dirty="0"/>
              <a:t> A. </a:t>
            </a:r>
            <a:r>
              <a:rPr lang="tr-TR" sz="1600" dirty="0" err="1"/>
              <a:t>Wali</a:t>
            </a:r>
            <a:r>
              <a:rPr lang="tr-TR" sz="1600" dirty="0"/>
              <a:t> ve ark., </a:t>
            </a:r>
            <a:r>
              <a:rPr lang="tr-TR" sz="1600" dirty="0" err="1"/>
              <a:t>Cardio-Metabolic</a:t>
            </a:r>
            <a:r>
              <a:rPr lang="tr-TR" sz="1600" dirty="0"/>
              <a:t> </a:t>
            </a:r>
            <a:r>
              <a:rPr lang="tr-TR" sz="1600" dirty="0" err="1"/>
              <a:t>Effects</a:t>
            </a:r>
            <a:r>
              <a:rPr lang="tr-TR" sz="1600" dirty="0"/>
              <a:t> of High-</a:t>
            </a:r>
            <a:r>
              <a:rPr lang="tr-TR" sz="1600" dirty="0" err="1"/>
              <a:t>Fat</a:t>
            </a:r>
            <a:r>
              <a:rPr lang="tr-TR" sz="1600" dirty="0"/>
              <a:t> </a:t>
            </a:r>
            <a:r>
              <a:rPr lang="tr-TR" sz="1600" dirty="0" err="1"/>
              <a:t>Diets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Their</a:t>
            </a:r>
            <a:r>
              <a:rPr lang="tr-TR" sz="1600" dirty="0"/>
              <a:t> </a:t>
            </a:r>
            <a:r>
              <a:rPr lang="tr-TR" sz="1600" dirty="0" err="1"/>
              <a:t>Underlying</a:t>
            </a:r>
            <a:r>
              <a:rPr lang="tr-TR" sz="1600" dirty="0"/>
              <a:t> </a:t>
            </a:r>
            <a:r>
              <a:rPr lang="tr-TR" sz="1600" dirty="0" err="1"/>
              <a:t>Mechanisms</a:t>
            </a:r>
            <a:r>
              <a:rPr lang="tr-TR" sz="1600" dirty="0"/>
              <a:t>– a </a:t>
            </a:r>
            <a:r>
              <a:rPr lang="tr-TR" sz="1600" dirty="0" err="1"/>
              <a:t>Narrative</a:t>
            </a:r>
            <a:r>
              <a:rPr lang="tr-TR" sz="1600" dirty="0"/>
              <a:t> </a:t>
            </a:r>
            <a:r>
              <a:rPr lang="tr-TR" sz="1600" dirty="0" err="1"/>
              <a:t>Review</a:t>
            </a:r>
            <a:r>
              <a:rPr lang="tr-TR" sz="1600" dirty="0"/>
              <a:t>, </a:t>
            </a:r>
            <a:r>
              <a:rPr lang="tr-TR" sz="1600" dirty="0" err="1"/>
              <a:t>Nutriens</a:t>
            </a:r>
            <a:r>
              <a:rPr lang="tr-TR" sz="1600" dirty="0"/>
              <a:t>, 2020, 12 1505;</a:t>
            </a:r>
          </a:p>
        </p:txBody>
      </p:sp>
    </p:spTree>
    <p:extLst>
      <p:ext uri="{BB962C8B-B14F-4D97-AF65-F5344CB8AC3E}">
        <p14:creationId xmlns:p14="http://schemas.microsoft.com/office/powerpoint/2010/main" xmlns="" val="234340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4700"/>
            <a:ext cx="6768752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556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Tuz oranı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5473155"/>
              </p:ext>
            </p:extLst>
          </p:nvPr>
        </p:nvGraphicFramePr>
        <p:xfrm>
          <a:off x="1475656" y="2060848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544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772816"/>
            <a:ext cx="6196405" cy="3603812"/>
          </a:xfrm>
        </p:spPr>
        <p:txBody>
          <a:bodyPr/>
          <a:lstStyle/>
          <a:p>
            <a:r>
              <a:rPr lang="tr-TR" dirty="0"/>
              <a:t>Tuz tüketimi hipertansiyon açısından risk oluşturmaktadır. Hipertansiyonu olan kişilerde böbrek hastalıkları, inme ve </a:t>
            </a:r>
            <a:r>
              <a:rPr lang="tr-TR" dirty="0" err="1"/>
              <a:t>kardiyovasküler</a:t>
            </a:r>
            <a:r>
              <a:rPr lang="tr-TR" dirty="0"/>
              <a:t> hastalık sıklığı yüksektir.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4078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548680"/>
            <a:ext cx="7776864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91959" y="404664"/>
            <a:ext cx="6965245" cy="1080120"/>
          </a:xfrm>
        </p:spPr>
        <p:txBody>
          <a:bodyPr/>
          <a:lstStyle/>
          <a:p>
            <a:r>
              <a:rPr lang="tr-TR" dirty="0"/>
              <a:t>AVRUPA             TÜRKİYE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268760"/>
            <a:ext cx="2799413" cy="496855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İNGİLTERE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MAKEDONYA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7" y="1772816"/>
            <a:ext cx="2838667" cy="16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838665" cy="194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1598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946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404664"/>
            <a:ext cx="7920879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AVRUPA             TÜRKİYE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78504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55" y="1844824"/>
            <a:ext cx="3711575" cy="369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55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todup\tuz-kapak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60" y="188640"/>
            <a:ext cx="7883880" cy="63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6104" y="2060848"/>
            <a:ext cx="7128791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Her şeyin sentetikleştiği bir ortamda hastalıkların </a:t>
            </a:r>
            <a:r>
              <a:rPr lang="tr-TR" sz="28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sadece şeker, </a:t>
            </a:r>
            <a:r>
              <a:rPr lang="tr-T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tuz ve yağ tüketim biçimiyle açıklanması en azından bilimsel değildir ancak bu maddeleri içeren ürünlerden uzak durmak genel güvenlik açısından önlemidir</a:t>
            </a:r>
            <a:r>
              <a:rPr lang="tr-TR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. </a:t>
            </a:r>
            <a:endParaRPr lang="tr-TR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47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>  Bu sorunları çözebilmek için: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Siyasilerin ürünlerin tüketimlerini azaltmak üzere aktif rol alarak gerekli yasal düzenlemeleri yapmaları gerekir.</a:t>
            </a:r>
          </a:p>
          <a:p>
            <a:r>
              <a:rPr lang="tr-TR" dirty="0"/>
              <a:t>Ailelerin daha sağlıklı gelecek nesiller yetiştirmek üzere çocuklarını bu ürünlerin zararlı etkilerinden kurtarmak için eğitmeleri gerekir.</a:t>
            </a:r>
          </a:p>
          <a:p>
            <a:r>
              <a:rPr lang="tr-TR" dirty="0"/>
              <a:t>Yoğun eğitim programları ile ürünlerin zararları ilkokuldan başlamak üzere öğrencilere anlatılmalıdır.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3293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268760"/>
            <a:ext cx="6196405" cy="4536504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Bu projeyi hazırlarken bizlere yardımcı olan Prof.Dr. Zeki YUMUK hocamıza sonsuz teşekkürlerimizi iletiyoruz.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Hazırlayan genç doktor adayları:</a:t>
            </a:r>
          </a:p>
          <a:p>
            <a:r>
              <a:rPr lang="tr-TR" dirty="0"/>
              <a:t>Cansu </a:t>
            </a:r>
            <a:r>
              <a:rPr lang="tr-TR" dirty="0" err="1"/>
              <a:t>Münyas</a:t>
            </a:r>
            <a:endParaRPr lang="tr-TR" dirty="0"/>
          </a:p>
          <a:p>
            <a:r>
              <a:rPr lang="tr-TR" dirty="0" err="1"/>
              <a:t>Tuana</a:t>
            </a:r>
            <a:r>
              <a:rPr lang="tr-TR" dirty="0"/>
              <a:t> Ayşe Erol</a:t>
            </a:r>
          </a:p>
          <a:p>
            <a:r>
              <a:rPr lang="tr-TR" dirty="0" err="1"/>
              <a:t>Nujin</a:t>
            </a:r>
            <a:r>
              <a:rPr lang="tr-TR" dirty="0"/>
              <a:t> Çiçek</a:t>
            </a:r>
          </a:p>
          <a:p>
            <a:r>
              <a:rPr lang="tr-TR" dirty="0"/>
              <a:t>Saadet Nisa </a:t>
            </a:r>
            <a:r>
              <a:rPr lang="tr-TR" dirty="0" err="1"/>
              <a:t>Karatoprak</a:t>
            </a:r>
            <a:endParaRPr lang="tr-TR" dirty="0"/>
          </a:p>
          <a:p>
            <a:r>
              <a:rPr lang="tr-TR" dirty="0"/>
              <a:t>Arife Nergis Büyük</a:t>
            </a:r>
          </a:p>
          <a:p>
            <a:r>
              <a:rPr lang="tr-TR" dirty="0"/>
              <a:t>Okan Gümüşsoy</a:t>
            </a:r>
          </a:p>
          <a:p>
            <a:r>
              <a:rPr lang="tr-TR" dirty="0"/>
              <a:t>Gazi </a:t>
            </a:r>
            <a:r>
              <a:rPr lang="tr-TR" dirty="0" err="1"/>
              <a:t>Kılınç</a:t>
            </a:r>
            <a:endParaRPr lang="tr-TR" dirty="0"/>
          </a:p>
          <a:p>
            <a:r>
              <a:rPr lang="tr-TR" dirty="0"/>
              <a:t>Eylül Güner</a:t>
            </a:r>
          </a:p>
          <a:p>
            <a:endParaRPr lang="tr-TR" dirty="0"/>
          </a:p>
          <a:p>
            <a:r>
              <a:rPr lang="tr-TR" dirty="0"/>
              <a:t>Bizi dinlediğiniz için teşekkür ederiz.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448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/>
              <a:t>Ürün alırken içeriğine dikkat ediyor musunuz?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3356991"/>
            <a:ext cx="6196405" cy="2366077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606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  kaynakça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https://tr.euronews.com/2019/11/13/turkiye-de-diyabet-oran-giderek-yukseliyor-peki-diyabetle-nasil-yasanir</a:t>
            </a: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https://www.bbc.com/turkce/haberler/2016/04/160406_turkiye_diyabet</a:t>
            </a: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https://www.sciencedirect.com/science/article/abs/pii/S0889157502910896</a:t>
            </a: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https://corporateeurope.org/sites/default/files/a_spoonful_of_sugar_final.pdf</a:t>
            </a: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https://acikders.ankara.edu.tr/pluginfile.php/7427/mod_resource/content/0/6..pdf</a:t>
            </a:r>
            <a:endParaRPr lang="tr-T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https://www.theguardian.com/lifeandstyle/2015/sep/08/food-labeling-us-fda-eu-health-food-safety</a:t>
            </a:r>
            <a:r>
              <a:rPr lang="tr-T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8044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60530" cy="864096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3100" dirty="0"/>
              <a:t>Ürünlerin Avrupa ve Türkiye’deki besin değerleri farklılığından haberdar mısınız?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463" y="1988840"/>
            <a:ext cx="6782757" cy="39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699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   Bu çalışmamızda: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çalışmamızda 87 ürün karşılaştırılmıştır.</a:t>
            </a:r>
          </a:p>
          <a:p>
            <a:r>
              <a:rPr lang="tr-TR" dirty="0"/>
              <a:t>Araştırmamızda İngiltere, Makedonya ve Almanya’daki arkadaşlarımız marketleri dolaşarak ürün içeriklerinin fotoğraflarını bize ulaştırmıştır.</a:t>
            </a:r>
          </a:p>
          <a:p>
            <a:r>
              <a:rPr lang="tr-TR" dirty="0"/>
              <a:t>Marketlerde satılan ve sık kullanılan ürünlerin içerdiği şeker, tuz ve yağ miktarlarının ortalaması Türkiye ve Avrupa bazında elde edilmiştir.</a:t>
            </a:r>
          </a:p>
        </p:txBody>
      </p:sp>
    </p:spTree>
    <p:extLst>
      <p:ext uri="{BB962C8B-B14F-4D97-AF65-F5344CB8AC3E}">
        <p14:creationId xmlns:p14="http://schemas.microsoft.com/office/powerpoint/2010/main" xmlns="" val="422619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USER\Desktop\todup\gko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66" y="394787"/>
            <a:ext cx="84459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3429000"/>
            <a:ext cx="6965245" cy="1202485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TÜRKİYE             AVRUPA</a:t>
            </a:r>
          </a:p>
        </p:txBody>
      </p:sp>
    </p:spTree>
    <p:extLst>
      <p:ext uri="{BB962C8B-B14F-4D97-AF65-F5344CB8AC3E}">
        <p14:creationId xmlns:p14="http://schemas.microsoft.com/office/powerpoint/2010/main" xmlns="" val="237944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7670"/>
            <a:ext cx="6912768" cy="572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344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Şeker oranı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581280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051720" y="228056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27,16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419872" y="228328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26,51</a:t>
            </a:r>
          </a:p>
        </p:txBody>
      </p:sp>
    </p:spTree>
    <p:extLst>
      <p:ext uri="{BB962C8B-B14F-4D97-AF65-F5344CB8AC3E}">
        <p14:creationId xmlns:p14="http://schemas.microsoft.com/office/powerpoint/2010/main" xmlns="" val="40203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4189" y="1340768"/>
            <a:ext cx="6275621" cy="3603812"/>
          </a:xfrm>
        </p:spPr>
        <p:txBody>
          <a:bodyPr/>
          <a:lstStyle/>
          <a:p>
            <a:r>
              <a:rPr lang="tr-TR" dirty="0"/>
              <a:t>Fazladan şeker tüketimi </a:t>
            </a:r>
            <a:r>
              <a:rPr lang="tr-TR" dirty="0" err="1"/>
              <a:t>obezite</a:t>
            </a:r>
            <a:r>
              <a:rPr lang="tr-TR" dirty="0"/>
              <a:t>, </a:t>
            </a:r>
            <a:r>
              <a:rPr lang="tr-TR" dirty="0" err="1"/>
              <a:t>kardiyovasküler</a:t>
            </a:r>
            <a:r>
              <a:rPr lang="tr-TR" dirty="0"/>
              <a:t> hastalık, diyabet, alkole bağlı olmayan karaciğer yağlanması gibi birtakım kronik hastalıklara neden olur.</a:t>
            </a:r>
          </a:p>
          <a:p>
            <a:r>
              <a:rPr lang="tr-TR" dirty="0"/>
              <a:t>Yüksek şeker tüketimi beyin fonksiyonlarında azalmaya ve kansere dolaylı olarak neden olmaktadır.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51619" y="42210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black"/>
                </a:solidFill>
                <a:latin typeface="Calibri"/>
              </a:rPr>
              <a:t>James M.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Rippe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ve ark.,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Relationship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Between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Added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Sugars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Consumption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Chronic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Disease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Risk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Factors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Current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Understanding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Nutriens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2016, 8, 697.</a:t>
            </a:r>
          </a:p>
        </p:txBody>
      </p:sp>
    </p:spTree>
    <p:extLst>
      <p:ext uri="{BB962C8B-B14F-4D97-AF65-F5344CB8AC3E}">
        <p14:creationId xmlns:p14="http://schemas.microsoft.com/office/powerpoint/2010/main" xmlns="" val="20670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72716"/>
            <a:ext cx="6768751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403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843</TotalTime>
  <Words>335</Words>
  <Application>Microsoft Office PowerPoint</Application>
  <PresentationFormat>Ekran Gösterisi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Raptiye</vt:lpstr>
      <vt:lpstr>GLOBAL MARKALARIN  YEREL FARKLILIKLARI</vt:lpstr>
      <vt:lpstr>  Ürün alırken içeriğine dikkat ediyor musunuz? </vt:lpstr>
      <vt:lpstr> Ürünlerin Avrupa ve Türkiye’deki besin değerleri farklılığından haberdar mısınız?</vt:lpstr>
      <vt:lpstr>   Bu çalışmamızda:</vt:lpstr>
      <vt:lpstr>TÜRKİYE             AVRUPA</vt:lpstr>
      <vt:lpstr>Slayt 6</vt:lpstr>
      <vt:lpstr>Şeker oranı</vt:lpstr>
      <vt:lpstr>Slayt 8</vt:lpstr>
      <vt:lpstr>Slayt 9</vt:lpstr>
      <vt:lpstr>Yağ oranı</vt:lpstr>
      <vt:lpstr>Slayt 11</vt:lpstr>
      <vt:lpstr>Slayt 12</vt:lpstr>
      <vt:lpstr>Tuz oranı </vt:lpstr>
      <vt:lpstr>Slayt 14</vt:lpstr>
      <vt:lpstr>AVRUPA             TÜRKİYE</vt:lpstr>
      <vt:lpstr>AVRUPA             TÜRKİYE</vt:lpstr>
      <vt:lpstr>Slayt 17</vt:lpstr>
      <vt:lpstr>  Bu sorunları çözebilmek için: </vt:lpstr>
      <vt:lpstr>Slayt 19</vt:lpstr>
      <vt:lpstr>  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MARKALARIN  YEREL FARKLIKLARI</dc:title>
  <dc:creator>USER</dc:creator>
  <cp:lastModifiedBy>kou</cp:lastModifiedBy>
  <cp:revision>65</cp:revision>
  <dcterms:created xsi:type="dcterms:W3CDTF">2022-01-09T10:51:31Z</dcterms:created>
  <dcterms:modified xsi:type="dcterms:W3CDTF">2022-01-12T09:37:17Z</dcterms:modified>
</cp:coreProperties>
</file>