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5" r:id="rId28"/>
    <p:sldId id="286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 snapToGrid="0">
      <p:cViewPr>
        <p:scale>
          <a:sx n="90" d="100"/>
          <a:sy n="90" d="100"/>
        </p:scale>
        <p:origin x="216" y="7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36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6F552-D3C7-4CDD-B063-AD6FEB4E101E}" type="datetimeFigureOut">
              <a:rPr lang="tr-TR" smtClean="0"/>
              <a:pPr/>
              <a:t>13.01.2022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B7177-3EFA-400F-B91C-4E9BC0838FC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6066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B7177-3EFA-400F-B91C-4E9BC0838FC5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7927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06C801A-6E58-4724-89E3-B218CFBD7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47081B8B-B461-43F6-B426-01862C039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F9973536-8D67-4330-B03A-7CAE75A5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D70-EA13-43C1-86B2-7816617B57FF}" type="datetimeFigureOut">
              <a:rPr lang="tr-TR" smtClean="0"/>
              <a:pPr/>
              <a:t>13.01.2022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C18A79F-0186-4CD5-ACBA-0625DD56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101961D7-F609-4AE7-8A56-D3D778ED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2EEE-3EC5-4D88-898A-3834FA4EF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0592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DF58151-78B9-49F2-9F84-AE408BFF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4F465B70-78C3-4FD5-8AE0-CB017778B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350F925-84B5-4BA1-9ED6-23000D8C1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D70-EA13-43C1-86B2-7816617B57FF}" type="datetimeFigureOut">
              <a:rPr lang="tr-TR" smtClean="0"/>
              <a:pPr/>
              <a:t>13.01.2022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6E39C61E-AA72-4729-977D-4FD90CE8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98B5850B-924D-42C9-8D35-F72B7B46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2EEE-3EC5-4D88-898A-3834FA4EF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2868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E848E1AB-D89C-4E57-974B-D2FF1A752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5FA55E60-A510-464A-A0C6-D9A968F01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D8C182D-5CE3-4D4E-861B-CA3CA5921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D70-EA13-43C1-86B2-7816617B57FF}" type="datetimeFigureOut">
              <a:rPr lang="tr-TR" smtClean="0"/>
              <a:pPr/>
              <a:t>13.01.2022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B51EF51-0886-42D2-8D47-AB220B50C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C55C99C5-B058-47A9-9896-F0D266DC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2EEE-3EC5-4D88-898A-3834FA4EF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6576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B5C8C20-65C5-4E45-A761-31311E68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0A1DDFD-FDAA-4F81-83B5-85302ABA5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65F8A1A7-02B8-4829-9CF3-971A535F7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D70-EA13-43C1-86B2-7816617B57FF}" type="datetimeFigureOut">
              <a:rPr lang="tr-TR" smtClean="0"/>
              <a:pPr/>
              <a:t>13.01.2022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0526E58-4631-4B88-80F9-0AB482AFC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F4E0C21F-0D56-4246-9804-5BE9BD0A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2EEE-3EC5-4D88-898A-3834FA4EF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3563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7B57DFC-24A6-47D8-B0FB-C1002746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F889EC87-3E5E-4515-B82F-523FC0A9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73ABBF37-9C45-4B00-9843-9A2152CAC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D70-EA13-43C1-86B2-7816617B57FF}" type="datetimeFigureOut">
              <a:rPr lang="tr-TR" smtClean="0"/>
              <a:pPr/>
              <a:t>13.01.2022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6FA0B6C-3801-4C96-9DAA-54C3E5CA0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F0A0F98-3D9B-4782-BD08-2225D669B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2EEE-3EC5-4D88-898A-3834FA4EF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986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5A8FEC2-C17F-4073-A66F-7F002CAE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D6048D3-0240-4605-AE0A-E08CC6EEA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995462A3-FBA1-4A29-B8EB-3691F9A88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8F43D35D-918A-4309-8D98-7548973DE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D70-EA13-43C1-86B2-7816617B57FF}" type="datetimeFigureOut">
              <a:rPr lang="tr-TR" smtClean="0"/>
              <a:pPr/>
              <a:t>13.01.2022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77E434B4-D1A1-4A60-A118-12F3723F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A55F7C8E-6786-4E4C-A4A0-5FBC1228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2EEE-3EC5-4D88-898A-3834FA4EF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1130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4847521-6E48-495D-9B2C-9C5CBD807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4BCB3D46-C8E4-4D1C-B60B-DA9859E0A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8FC46ACA-3DBD-44FE-9FB6-7C620D23F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13F9C730-A92B-4B08-849D-BE50D5F72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1D6922B5-DA0C-4455-A220-6D717A00F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A7DB46F0-271A-4B5C-A119-092B88070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D70-EA13-43C1-86B2-7816617B57FF}" type="datetimeFigureOut">
              <a:rPr lang="tr-TR" smtClean="0"/>
              <a:pPr/>
              <a:t>13.01.2022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1F1F77A5-EDE3-418D-B5AC-06F06BB5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7019EDD6-5449-4CAE-82FA-FFFB76C3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2EEE-3EC5-4D88-898A-3834FA4EF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1047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9004BBA-EC27-4386-BF66-653D47B96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C92A738C-2EC1-4373-A50C-C86EC26A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D70-EA13-43C1-86B2-7816617B57FF}" type="datetimeFigureOut">
              <a:rPr lang="tr-TR" smtClean="0"/>
              <a:pPr/>
              <a:t>13.01.2022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25B225C2-A627-44CD-96E1-EF1D01DA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2452C617-B2E0-4A4E-B056-080B6E330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2EEE-3EC5-4D88-898A-3834FA4EF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4317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63BD4E00-FB94-4C33-ADFC-9806D9B3E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D70-EA13-43C1-86B2-7816617B57FF}" type="datetimeFigureOut">
              <a:rPr lang="tr-TR" smtClean="0"/>
              <a:pPr/>
              <a:t>13.01.2022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52FBF1E8-191E-464F-A84E-984362B5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F56F4860-B431-4289-A949-A765C5B2C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2EEE-3EC5-4D88-898A-3834FA4EF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3144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4819DA3-391B-44ED-ACDC-1E77EDEF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677B260-EBFF-4EB7-A771-ECB583AE4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1D9EDC40-DD75-4132-BCE7-02823FCF4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98950547-EBFE-467C-A93A-1ABD61736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D70-EA13-43C1-86B2-7816617B57FF}" type="datetimeFigureOut">
              <a:rPr lang="tr-TR" smtClean="0"/>
              <a:pPr/>
              <a:t>13.01.2022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63BC1B24-860D-46C5-A411-C43271DC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00AD5B26-87B1-446F-8391-0EA708C1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2EEE-3EC5-4D88-898A-3834FA4EF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4292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1F8F1C0-E344-48DF-AA9E-0EDB28EE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C9D710E7-B32B-4AF9-8D7B-6E97BE583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0883814F-0496-4D89-9091-33BC6651D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E3C66482-3735-432F-9D42-596252614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D70-EA13-43C1-86B2-7816617B57FF}" type="datetimeFigureOut">
              <a:rPr lang="tr-TR" smtClean="0"/>
              <a:pPr/>
              <a:t>13.01.2022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857125CF-E2EB-41A9-B20F-F544F0AA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E226CFFE-C685-498D-B3C7-504CE177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2EEE-3EC5-4D88-898A-3834FA4EF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9322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97EF288F-5AD1-4A6E-8282-2E57AAECD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0FF01F37-ED2B-4BB2-9E45-1052E75E8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7D29507-F72D-428B-B55E-F3628BD57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51D70-EA13-43C1-86B2-7816617B57FF}" type="datetimeFigureOut">
              <a:rPr lang="tr-TR" smtClean="0"/>
              <a:pPr/>
              <a:t>13.01.2022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2DF07D4-57BC-4B33-B367-86A6E578F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73B96494-7A65-493F-AFB1-6C864940B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2EEE-3EC5-4D88-898A-3834FA4EFE3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6003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EB8B3B9-B6FC-4295-822D-2099C74788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/>
              <a:t>Sağlık Çalışanlarının Yaşadığı Sıkıntılar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3DF7E4C-FBF8-438A-B6B3-02AF2418A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7067"/>
            <a:ext cx="9144000" cy="1655762"/>
          </a:xfrm>
        </p:spPr>
        <p:txBody>
          <a:bodyPr/>
          <a:lstStyle/>
          <a:p>
            <a:r>
              <a:rPr lang="tr-TR" sz="1600" b="1" spc="-50" dirty="0">
                <a:latin typeface="Verdana"/>
                <a:cs typeface="Verdana"/>
              </a:rPr>
              <a:t>Panzehir  </a:t>
            </a:r>
            <a:r>
              <a:rPr lang="tr-TR" sz="1600" b="1" spc="-60" dirty="0">
                <a:latin typeface="Verdana"/>
                <a:cs typeface="Verdana"/>
              </a:rPr>
              <a:t>grubunun</a:t>
            </a:r>
            <a:r>
              <a:rPr lang="tr-TR" sz="1600" b="1" spc="-375" dirty="0">
                <a:latin typeface="Verdana"/>
                <a:cs typeface="Verdana"/>
              </a:rPr>
              <a:t> </a:t>
            </a:r>
            <a:r>
              <a:rPr lang="tr-TR" sz="1600" b="1" spc="-5" dirty="0">
                <a:latin typeface="Verdana"/>
                <a:cs typeface="Verdana"/>
              </a:rPr>
              <a:t>TODUP  </a:t>
            </a:r>
            <a:r>
              <a:rPr lang="tr-TR" sz="1600" b="1" spc="-55" dirty="0">
                <a:latin typeface="Verdana"/>
                <a:cs typeface="Verdana"/>
              </a:rPr>
              <a:t>çalışması(Tıp Fakültesi 1. sınıf öğrencileri)</a:t>
            </a:r>
            <a:endParaRPr lang="tr-TR" sz="1600" b="1" dirty="0">
              <a:latin typeface="Verdana"/>
              <a:cs typeface="Verdana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2482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A131429-8BCB-4327-95B6-A3C964CB4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Şiddete karşı güvenliğin yeterli olup olmadığı;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C785891C-B641-41EC-88B5-46AB86196990}"/>
              </a:ext>
            </a:extLst>
          </p:cNvPr>
          <p:cNvSpPr/>
          <p:nvPr/>
        </p:nvSpPr>
        <p:spPr>
          <a:xfrm>
            <a:off x="5443894" y="2491273"/>
            <a:ext cx="6298163" cy="3473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Metin kutusu 4"/>
          <p:cNvSpPr txBox="1"/>
          <p:nvPr/>
        </p:nvSpPr>
        <p:spPr>
          <a:xfrm>
            <a:off x="254000" y="2099733"/>
            <a:ext cx="533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•</a:t>
            </a:r>
            <a:r>
              <a:rPr lang="tr-TR" sz="2800" dirty="0" smtClean="0"/>
              <a:t>Katılımcıların %97.6’sı bu soruya olumlu cevap vermemekle birlikte %75.6’sı direkt olumsuz cevap vermiştir.</a:t>
            </a:r>
          </a:p>
          <a:p>
            <a:r>
              <a:rPr lang="tr-TR" sz="2800" dirty="0" smtClean="0"/>
              <a:t>•Yani yaklaşık olarak her 4 katılımcıdan 3 tanesi kendini güvende hissetmemektedir.  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8225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FF4B824-5F4D-482E-A8AF-E4FFC621A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Şiddete maruz </a:t>
            </a:r>
            <a:r>
              <a:rPr lang="tr-TR" b="1" dirty="0" smtClean="0"/>
              <a:t>kalındığında </a:t>
            </a:r>
            <a:r>
              <a:rPr lang="tr-TR" b="1" dirty="0"/>
              <a:t>bildirimde bulunma;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BFEF81A5-6BB7-43D2-8321-20AC63733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33" y="1107525"/>
            <a:ext cx="7161764" cy="4094292"/>
          </a:xfrm>
        </p:spPr>
      </p:pic>
      <p:sp>
        <p:nvSpPr>
          <p:cNvPr id="3" name="Metin kutusu 2"/>
          <p:cNvSpPr txBox="1"/>
          <p:nvPr/>
        </p:nvSpPr>
        <p:spPr>
          <a:xfrm>
            <a:off x="736600" y="2336800"/>
            <a:ext cx="5935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•Katılımcıların %87.9’u şiddete maruz kaldıklarında bildirimde bulunmayı tercih ederken %12.1’i bildirmeyi tercih etmemektedir.</a:t>
            </a:r>
            <a:endParaRPr lang="tr-TR" sz="2400" dirty="0"/>
          </a:p>
        </p:txBody>
      </p:sp>
    </p:spTree>
    <p:extLst>
      <p:ext uri="{BB962C8B-B14F-4D97-AF65-F5344CB8AC3E}">
        <p14:creationId xmlns="" xmlns:p14="http://schemas.microsoft.com/office/powerpoint/2010/main" val="10747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C7F607B-7629-410A-AD6C-BFD7FF14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Çalışma yerinde şiddeti bildirmeye yönelik teşvik;</a:t>
            </a:r>
            <a:endParaRPr lang="tr-TR" b="1" dirty="0"/>
          </a:p>
        </p:txBody>
      </p:sp>
      <p:sp>
        <p:nvSpPr>
          <p:cNvPr id="4" name="object 2"/>
          <p:cNvSpPr>
            <a:spLocks noGrp="1"/>
          </p:cNvSpPr>
          <p:nvPr>
            <p:ph idx="1"/>
          </p:nvPr>
        </p:nvSpPr>
        <p:spPr>
          <a:xfrm>
            <a:off x="2988732" y="1436158"/>
            <a:ext cx="8288867" cy="4351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584199" y="2057400"/>
            <a:ext cx="3996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•Katılımcıların %60’ı bu soruya hayır veya kısmen cevabını vermiştir.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27890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pc="-5" dirty="0"/>
              <a:t>Sağlık çalışanlarının beyaz koda başvurma</a:t>
            </a:r>
            <a:r>
              <a:rPr lang="tr-TR" b="1" spc="-35" dirty="0"/>
              <a:t> </a:t>
            </a:r>
            <a:r>
              <a:rPr lang="tr-TR" b="1" spc="-5" dirty="0"/>
              <a:t>grafiği;</a:t>
            </a:r>
            <a:endParaRPr lang="tr-T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67" y="3141134"/>
            <a:ext cx="8157105" cy="365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270932" y="2028422"/>
            <a:ext cx="47074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•Katılımcıların %70’inden fazlası bu zamana kadar olan  meslek hayatlarında beyaz koda hiç başvurmamıştır.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42894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Sağlık çalışanlarına şiddette bulunanların kimlikleri;</a:t>
            </a:r>
            <a:endParaRPr lang="tr-TR" b="1" dirty="0"/>
          </a:p>
        </p:txBody>
      </p:sp>
      <p:sp>
        <p:nvSpPr>
          <p:cNvPr id="4" name="object 2"/>
          <p:cNvSpPr/>
          <p:nvPr/>
        </p:nvSpPr>
        <p:spPr>
          <a:xfrm>
            <a:off x="4904360" y="2311401"/>
            <a:ext cx="7287640" cy="3837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Metin kutusu 4"/>
          <p:cNvSpPr txBox="1"/>
          <p:nvPr/>
        </p:nvSpPr>
        <p:spPr>
          <a:xfrm>
            <a:off x="651934" y="2218267"/>
            <a:ext cx="416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•Katılımcıların %80’inden fazlası şiddete hasta veya hasta yakını tarafından maruz kalmıştır ve bu %80’in çoğunluğunu hasta yakınları oluşturmaktadır.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23966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Şiddetin gerçekleştiği zaman dilimi;</a:t>
            </a:r>
            <a:endParaRPr lang="tr-TR" b="1" dirty="0"/>
          </a:p>
        </p:txBody>
      </p:sp>
      <p:sp>
        <p:nvSpPr>
          <p:cNvPr id="4" name="object 2"/>
          <p:cNvSpPr/>
          <p:nvPr/>
        </p:nvSpPr>
        <p:spPr>
          <a:xfrm>
            <a:off x="2827866" y="3674533"/>
            <a:ext cx="8738260" cy="2810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Metin kutusu 4"/>
          <p:cNvSpPr txBox="1"/>
          <p:nvPr/>
        </p:nvSpPr>
        <p:spPr>
          <a:xfrm>
            <a:off x="694266" y="1964267"/>
            <a:ext cx="566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•Katılımcıların neredeyse yarısı şiddete muayene ,tedavi veya fiziksel yardım esnasında maruz kalmıştır.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12375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/>
              <a:t>•Anketimizin </a:t>
            </a:r>
            <a:r>
              <a:rPr lang="tr-TR" sz="3200" b="1" spc="-5" dirty="0"/>
              <a:t>sonucunda </a:t>
            </a:r>
            <a:r>
              <a:rPr lang="tr-TR" sz="3200" b="1" dirty="0"/>
              <a:t>sağlık </a:t>
            </a:r>
            <a:r>
              <a:rPr lang="tr-TR" sz="3200" b="1" spc="-5" dirty="0"/>
              <a:t>çalışanlarındaki </a:t>
            </a:r>
            <a:r>
              <a:rPr lang="tr-TR" sz="3200" b="1" dirty="0"/>
              <a:t>intihar,  </a:t>
            </a:r>
            <a:r>
              <a:rPr lang="tr-TR" sz="3200" b="1" spc="-5" dirty="0"/>
              <a:t>yaralanma </a:t>
            </a:r>
            <a:r>
              <a:rPr lang="tr-TR" sz="3200" b="1" dirty="0"/>
              <a:t>ve ölümler diğer </a:t>
            </a:r>
            <a:r>
              <a:rPr lang="tr-TR" sz="3200" b="1" spc="-5" dirty="0"/>
              <a:t>çalışanları oldukça </a:t>
            </a:r>
            <a:r>
              <a:rPr lang="tr-TR" sz="3200" b="1" dirty="0"/>
              <a:t>kötü etkilediğini  ve </a:t>
            </a:r>
            <a:r>
              <a:rPr lang="tr-TR" sz="3200" b="1" spc="-5" dirty="0"/>
              <a:t>motivasyonlarını düşürdüğünü</a:t>
            </a:r>
            <a:r>
              <a:rPr lang="tr-TR" sz="3200" b="1" spc="10" dirty="0"/>
              <a:t> </a:t>
            </a:r>
            <a:r>
              <a:rPr lang="tr-TR" sz="3200" b="1" spc="-5" dirty="0" smtClean="0"/>
              <a:t>öğrendik.</a:t>
            </a:r>
            <a:endParaRPr lang="tr-TR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69484"/>
            <a:ext cx="12192000" cy="498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21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Sağlık çalışanlarının ailelerine yeterli zamanı ayırıp ayıramadığı;</a:t>
            </a:r>
            <a:endParaRPr lang="tr-T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520" y="1886190"/>
            <a:ext cx="7855480" cy="382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72533" y="2192867"/>
            <a:ext cx="37253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•Katılımcıların sadece %14.1’i ailelerine yeteri kadar zaman ayırabildiğini düşünmektedir.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16966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Sağlık çalışanlarının maaş dağılımları;</a:t>
            </a:r>
            <a:endParaRPr lang="tr-T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087" y="3471334"/>
            <a:ext cx="6369676" cy="302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51933" y="2015067"/>
            <a:ext cx="46143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•Katılımcıların neredeyse yarısı 0-5 bin arası maaş alırken sadece %5-6 kadarı 13 bin veya üstü maaş almaktadır.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14902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Maaşın yeterli olup olmadığı;</a:t>
            </a:r>
            <a:endParaRPr lang="tr-TR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33" y="2648026"/>
            <a:ext cx="7028392" cy="352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06400" y="2421467"/>
            <a:ext cx="38269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•Katılımcıların neredeyse tamamı aldığı maaşı yeterli bulmamaktadır.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15763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99B7234-14C3-4BAF-BBD9-374CF7CC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35651E3-68C2-42BF-BCF1-1CEA5CDAA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Ülkemizde ve Dünyada en temel toplumsal hizmetlerden biri olan sağlık sistemi işlevini sürdürürken sosyoekonomik ve sistemsel sorunlar </a:t>
            </a:r>
            <a:r>
              <a:rPr lang="tr-TR" dirty="0" smtClean="0"/>
              <a:t>oluşmaktadır</a:t>
            </a:r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r>
              <a:rPr lang="tr-TR" dirty="0"/>
              <a:t>S</a:t>
            </a:r>
            <a:r>
              <a:rPr lang="tr-TR" dirty="0" smtClean="0"/>
              <a:t>ağlık </a:t>
            </a:r>
            <a:r>
              <a:rPr lang="tr-TR" dirty="0"/>
              <a:t>sistemini ayakta tutan sağlık çalışanlarını etkileyen bu sorunlar ve olumsuzluklar aynı zamanda toplumun sorunu haline gelmektedir.</a:t>
            </a:r>
          </a:p>
        </p:txBody>
      </p:sp>
    </p:spTree>
    <p:extLst>
      <p:ext uri="{BB962C8B-B14F-4D97-AF65-F5344CB8AC3E}">
        <p14:creationId xmlns="" xmlns:p14="http://schemas.microsoft.com/office/powerpoint/2010/main" val="28821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Sağlık çalışanlarının günlük çalışma süreleri;</a:t>
            </a:r>
            <a:endParaRPr lang="tr-TR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701" y="2320660"/>
            <a:ext cx="6462150" cy="323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24933" y="2277533"/>
            <a:ext cx="38184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•Katılımcıların %61.2’si günde ortalama 8-10 saat çalışmaktadır. </a:t>
            </a:r>
            <a:endParaRPr lang="tr-TR" sz="28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609600" y="3937000"/>
            <a:ext cx="42333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•Neredeyse her 5 katılımcıdan bir tanesi günde ortalama 13-15 saat süren yoğun tempoda çalışmaktadır.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14881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Sağlık çalışanlarının dinlenme süreleri;</a:t>
            </a:r>
            <a:endParaRPr lang="tr-T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92" y="3425910"/>
            <a:ext cx="7309908" cy="343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74132" y="1651000"/>
            <a:ext cx="56218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•Katılımcıların %19.9’unun dinlenme süreleri 60 dakikanın üzerinde , %42.6’sının 20 ila 60 dakika arasında , %38.5’inin mola süresi 20 dakikadan azdır.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5461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Doktorların muayene süresi hakkındaki fikirleri;</a:t>
            </a:r>
            <a:endParaRPr lang="tr-TR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2990714"/>
            <a:ext cx="6210299" cy="311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19666" y="2298216"/>
            <a:ext cx="5952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•Ankete katılan doktorların %90’ ı muayene süresinden memnun olmadığını belirtmektedir.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1110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Muayene süresi ne kadar olmalı sorusuna ise;</a:t>
            </a:r>
            <a:endParaRPr lang="tr-TR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76" y="3445934"/>
            <a:ext cx="5932274" cy="296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45067" y="2404533"/>
            <a:ext cx="525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•Ankete katılan doktorların yarısından fazlası muayene süresinin en az 15-20 dakika olması gerektiğini söylemektedir. 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35185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Uygulanan performans değerlendirme  sisteminden¹;</a:t>
            </a:r>
            <a:endParaRPr lang="tr-TR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33" y="2121675"/>
            <a:ext cx="7201430" cy="360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40267" y="2257998"/>
            <a:ext cx="378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•Katılımcıların %92.1’i performans sisteminden memnun olmadığını söylemektedir.</a:t>
            </a:r>
            <a:endParaRPr lang="tr-TR" sz="28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550333" y="5934670"/>
            <a:ext cx="1082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Performans Sistemi¹:</a:t>
            </a:r>
            <a:r>
              <a:rPr lang="tr-TR" dirty="0"/>
              <a:t>Çalışanın yeteneklerini, potansiyelini, iş alışkanlıklarını, davranışlarını ve benzer niteliklerini diğerleriyle karşılaştırarak yapılan ve sistematik bir ölçüm olan “</a:t>
            </a:r>
            <a:r>
              <a:rPr lang="tr-TR" b="1" dirty="0"/>
              <a:t>Performans</a:t>
            </a:r>
            <a:r>
              <a:rPr lang="tr-TR" dirty="0"/>
              <a:t> Değerlendirme </a:t>
            </a:r>
            <a:r>
              <a:rPr lang="tr-TR" b="1" dirty="0"/>
              <a:t>Sistemleri</a:t>
            </a:r>
            <a:r>
              <a:rPr lang="tr-TR" dirty="0"/>
              <a:t>” verimli bir iş süreci için bütün kurumların uygulaması gereken bir yöntem.</a:t>
            </a:r>
          </a:p>
        </p:txBody>
      </p:sp>
    </p:spTree>
    <p:extLst>
      <p:ext uri="{BB962C8B-B14F-4D97-AF65-F5344CB8AC3E}">
        <p14:creationId xmlns="" xmlns:p14="http://schemas.microsoft.com/office/powerpoint/2010/main" val="3411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Sağlık çalışanları işini veya bölümünü değiştirme fikri;</a:t>
            </a:r>
            <a:endParaRPr lang="tr-TR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25" y="2836334"/>
            <a:ext cx="7348175" cy="368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38666" y="2353733"/>
            <a:ext cx="43603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•Katılımcıların %55.7’si işini veya bölümünü değiştirmeyi düşünürken %44.3’ü işini veya bölümünü değiştirmeyi düşünmemektedir.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40454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Sonuç olarak;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pc="-5" dirty="0">
                <a:latin typeface="Calibri" panose="020F0502020204030204" pitchFamily="34" charset="0"/>
                <a:cs typeface="Calibri" panose="020F0502020204030204" pitchFamily="34" charset="0"/>
              </a:rPr>
              <a:t>Yapılması gereken düzenlemelerin hekimin ve  hastanın haklarının korunduğu, hastanın yeterli  hizmet aldığı, hekimin</a:t>
            </a:r>
            <a:r>
              <a:rPr lang="tr-TR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pc="-5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tr-TR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pc="-5" dirty="0" smtClean="0">
                <a:latin typeface="Calibri" panose="020F0502020204030204" pitchFamily="34" charset="0"/>
                <a:cs typeface="Calibri" panose="020F0502020204030204" pitchFamily="34" charset="0"/>
              </a:rPr>
              <a:t>kaliteli şartlarda </a:t>
            </a:r>
            <a:r>
              <a:rPr lang="tr-TR" spc="-5" dirty="0">
                <a:latin typeface="Calibri" panose="020F0502020204030204" pitchFamily="34" charset="0"/>
                <a:cs typeface="Calibri" panose="020F0502020204030204" pitchFamily="34" charset="0"/>
              </a:rPr>
              <a:t>hizmet  verdiği bir sistem içerisine oturtulması  gerekmektedir</a:t>
            </a:r>
            <a:r>
              <a:rPr lang="tr-TR" spc="-5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TR" spc="-5" dirty="0">
                <a:latin typeface="Calibri" panose="020F0502020204030204" pitchFamily="34" charset="0"/>
                <a:cs typeface="Calibri" panose="020F0502020204030204" pitchFamily="34" charset="0"/>
              </a:rPr>
              <a:t> Aksi taktirde yaşanılan sorunların çığ  gibi büyüyerek daha büyük</a:t>
            </a:r>
            <a:r>
              <a:rPr lang="tr-TR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pc="-5" dirty="0">
                <a:latin typeface="Calibri" panose="020F0502020204030204" pitchFamily="34" charset="0"/>
                <a:cs typeface="Calibri" panose="020F0502020204030204" pitchFamily="34" charset="0"/>
              </a:rPr>
              <a:t>sorunlara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pc="-5" dirty="0">
                <a:latin typeface="Calibri" panose="020F0502020204030204" pitchFamily="34" charset="0"/>
                <a:cs typeface="Calibri" panose="020F0502020204030204" pitchFamily="34" charset="0"/>
              </a:rPr>
              <a:t>yol	açacağı  açıktır.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pc="-5" dirty="0">
                <a:latin typeface="Calibri" panose="020F0502020204030204" pitchFamily="34" charset="0"/>
                <a:cs typeface="Calibri" panose="020F0502020204030204" pitchFamily="34" charset="0"/>
              </a:rPr>
              <a:t>Tü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tr-TR" spc="-5" dirty="0"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tr-TR" spc="-5" dirty="0"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tr-TR" spc="-5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tr-TR" spc="-5" dirty="0">
                <a:latin typeface="Calibri" panose="020F0502020204030204" pitchFamily="34" charset="0"/>
                <a:cs typeface="Calibri" panose="020F0502020204030204" pitchFamily="34" charset="0"/>
              </a:rPr>
              <a:t>nt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ıl</a:t>
            </a:r>
            <a:r>
              <a:rPr lang="tr-TR" spc="-5" dirty="0"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ın</a:t>
            </a:r>
            <a:r>
              <a:rPr lang="tr-TR" spc="-5" dirty="0">
                <a:latin typeface="Calibri" panose="020F0502020204030204" pitchFamily="34" charset="0"/>
                <a:cs typeface="Calibri" panose="020F0502020204030204" pitchFamily="34" charset="0"/>
              </a:rPr>
              <a:t> doğr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tr-TR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pc="-5" dirty="0" smtClean="0">
                <a:latin typeface="Calibri" panose="020F0502020204030204" pitchFamily="34" charset="0"/>
                <a:cs typeface="Calibri" panose="020F0502020204030204" pitchFamily="34" charset="0"/>
              </a:rPr>
              <a:t>yorum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tr-TR" spc="-5" dirty="0" smtClean="0">
                <a:latin typeface="Calibri" panose="020F0502020204030204" pitchFamily="34" charset="0"/>
                <a:cs typeface="Calibri" panose="020F0502020204030204" pitchFamily="34" charset="0"/>
              </a:rPr>
              <a:t>anab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tr-TR" spc="-5" dirty="0" smtClean="0">
                <a:latin typeface="Calibri" panose="020F0502020204030204" pitchFamily="34" charset="0"/>
                <a:cs typeface="Calibri" panose="020F0502020204030204" pitchFamily="34" charset="0"/>
              </a:rPr>
              <a:t>mes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i i</a:t>
            </a:r>
            <a:r>
              <a:rPr lang="tr-TR" spc="-5" dirty="0" smtClean="0">
                <a:latin typeface="Calibri" panose="020F0502020204030204" pitchFamily="34" charset="0"/>
                <a:cs typeface="Calibri" panose="020F0502020204030204" pitchFamily="34" charset="0"/>
              </a:rPr>
              <a:t>ç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in  </a:t>
            </a:r>
            <a:r>
              <a:rPr lang="tr-TR" spc="-5" dirty="0">
                <a:latin typeface="Calibri" panose="020F0502020204030204" pitchFamily="34" charset="0"/>
                <a:cs typeface="Calibri" panose="020F0502020204030204" pitchFamily="34" charset="0"/>
              </a:rPr>
              <a:t>Türkiye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pc="-5" dirty="0">
                <a:latin typeface="Calibri" panose="020F0502020204030204" pitchFamily="34" charset="0"/>
                <a:cs typeface="Calibri" panose="020F0502020204030204" pitchFamily="34" charset="0"/>
              </a:rPr>
              <a:t>geneli</a:t>
            </a:r>
            <a:r>
              <a:rPr lang="tr-TR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pc="-5" dirty="0" smtClean="0">
                <a:latin typeface="Calibri" panose="020F0502020204030204" pitchFamily="34" charset="0"/>
                <a:cs typeface="Calibri" panose="020F0502020204030204" pitchFamily="34" charset="0"/>
              </a:rPr>
              <a:t>kapsamlı çalışmaların </a:t>
            </a:r>
            <a:r>
              <a:rPr lang="tr-TR" spc="-5" dirty="0">
                <a:latin typeface="Calibri" panose="020F0502020204030204" pitchFamily="34" charset="0"/>
                <a:cs typeface="Calibri" panose="020F0502020204030204" pitchFamily="34" charset="0"/>
              </a:rPr>
              <a:t>yapılması  elzemdir.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pc="-5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80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GRUP PANZEHİR-F2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Öğretim Görevlisi : Abdullah DEMİRBAŞ</a:t>
            </a:r>
          </a:p>
          <a:p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 Öğrencileri:</a:t>
            </a:r>
          </a:p>
          <a:p>
            <a:pPr marL="0" indent="0">
              <a:buNone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Gudrat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ABBASLI                                              Ezgi Mine ALTAŞ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  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Roza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NABİYEVA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Servet ERTEN </a:t>
            </a:r>
          </a:p>
          <a:p>
            <a:pPr marL="0" indent="0">
              <a:buNone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Fatma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Betül AMİL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    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Günkut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Tunçefe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TALAŞ</a:t>
            </a:r>
          </a:p>
          <a:p>
            <a:pPr marL="0" indent="0">
              <a:buNone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Alperen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GÖRÜR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Mahmut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Emre GÜRLER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Gizem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AYDIN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            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Ali MAMMADOV</a:t>
            </a:r>
          </a:p>
          <a:p>
            <a:pPr marL="0" indent="0">
              <a:buNone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Merve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ÇELİK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    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Hüseyin ATALI</a:t>
            </a:r>
          </a:p>
          <a:p>
            <a:pPr marL="0" indent="0">
              <a:buNone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Onurcan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NARİN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   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Muhammed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Şamil TERCAN </a:t>
            </a:r>
            <a:endParaRPr lang="tr-TR" sz="20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5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KAYNAKÇA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06302" y="161297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tr-TR" sz="2400" dirty="0" smtClean="0"/>
              <a:t>1.</a:t>
            </a:r>
            <a:r>
              <a:rPr lang="tr-TR" sz="2400" dirty="0" err="1" smtClean="0"/>
              <a:t>Chen</a:t>
            </a:r>
            <a:r>
              <a:rPr lang="tr-TR" sz="2400" dirty="0" smtClean="0"/>
              <a:t> WC, </a:t>
            </a:r>
            <a:r>
              <a:rPr lang="tr-TR" sz="2400" dirty="0" err="1" smtClean="0"/>
              <a:t>Hwu</a:t>
            </a:r>
            <a:r>
              <a:rPr lang="tr-TR" sz="2400" dirty="0" smtClean="0"/>
              <a:t> HG, Kung SM, </a:t>
            </a:r>
            <a:r>
              <a:rPr lang="tr-TR" sz="2400" dirty="0" err="1" smtClean="0"/>
              <a:t>Chiu</a:t>
            </a:r>
            <a:r>
              <a:rPr lang="tr-TR" sz="2400" dirty="0" smtClean="0"/>
              <a:t> HJ, </a:t>
            </a:r>
            <a:r>
              <a:rPr lang="tr-TR" sz="2400" dirty="0" err="1" smtClean="0"/>
              <a:t>Wang</a:t>
            </a:r>
            <a:r>
              <a:rPr lang="tr-TR" sz="2400" dirty="0" smtClean="0"/>
              <a:t> JD. </a:t>
            </a:r>
            <a:r>
              <a:rPr lang="tr-TR" sz="2400" dirty="0" err="1" smtClean="0"/>
              <a:t>Prevalence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determinants</a:t>
            </a:r>
            <a:r>
              <a:rPr lang="tr-TR" sz="2400" dirty="0" smtClean="0"/>
              <a:t> of </a:t>
            </a:r>
            <a:r>
              <a:rPr lang="tr-TR" sz="2400" dirty="0" err="1" smtClean="0"/>
              <a:t>workplace</a:t>
            </a:r>
            <a:r>
              <a:rPr lang="tr-TR" sz="2400" dirty="0" smtClean="0"/>
              <a:t> </a:t>
            </a:r>
            <a:r>
              <a:rPr lang="tr-TR" sz="2400" dirty="0" err="1" smtClean="0"/>
              <a:t>violence</a:t>
            </a:r>
            <a:r>
              <a:rPr lang="tr-TR" sz="2400" dirty="0" smtClean="0"/>
              <a:t> of </a:t>
            </a:r>
            <a:r>
              <a:rPr lang="tr-TR" sz="2400" dirty="0" err="1" smtClean="0"/>
              <a:t>health</a:t>
            </a:r>
            <a:r>
              <a:rPr lang="tr-TR" sz="2400" dirty="0" smtClean="0"/>
              <a:t> </a:t>
            </a:r>
            <a:r>
              <a:rPr lang="tr-TR" sz="2400" dirty="0" err="1" smtClean="0"/>
              <a:t>care</a:t>
            </a:r>
            <a:r>
              <a:rPr lang="tr-TR" sz="2400" dirty="0" smtClean="0"/>
              <a:t> </a:t>
            </a:r>
            <a:r>
              <a:rPr lang="tr-TR" sz="2400" dirty="0" err="1" smtClean="0"/>
              <a:t>workers</a:t>
            </a:r>
            <a:r>
              <a:rPr lang="tr-TR" sz="2400" dirty="0" smtClean="0"/>
              <a:t> in a</a:t>
            </a:r>
            <a:br>
              <a:rPr lang="tr-TR" sz="2400" dirty="0" smtClean="0"/>
            </a:br>
            <a:r>
              <a:rPr lang="tr-TR" sz="2400" dirty="0" smtClean="0"/>
              <a:t> </a:t>
            </a:r>
            <a:r>
              <a:rPr lang="tr-TR" sz="2400" dirty="0" err="1" smtClean="0"/>
              <a:t>psychiatric</a:t>
            </a:r>
            <a:r>
              <a:rPr lang="tr-TR" sz="2400" dirty="0" smtClean="0"/>
              <a:t> </a:t>
            </a:r>
            <a:r>
              <a:rPr lang="tr-TR" sz="2400" dirty="0" err="1" smtClean="0"/>
              <a:t>hospital</a:t>
            </a:r>
            <a:r>
              <a:rPr lang="tr-TR" sz="2400" dirty="0" smtClean="0"/>
              <a:t> in </a:t>
            </a:r>
            <a:r>
              <a:rPr lang="tr-TR" sz="2400" dirty="0" err="1" smtClean="0"/>
              <a:t>Taiwan</a:t>
            </a:r>
            <a:r>
              <a:rPr lang="tr-TR" sz="2400" dirty="0" smtClean="0"/>
              <a:t>. J </a:t>
            </a:r>
            <a:r>
              <a:rPr lang="tr-TR" sz="2400" dirty="0" err="1" smtClean="0"/>
              <a:t>Occup</a:t>
            </a:r>
            <a:r>
              <a:rPr lang="tr-TR" sz="2400" dirty="0" smtClean="0"/>
              <a:t> Health2008;50(3):</a:t>
            </a:r>
            <a:r>
              <a:rPr lang="tr-TR" sz="2400" dirty="0" smtClean="0"/>
              <a:t>288-93</a:t>
            </a:r>
          </a:p>
          <a:p>
            <a:pPr>
              <a:buNone/>
            </a:pP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2.</a:t>
            </a:r>
            <a:r>
              <a:rPr lang="tr-TR" sz="2400" dirty="0" err="1" smtClean="0"/>
              <a:t>Jakson</a:t>
            </a:r>
            <a:r>
              <a:rPr lang="tr-TR" sz="2400" dirty="0" smtClean="0"/>
              <a:t> M, </a:t>
            </a:r>
            <a:r>
              <a:rPr lang="tr-TR" sz="2400" dirty="0" err="1" smtClean="0"/>
              <a:t>Ashley</a:t>
            </a:r>
            <a:r>
              <a:rPr lang="tr-TR" sz="2400" dirty="0" smtClean="0"/>
              <a:t> D. </a:t>
            </a:r>
            <a:r>
              <a:rPr lang="tr-TR" sz="2400" dirty="0" err="1" smtClean="0"/>
              <a:t>Physical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psychological</a:t>
            </a:r>
            <a:r>
              <a:rPr lang="tr-TR" sz="2400" dirty="0" smtClean="0"/>
              <a:t> </a:t>
            </a:r>
            <a:r>
              <a:rPr lang="tr-TR" sz="2400" dirty="0" err="1" smtClean="0"/>
              <a:t>violence</a:t>
            </a:r>
            <a:r>
              <a:rPr lang="tr-TR" sz="2400" dirty="0" smtClean="0"/>
              <a:t> in </a:t>
            </a:r>
            <a:r>
              <a:rPr lang="tr-TR" sz="2400" dirty="0" err="1" smtClean="0"/>
              <a:t>Jamaica’s</a:t>
            </a:r>
            <a:r>
              <a:rPr lang="tr-TR" sz="2400" dirty="0" smtClean="0"/>
              <a:t> </a:t>
            </a:r>
            <a:r>
              <a:rPr lang="tr-TR" sz="2400" dirty="0" err="1" smtClean="0"/>
              <a:t>health</a:t>
            </a:r>
            <a:r>
              <a:rPr lang="tr-TR" sz="2400" dirty="0" smtClean="0"/>
              <a:t> </a:t>
            </a:r>
            <a:r>
              <a:rPr lang="tr-TR" sz="2400" dirty="0" err="1" smtClean="0"/>
              <a:t>sector</a:t>
            </a:r>
            <a:r>
              <a:rPr lang="tr-TR" sz="2400" dirty="0" smtClean="0"/>
              <a:t>. </a:t>
            </a:r>
            <a:r>
              <a:rPr lang="tr-TR" sz="2400" dirty="0" err="1" smtClean="0"/>
              <a:t>Rev</a:t>
            </a:r>
            <a:r>
              <a:rPr lang="tr-TR" sz="2400" dirty="0" smtClean="0"/>
              <a:t> </a:t>
            </a:r>
            <a:r>
              <a:rPr lang="tr-TR" sz="2400" dirty="0" err="1" smtClean="0"/>
              <a:t>Panam</a:t>
            </a:r>
            <a:r>
              <a:rPr lang="tr-TR" sz="2400" dirty="0" smtClean="0"/>
              <a:t> </a:t>
            </a:r>
            <a:r>
              <a:rPr lang="tr-TR" sz="2400" dirty="0" err="1" smtClean="0"/>
              <a:t>Salud</a:t>
            </a:r>
            <a:r>
              <a:rPr lang="tr-TR" sz="2400" dirty="0" smtClean="0"/>
              <a:t> </a:t>
            </a:r>
            <a:r>
              <a:rPr lang="tr-TR" sz="2400" dirty="0" err="1" smtClean="0"/>
              <a:t>Publica</a:t>
            </a:r>
            <a:r>
              <a:rPr lang="tr-TR" sz="2400" dirty="0" smtClean="0"/>
              <a:t> 2005;18(2):114-21</a:t>
            </a:r>
            <a:r>
              <a:rPr lang="tr-TR" sz="2400" dirty="0" smtClean="0"/>
              <a:t>.</a:t>
            </a:r>
          </a:p>
          <a:p>
            <a:pPr>
              <a:buNone/>
            </a:pP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3.Anadolu Hemşirelik ve Sağlık Bilimleri Dergisi,2019;22(2):</a:t>
            </a:r>
            <a:r>
              <a:rPr lang="tr-TR" sz="2400" dirty="0" smtClean="0"/>
              <a:t>121-129</a:t>
            </a:r>
          </a:p>
          <a:p>
            <a:pPr>
              <a:buNone/>
            </a:pP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4.</a:t>
            </a:r>
            <a:r>
              <a:rPr lang="tr-TR" sz="2400" dirty="0" err="1" smtClean="0"/>
              <a:t>Aloulou</a:t>
            </a:r>
            <a:r>
              <a:rPr lang="tr-TR" sz="2400" dirty="0" smtClean="0"/>
              <a:t>,Damak,</a:t>
            </a:r>
            <a:r>
              <a:rPr lang="tr-TR" sz="2400" dirty="0" err="1" smtClean="0"/>
              <a:t>Masmoudi</a:t>
            </a:r>
            <a:r>
              <a:rPr lang="tr-TR" sz="2400" dirty="0" smtClean="0"/>
              <a:t>,</a:t>
            </a:r>
            <a:r>
              <a:rPr lang="tr-TR" sz="2400" dirty="0" err="1" smtClean="0"/>
              <a:t>Sidhom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Amami</a:t>
            </a:r>
            <a:r>
              <a:rPr lang="tr-TR" sz="2400" dirty="0" smtClean="0"/>
              <a:t> </a:t>
            </a:r>
            <a:r>
              <a:rPr lang="tr-TR" sz="2400" dirty="0" smtClean="0"/>
              <a:t>2013</a:t>
            </a:r>
          </a:p>
          <a:p>
            <a:pPr>
              <a:buNone/>
            </a:pP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5.İş,Güç </a:t>
            </a:r>
            <a:r>
              <a:rPr lang="tr-TR" sz="2400" dirty="0" smtClean="0"/>
              <a:t>Endüstri İlişkileri ve İnsan Kaynakları Dergisi/Is,</a:t>
            </a:r>
            <a:r>
              <a:rPr lang="tr-TR" sz="2400" dirty="0" err="1" smtClean="0"/>
              <a:t>Guc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Journal</a:t>
            </a:r>
            <a:r>
              <a:rPr lang="tr-TR" sz="2400" dirty="0" smtClean="0"/>
              <a:t> of </a:t>
            </a:r>
            <a:r>
              <a:rPr lang="tr-TR" sz="2400" dirty="0" err="1" smtClean="0"/>
              <a:t>Industrial</a:t>
            </a:r>
            <a:r>
              <a:rPr lang="tr-TR" sz="2400" dirty="0" smtClean="0"/>
              <a:t> </a:t>
            </a:r>
            <a:r>
              <a:rPr lang="tr-TR" sz="2400" dirty="0" err="1" smtClean="0"/>
              <a:t>Relations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Human</a:t>
            </a:r>
            <a:r>
              <a:rPr lang="tr-TR" sz="2400" dirty="0" smtClean="0"/>
              <a:t> </a:t>
            </a:r>
            <a:r>
              <a:rPr lang="tr-TR" sz="2400" dirty="0" err="1" smtClean="0"/>
              <a:t>Resources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Ekim/</a:t>
            </a:r>
            <a:r>
              <a:rPr lang="tr-TR" sz="2400" dirty="0" err="1" smtClean="0"/>
              <a:t>October</a:t>
            </a:r>
            <a:r>
              <a:rPr lang="tr-TR" sz="2400" dirty="0" smtClean="0"/>
              <a:t> 2014, Cilt/</a:t>
            </a:r>
            <a:r>
              <a:rPr lang="tr-TR" sz="2400" dirty="0" err="1" smtClean="0"/>
              <a:t>Vol</a:t>
            </a:r>
            <a:r>
              <a:rPr lang="tr-TR" sz="2400" dirty="0" smtClean="0"/>
              <a:t>: 16, Sayı/</a:t>
            </a:r>
            <a:r>
              <a:rPr lang="tr-TR" sz="2400" dirty="0" err="1" smtClean="0"/>
              <a:t>Num</a:t>
            </a:r>
            <a:r>
              <a:rPr lang="tr-TR" sz="2400" dirty="0" smtClean="0"/>
              <a:t>: 4, Sayfa/</a:t>
            </a:r>
            <a:r>
              <a:rPr lang="tr-TR" sz="2400" dirty="0" err="1" smtClean="0"/>
              <a:t>Page</a:t>
            </a:r>
            <a:r>
              <a:rPr lang="tr-TR" sz="2400" dirty="0" smtClean="0"/>
              <a:t>: 85-110</a:t>
            </a:r>
            <a:br>
              <a:rPr lang="tr-TR" sz="2400" dirty="0" smtClean="0"/>
            </a:br>
            <a:r>
              <a:rPr lang="tr-TR" sz="2400" dirty="0" smtClean="0"/>
              <a:t> ISSN: 2148-9874-, DOI: 10.4026/1303-2860.2014.0265.x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C9C1F4C-1ED6-4E5F-859B-77B8904AE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D5AAFE9-624A-4569-B800-0B13E7B11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800" spc="-110" dirty="0">
                <a:latin typeface="Verdana"/>
                <a:cs typeface="Verdana"/>
              </a:rPr>
              <a:t>Bu </a:t>
            </a:r>
            <a:r>
              <a:rPr lang="tr-TR" sz="2800" spc="-120" dirty="0">
                <a:latin typeface="Verdana"/>
                <a:cs typeface="Verdana"/>
              </a:rPr>
              <a:t>çalışmanın </a:t>
            </a:r>
            <a:r>
              <a:rPr lang="tr-TR" sz="2800" dirty="0">
                <a:latin typeface="Verdana"/>
                <a:cs typeface="Verdana"/>
              </a:rPr>
              <a:t>amacı </a:t>
            </a:r>
            <a:r>
              <a:rPr lang="tr-TR" sz="2800" spc="-120" dirty="0">
                <a:latin typeface="Verdana"/>
                <a:cs typeface="Verdana"/>
              </a:rPr>
              <a:t>kamu  </a:t>
            </a:r>
            <a:r>
              <a:rPr lang="tr-TR" sz="2800" spc="-95" dirty="0">
                <a:latin typeface="Verdana"/>
                <a:cs typeface="Verdana"/>
              </a:rPr>
              <a:t>hastanelerinde </a:t>
            </a:r>
            <a:r>
              <a:rPr lang="tr-TR" sz="2800" spc="-55" dirty="0">
                <a:latin typeface="Verdana"/>
                <a:cs typeface="Verdana"/>
              </a:rPr>
              <a:t>çalışan </a:t>
            </a:r>
            <a:r>
              <a:rPr lang="tr-TR" sz="2800" spc="-70" dirty="0">
                <a:latin typeface="Verdana"/>
                <a:cs typeface="Verdana"/>
              </a:rPr>
              <a:t>sağlık  </a:t>
            </a:r>
            <a:r>
              <a:rPr lang="tr-TR" sz="2800" spc="-105" dirty="0">
                <a:latin typeface="Verdana"/>
                <a:cs typeface="Verdana"/>
              </a:rPr>
              <a:t>çalışanlarının </a:t>
            </a:r>
            <a:r>
              <a:rPr lang="tr-TR" sz="2800" spc="-160" dirty="0">
                <a:latin typeface="Verdana"/>
                <a:cs typeface="Verdana"/>
              </a:rPr>
              <a:t>sorunlarının</a:t>
            </a:r>
            <a:r>
              <a:rPr lang="tr-TR" sz="2800" spc="-875" dirty="0">
                <a:latin typeface="Verdana"/>
                <a:cs typeface="Verdana"/>
              </a:rPr>
              <a:t> </a:t>
            </a:r>
            <a:r>
              <a:rPr lang="tr-TR" sz="2800" spc="-110" dirty="0">
                <a:latin typeface="Verdana"/>
                <a:cs typeface="Verdana"/>
              </a:rPr>
              <a:t>kapsamını</a:t>
            </a:r>
            <a:r>
              <a:rPr lang="tr-TR" sz="2800" spc="-484" dirty="0">
                <a:latin typeface="Verdana"/>
                <a:cs typeface="Verdana"/>
              </a:rPr>
              <a:t> </a:t>
            </a:r>
            <a:r>
              <a:rPr lang="tr-TR" sz="2800" spc="-95" dirty="0">
                <a:latin typeface="Verdana"/>
                <a:cs typeface="Verdana"/>
              </a:rPr>
              <a:t>ve </a:t>
            </a:r>
            <a:r>
              <a:rPr lang="tr-TR" sz="2800" spc="-40" dirty="0">
                <a:latin typeface="Verdana"/>
                <a:cs typeface="Verdana"/>
              </a:rPr>
              <a:t> </a:t>
            </a:r>
            <a:r>
              <a:rPr lang="tr-TR" sz="2800" spc="-175" dirty="0">
                <a:latin typeface="Verdana"/>
                <a:cs typeface="Verdana"/>
              </a:rPr>
              <a:t>sıklığını </a:t>
            </a:r>
            <a:r>
              <a:rPr lang="tr-TR" sz="2800" spc="-110" dirty="0">
                <a:latin typeface="Verdana"/>
                <a:cs typeface="Verdana"/>
              </a:rPr>
              <a:t>tespit </a:t>
            </a:r>
            <a:r>
              <a:rPr lang="tr-TR" sz="2800" spc="-35" dirty="0">
                <a:latin typeface="Verdana"/>
                <a:cs typeface="Verdana"/>
              </a:rPr>
              <a:t>edip </a:t>
            </a:r>
            <a:r>
              <a:rPr lang="tr-TR" sz="2800" spc="-70" dirty="0">
                <a:latin typeface="Verdana"/>
                <a:cs typeface="Verdana"/>
              </a:rPr>
              <a:t>sağlık</a:t>
            </a:r>
            <a:r>
              <a:rPr lang="tr-TR" sz="2800" spc="-1660" dirty="0">
                <a:latin typeface="Verdana"/>
                <a:cs typeface="Verdana"/>
              </a:rPr>
              <a:t> </a:t>
            </a:r>
            <a:r>
              <a:rPr lang="tr-TR" sz="2800" spc="-105" dirty="0">
                <a:latin typeface="Verdana"/>
                <a:cs typeface="Verdana"/>
              </a:rPr>
              <a:t>çalışanlarının  </a:t>
            </a:r>
            <a:r>
              <a:rPr lang="tr-TR" sz="2800" spc="-80" dirty="0">
                <a:latin typeface="Verdana"/>
                <a:cs typeface="Verdana"/>
              </a:rPr>
              <a:t>konuyla </a:t>
            </a:r>
            <a:r>
              <a:rPr lang="tr-TR" sz="2800" spc="-135" dirty="0">
                <a:latin typeface="Verdana"/>
                <a:cs typeface="Verdana"/>
              </a:rPr>
              <a:t>ilgili </a:t>
            </a:r>
            <a:r>
              <a:rPr lang="tr-TR" sz="2800" spc="-114" dirty="0">
                <a:latin typeface="Verdana"/>
                <a:cs typeface="Verdana"/>
              </a:rPr>
              <a:t>düşünce </a:t>
            </a:r>
            <a:r>
              <a:rPr lang="tr-TR" sz="2800" spc="-95" dirty="0">
                <a:latin typeface="Verdana"/>
                <a:cs typeface="Verdana"/>
              </a:rPr>
              <a:t>ve </a:t>
            </a:r>
            <a:r>
              <a:rPr lang="tr-TR" sz="2800" spc="-135" dirty="0">
                <a:latin typeface="Verdana"/>
                <a:cs typeface="Verdana"/>
              </a:rPr>
              <a:t>görüşlerini  </a:t>
            </a:r>
            <a:r>
              <a:rPr lang="tr-TR" sz="2800" spc="-140" dirty="0">
                <a:latin typeface="Verdana"/>
                <a:cs typeface="Verdana"/>
              </a:rPr>
              <a:t>belirlemektir.</a:t>
            </a:r>
            <a:endParaRPr lang="tr-TR" sz="2800" dirty="0">
              <a:latin typeface="Verdana"/>
              <a:cs typeface="Verdana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1790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EB3E34C-D590-467F-A92E-13C21C7E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Metod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FEAE901-57F0-4584-977B-EA01CF522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800" spc="20" dirty="0">
                <a:latin typeface="DejaVu Serif"/>
                <a:cs typeface="DejaVu Serif"/>
              </a:rPr>
              <a:t>Bu </a:t>
            </a:r>
            <a:r>
              <a:rPr lang="tr-TR" sz="2800" spc="15" dirty="0">
                <a:latin typeface="DejaVu Serif"/>
                <a:cs typeface="DejaVu Serif"/>
              </a:rPr>
              <a:t>çalışma 14 </a:t>
            </a:r>
            <a:r>
              <a:rPr lang="tr-TR" sz="2800" spc="10" dirty="0">
                <a:latin typeface="DejaVu Serif"/>
                <a:cs typeface="DejaVu Serif"/>
              </a:rPr>
              <a:t>1. </a:t>
            </a:r>
            <a:r>
              <a:rPr lang="tr-TR" sz="2800" spc="20" dirty="0">
                <a:latin typeface="DejaVu Serif"/>
                <a:cs typeface="DejaVu Serif"/>
              </a:rPr>
              <a:t>Dönem </a:t>
            </a:r>
            <a:r>
              <a:rPr lang="tr-TR" sz="2800" spc="15" dirty="0">
                <a:latin typeface="DejaVu Serif"/>
                <a:cs typeface="DejaVu Serif"/>
              </a:rPr>
              <a:t>tıp </a:t>
            </a:r>
            <a:r>
              <a:rPr lang="tr-TR" sz="2800" spc="10" dirty="0">
                <a:latin typeface="DejaVu Serif"/>
                <a:cs typeface="DejaVu Serif"/>
              </a:rPr>
              <a:t>fakültesi öğrencisi  </a:t>
            </a:r>
            <a:r>
              <a:rPr lang="tr-TR" sz="2800" spc="15" dirty="0">
                <a:latin typeface="DejaVu Serif"/>
                <a:cs typeface="DejaVu Serif"/>
              </a:rPr>
              <a:t>tarafından </a:t>
            </a:r>
            <a:r>
              <a:rPr lang="tr-TR" sz="2800" spc="20" dirty="0">
                <a:latin typeface="DejaVu Serif"/>
                <a:cs typeface="DejaVu Serif"/>
              </a:rPr>
              <a:t>1 </a:t>
            </a:r>
            <a:r>
              <a:rPr lang="tr-TR" sz="2800" spc="10" dirty="0">
                <a:latin typeface="DejaVu Serif"/>
                <a:cs typeface="DejaVu Serif"/>
              </a:rPr>
              <a:t>Aralık </a:t>
            </a:r>
            <a:r>
              <a:rPr lang="tr-TR" sz="2800" spc="15" dirty="0">
                <a:latin typeface="DejaVu Serif"/>
                <a:cs typeface="DejaVu Serif"/>
              </a:rPr>
              <a:t>2021 </a:t>
            </a:r>
            <a:r>
              <a:rPr lang="tr-TR" sz="2800" spc="10" dirty="0">
                <a:latin typeface="DejaVu Serif"/>
                <a:cs typeface="DejaVu Serif"/>
              </a:rPr>
              <a:t>- </a:t>
            </a:r>
            <a:r>
              <a:rPr lang="tr-TR" sz="2800" spc="20" dirty="0">
                <a:latin typeface="DejaVu Serif"/>
                <a:cs typeface="DejaVu Serif"/>
              </a:rPr>
              <a:t>6 </a:t>
            </a:r>
            <a:r>
              <a:rPr lang="tr-TR" sz="2800" spc="15" dirty="0">
                <a:latin typeface="DejaVu Serif"/>
                <a:cs typeface="DejaVu Serif"/>
              </a:rPr>
              <a:t>Ocak 2022 </a:t>
            </a:r>
            <a:r>
              <a:rPr lang="tr-TR" sz="2800" spc="10" dirty="0">
                <a:latin typeface="DejaVu Serif"/>
                <a:cs typeface="DejaVu Serif"/>
              </a:rPr>
              <a:t>tarihleri  arasında yapılmıştır. </a:t>
            </a:r>
            <a:r>
              <a:rPr lang="tr-TR" sz="2800" spc="15" dirty="0">
                <a:latin typeface="DejaVu Serif"/>
                <a:cs typeface="DejaVu Serif"/>
              </a:rPr>
              <a:t>Araştırmanın örneklemi </a:t>
            </a:r>
            <a:r>
              <a:rPr lang="tr-TR" sz="2800" spc="10" dirty="0">
                <a:latin typeface="DejaVu Serif"/>
                <a:cs typeface="DejaVu Serif"/>
              </a:rPr>
              <a:t>çeşitli  </a:t>
            </a:r>
            <a:r>
              <a:rPr lang="tr-TR" sz="2800" spc="20" dirty="0">
                <a:latin typeface="DejaVu Serif"/>
                <a:cs typeface="DejaVu Serif"/>
              </a:rPr>
              <a:t>kamu </a:t>
            </a:r>
            <a:r>
              <a:rPr lang="tr-TR" sz="2800" spc="10" dirty="0">
                <a:latin typeface="DejaVu Serif"/>
                <a:cs typeface="DejaVu Serif"/>
              </a:rPr>
              <a:t>hastanelerinde çalışan </a:t>
            </a:r>
            <a:r>
              <a:rPr lang="tr-TR" sz="2800" spc="15" dirty="0">
                <a:latin typeface="DejaVu Serif"/>
                <a:cs typeface="DejaVu Serif"/>
              </a:rPr>
              <a:t>291 </a:t>
            </a:r>
            <a:r>
              <a:rPr lang="tr-TR" sz="2800" spc="10" dirty="0">
                <a:latin typeface="DejaVu Serif"/>
                <a:cs typeface="DejaVu Serif"/>
              </a:rPr>
              <a:t>sağlık çalışanından  </a:t>
            </a:r>
            <a:r>
              <a:rPr lang="tr-TR" sz="2800" spc="15" dirty="0">
                <a:latin typeface="DejaVu Serif"/>
                <a:cs typeface="DejaVu Serif"/>
              </a:rPr>
              <a:t>elde </a:t>
            </a:r>
            <a:r>
              <a:rPr lang="tr-TR" sz="2800" spc="10" dirty="0">
                <a:latin typeface="DejaVu Serif"/>
                <a:cs typeface="DejaVu Serif"/>
              </a:rPr>
              <a:t>edilmiştir. </a:t>
            </a:r>
          </a:p>
          <a:p>
            <a:endParaRPr lang="tr-TR" sz="2800" spc="10" dirty="0">
              <a:latin typeface="DejaVu Serif"/>
              <a:cs typeface="DejaVu Serif"/>
            </a:endParaRPr>
          </a:p>
          <a:p>
            <a:r>
              <a:rPr lang="tr-TR" sz="2800" spc="15" dirty="0">
                <a:latin typeface="DejaVu Serif"/>
                <a:cs typeface="DejaVu Serif"/>
              </a:rPr>
              <a:t>Sağlık </a:t>
            </a:r>
            <a:r>
              <a:rPr lang="tr-TR" sz="2800" spc="10" dirty="0">
                <a:latin typeface="DejaVu Serif"/>
                <a:cs typeface="DejaVu Serif"/>
              </a:rPr>
              <a:t>çalışanları </a:t>
            </a:r>
            <a:r>
              <a:rPr lang="tr-TR" sz="2800" spc="15" dirty="0">
                <a:latin typeface="DejaVu Serif"/>
                <a:cs typeface="DejaVu Serif"/>
              </a:rPr>
              <a:t>doktor hemşire ebe  başta olmak üzere </a:t>
            </a:r>
            <a:r>
              <a:rPr lang="tr-TR" sz="2800" spc="10" dirty="0">
                <a:latin typeface="DejaVu Serif"/>
                <a:cs typeface="DejaVu Serif"/>
              </a:rPr>
              <a:t>hastabakıcı </a:t>
            </a:r>
            <a:r>
              <a:rPr lang="tr-TR" sz="2800" spc="15" dirty="0" err="1">
                <a:latin typeface="DejaVu Serif"/>
                <a:cs typeface="DejaVu Serif"/>
              </a:rPr>
              <a:t>intörn</a:t>
            </a:r>
            <a:r>
              <a:rPr lang="tr-TR" sz="2800" spc="15" dirty="0">
                <a:latin typeface="DejaVu Serif"/>
                <a:cs typeface="DejaVu Serif"/>
              </a:rPr>
              <a:t> doktor ve diğer  </a:t>
            </a:r>
            <a:r>
              <a:rPr lang="tr-TR" sz="2800" spc="10" dirty="0">
                <a:latin typeface="DejaVu Serif"/>
                <a:cs typeface="DejaVu Serif"/>
              </a:rPr>
              <a:t>sağlık </a:t>
            </a:r>
            <a:r>
              <a:rPr lang="tr-TR" sz="2800" spc="15" dirty="0">
                <a:latin typeface="DejaVu Serif"/>
                <a:cs typeface="DejaVu Serif"/>
              </a:rPr>
              <a:t>memurlarını </a:t>
            </a:r>
            <a:r>
              <a:rPr lang="tr-TR" sz="2800" spc="10" dirty="0">
                <a:latin typeface="DejaVu Serif"/>
                <a:cs typeface="DejaVu Serif"/>
              </a:rPr>
              <a:t>içermektedir. </a:t>
            </a:r>
          </a:p>
          <a:p>
            <a:endParaRPr lang="tr-TR" spc="10" dirty="0">
              <a:latin typeface="DejaVu Serif"/>
              <a:cs typeface="DejaVu Serif"/>
            </a:endParaRPr>
          </a:p>
          <a:p>
            <a:r>
              <a:rPr lang="tr-TR" sz="2800" spc="10" dirty="0">
                <a:latin typeface="DejaVu Serif"/>
                <a:cs typeface="DejaVu Serif"/>
              </a:rPr>
              <a:t>Verilerin  </a:t>
            </a:r>
            <a:r>
              <a:rPr lang="tr-TR" sz="2800" spc="15" dirty="0">
                <a:latin typeface="DejaVu Serif"/>
                <a:cs typeface="DejaVu Serif"/>
              </a:rPr>
              <a:t>toplanmasında </a:t>
            </a:r>
            <a:r>
              <a:rPr lang="tr-TR" sz="2800" spc="15" dirty="0" err="1">
                <a:latin typeface="DejaVu Serif"/>
                <a:cs typeface="DejaVu Serif"/>
              </a:rPr>
              <a:t>sosyo</a:t>
            </a:r>
            <a:r>
              <a:rPr lang="tr-TR" sz="2800" spc="15" dirty="0">
                <a:latin typeface="DejaVu Serif"/>
                <a:cs typeface="DejaVu Serif"/>
              </a:rPr>
              <a:t>-demografik ve </a:t>
            </a:r>
            <a:r>
              <a:rPr lang="tr-TR" sz="2800" spc="10" dirty="0">
                <a:latin typeface="DejaVu Serif"/>
                <a:cs typeface="DejaVu Serif"/>
              </a:rPr>
              <a:t>sağlık </a:t>
            </a:r>
            <a:r>
              <a:rPr lang="tr-TR" sz="2800" spc="15" dirty="0">
                <a:latin typeface="DejaVu Serif"/>
                <a:cs typeface="DejaVu Serif"/>
              </a:rPr>
              <a:t>sektöründe  yaşanan problemlere </a:t>
            </a:r>
            <a:r>
              <a:rPr lang="tr-TR" sz="2800" spc="10" dirty="0">
                <a:latin typeface="DejaVu Serif"/>
                <a:cs typeface="DejaVu Serif"/>
              </a:rPr>
              <a:t>dair </a:t>
            </a:r>
            <a:r>
              <a:rPr lang="tr-TR" sz="2800" spc="15" dirty="0">
                <a:latin typeface="DejaVu Serif"/>
                <a:cs typeface="DejaVu Serif"/>
              </a:rPr>
              <a:t>sorunlardan oluşan </a:t>
            </a:r>
            <a:r>
              <a:rPr lang="tr-TR" sz="2800" spc="10" dirty="0">
                <a:latin typeface="DejaVu Serif"/>
                <a:cs typeface="DejaVu Serif"/>
              </a:rPr>
              <a:t>bir  </a:t>
            </a:r>
            <a:r>
              <a:rPr lang="tr-TR" sz="2800" spc="15" dirty="0">
                <a:latin typeface="DejaVu Serif"/>
                <a:cs typeface="DejaVu Serif"/>
              </a:rPr>
              <a:t>anket formu</a:t>
            </a:r>
            <a:r>
              <a:rPr lang="tr-TR" sz="2800" dirty="0">
                <a:latin typeface="DejaVu Serif"/>
                <a:cs typeface="DejaVu Serif"/>
              </a:rPr>
              <a:t> </a:t>
            </a:r>
            <a:r>
              <a:rPr lang="tr-TR" sz="2800" spc="10" dirty="0">
                <a:latin typeface="DejaVu Serif"/>
                <a:cs typeface="DejaVu Serif"/>
              </a:rPr>
              <a:t>kullanılmıştır</a:t>
            </a:r>
            <a:endParaRPr lang="tr-TR" sz="2800" dirty="0">
              <a:latin typeface="DejaVu Serif"/>
              <a:cs typeface="DejaVu Serif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39065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E6019D6-0CFA-4E20-BA63-7CD8DF67E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Ankete katılanların yaş ve cinsiyet dağılımı;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EE8F8CB-1D7F-492B-A745-A25C51F67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tr-TR" dirty="0"/>
              <a:t>Katılımcıların % 63.9’u kadın, %36.1’i erkektir.</a:t>
            </a:r>
          </a:p>
          <a:p>
            <a:endParaRPr lang="tr-TR" dirty="0"/>
          </a:p>
          <a:p>
            <a:r>
              <a:rPr lang="tr-TR" dirty="0"/>
              <a:t>Yaş dağılımı daha çok 20-29 yaş aralığındadır.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72DAB850-D0CC-4F0A-8B6B-0AB90F27F00A}"/>
              </a:ext>
            </a:extLst>
          </p:cNvPr>
          <p:cNvSpPr/>
          <p:nvPr/>
        </p:nvSpPr>
        <p:spPr>
          <a:xfrm>
            <a:off x="7412393" y="3651660"/>
            <a:ext cx="4567111" cy="2061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xmlns="" id="{40194528-3204-49A3-86A9-CF3D73CCDF19}"/>
              </a:ext>
            </a:extLst>
          </p:cNvPr>
          <p:cNvSpPr/>
          <p:nvPr/>
        </p:nvSpPr>
        <p:spPr>
          <a:xfrm>
            <a:off x="7534244" y="1471165"/>
            <a:ext cx="4323407" cy="1619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131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CCBA79B-F298-43BF-8E48-432C5F28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Katılımcıların hizmet ettiği alanlar;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279DB533-2F1B-48A0-B314-18577F2220CC}"/>
              </a:ext>
            </a:extLst>
          </p:cNvPr>
          <p:cNvSpPr/>
          <p:nvPr/>
        </p:nvSpPr>
        <p:spPr>
          <a:xfrm>
            <a:off x="5535039" y="2482815"/>
            <a:ext cx="5603132" cy="2986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Metin kutusu 4"/>
          <p:cNvSpPr txBox="1"/>
          <p:nvPr/>
        </p:nvSpPr>
        <p:spPr>
          <a:xfrm>
            <a:off x="567267" y="2125133"/>
            <a:ext cx="49677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•</a:t>
            </a:r>
            <a:r>
              <a:rPr lang="tr-TR" sz="2800" dirty="0" smtClean="0"/>
              <a:t>Ankete katılanların 3te 1inden fazlası doktor iken 4te 1inden fazlası hemşiredir.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9204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5E6D083-330C-4B71-BDB2-1252636E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Katılımcıların sağlık alanında çalışma süreleri;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68A2EE6B-C15A-45FD-AD1D-7D933BEA17C4}"/>
              </a:ext>
            </a:extLst>
          </p:cNvPr>
          <p:cNvSpPr/>
          <p:nvPr/>
        </p:nvSpPr>
        <p:spPr>
          <a:xfrm>
            <a:off x="6352073" y="1749531"/>
            <a:ext cx="5402424" cy="3348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Metin kutusu 4"/>
          <p:cNvSpPr txBox="1"/>
          <p:nvPr/>
        </p:nvSpPr>
        <p:spPr>
          <a:xfrm>
            <a:off x="262466" y="2147464"/>
            <a:ext cx="4741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•Katılımcıların neredeyse yarısı meslek hayatının henüz başındadır.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8688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95DC39A-0859-4B15-A3C8-51065D5E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381125"/>
            <a:ext cx="10515600" cy="1325563"/>
          </a:xfrm>
        </p:spPr>
        <p:txBody>
          <a:bodyPr>
            <a:normAutofit fontScale="90000"/>
          </a:bodyPr>
          <a:lstStyle/>
          <a:p>
            <a:pPr marL="12065" marR="5080">
              <a:lnSpc>
                <a:spcPct val="116799"/>
              </a:lnSpc>
              <a:spcBef>
                <a:spcPts val="95"/>
              </a:spcBef>
            </a:pPr>
            <a:r>
              <a:rPr lang="tr-TR" sz="3100" dirty="0">
                <a:latin typeface="DejaVu Serif"/>
                <a:cs typeface="DejaVu Serif"/>
              </a:rPr>
              <a:t>Çalışma sırasındaki şiddet </a:t>
            </a:r>
            <a:r>
              <a:rPr lang="tr-TR" sz="3100" spc="-5" dirty="0">
                <a:latin typeface="DejaVu Serif"/>
                <a:cs typeface="DejaVu Serif"/>
              </a:rPr>
              <a:t>konusundaki </a:t>
            </a:r>
            <a:r>
              <a:rPr lang="tr-TR" sz="3100" dirty="0" smtClean="0">
                <a:latin typeface="DejaVu Serif"/>
                <a:cs typeface="DejaVu Serif"/>
              </a:rPr>
              <a:t>endişelerini </a:t>
            </a:r>
            <a:r>
              <a:rPr lang="tr-TR" sz="3100" dirty="0">
                <a:latin typeface="DejaVu Serif"/>
                <a:cs typeface="DejaVu Serif"/>
              </a:rPr>
              <a:t>1-5  arasında derecelendirmelerini </a:t>
            </a:r>
            <a:r>
              <a:rPr lang="tr-TR" sz="3100" dirty="0" smtClean="0">
                <a:latin typeface="DejaVu Serif"/>
                <a:cs typeface="DejaVu Serif"/>
              </a:rPr>
              <a:t>istediğimizde , sağlık  </a:t>
            </a:r>
            <a:r>
              <a:rPr lang="tr-TR" sz="3100" dirty="0">
                <a:latin typeface="DejaVu Serif"/>
                <a:cs typeface="DejaVu Serif"/>
              </a:rPr>
              <a:t>çalışanlarının güvenlikleri konusunda oldukça</a:t>
            </a:r>
            <a:r>
              <a:rPr lang="tr-TR" sz="3100" spc="-80" dirty="0">
                <a:latin typeface="DejaVu Serif"/>
                <a:cs typeface="DejaVu Serif"/>
              </a:rPr>
              <a:t> </a:t>
            </a:r>
            <a:r>
              <a:rPr lang="tr-TR" sz="3100" dirty="0">
                <a:latin typeface="DejaVu Serif"/>
                <a:cs typeface="DejaVu Serif"/>
              </a:rPr>
              <a:t>endişeli</a:t>
            </a:r>
            <a:br>
              <a:rPr lang="tr-TR" sz="3100" dirty="0">
                <a:latin typeface="DejaVu Serif"/>
                <a:cs typeface="DejaVu Serif"/>
              </a:rPr>
            </a:br>
            <a:r>
              <a:rPr lang="tr-TR" sz="3100" dirty="0">
                <a:latin typeface="DejaVu Serif"/>
                <a:cs typeface="DejaVu Serif"/>
              </a:rPr>
              <a:t>olduğunu</a:t>
            </a:r>
            <a:r>
              <a:rPr lang="tr-TR" sz="3100" spc="-5" dirty="0">
                <a:latin typeface="DejaVu Serif"/>
                <a:cs typeface="DejaVu Serif"/>
              </a:rPr>
              <a:t> görüyoruz.</a:t>
            </a:r>
            <a:r>
              <a:rPr lang="tr-TR" dirty="0">
                <a:latin typeface="DejaVu Serif"/>
                <a:cs typeface="DejaVu Serif"/>
              </a:rPr>
              <a:t/>
            </a:r>
            <a:br>
              <a:rPr lang="tr-TR" dirty="0">
                <a:latin typeface="DejaVu Serif"/>
                <a:cs typeface="DejaVu Serif"/>
              </a:rPr>
            </a:br>
            <a:endParaRPr lang="tr-TR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1C040DEC-D03A-4909-AEBD-4B7379F36C0F}"/>
              </a:ext>
            </a:extLst>
          </p:cNvPr>
          <p:cNvSpPr/>
          <p:nvPr/>
        </p:nvSpPr>
        <p:spPr>
          <a:xfrm>
            <a:off x="1199006" y="2772168"/>
            <a:ext cx="10230994" cy="3510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477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3E58B36-35AA-4D1B-8BDE-036E0FDA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spc="-5" dirty="0"/>
              <a:t>Sağlık çalışanlarının şiddete uğrama ve ya şahit olma  grafiği;</a:t>
            </a:r>
            <a:endParaRPr lang="tr-TR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406400" y="1778001"/>
            <a:ext cx="5300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•Yaklaşık olarak her  5 katılımcıdan 3 tanesi meslek hayatında şiddete uğramış veya şiddete tanık olmuştur.</a:t>
            </a:r>
            <a:endParaRPr lang="tr-T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58" y="2737379"/>
            <a:ext cx="6127750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704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725</Words>
  <Application>Microsoft Office PowerPoint</Application>
  <PresentationFormat>Özel</PresentationFormat>
  <Paragraphs>79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Office Teması</vt:lpstr>
      <vt:lpstr>Sağlık Çalışanlarının Yaşadığı Sıkıntılar </vt:lpstr>
      <vt:lpstr>Giriş</vt:lpstr>
      <vt:lpstr>Slayt 3</vt:lpstr>
      <vt:lpstr>Metod</vt:lpstr>
      <vt:lpstr>Ankete katılanların yaş ve cinsiyet dağılımı;</vt:lpstr>
      <vt:lpstr>Katılımcıların hizmet ettiği alanlar;</vt:lpstr>
      <vt:lpstr>Katılımcıların sağlık alanında çalışma süreleri;</vt:lpstr>
      <vt:lpstr>Çalışma sırasındaki şiddet konusundaki endişelerini 1-5  arasında derecelendirmelerini istediğimizde , sağlık  çalışanlarının güvenlikleri konusunda oldukça endişeli olduğunu görüyoruz. </vt:lpstr>
      <vt:lpstr>Sağlık çalışanlarının şiddete uğrama ve ya şahit olma  grafiği;</vt:lpstr>
      <vt:lpstr>Şiddete karşı güvenliğin yeterli olup olmadığı;</vt:lpstr>
      <vt:lpstr>Şiddete maruz kalındığında bildirimde bulunma;</vt:lpstr>
      <vt:lpstr>Çalışma yerinde şiddeti bildirmeye yönelik teşvik;</vt:lpstr>
      <vt:lpstr>Sağlık çalışanlarının beyaz koda başvurma grafiği;</vt:lpstr>
      <vt:lpstr>Sağlık çalışanlarına şiddette bulunanların kimlikleri;</vt:lpstr>
      <vt:lpstr>Şiddetin gerçekleştiği zaman dilimi;</vt:lpstr>
      <vt:lpstr>•Anketimizin sonucunda sağlık çalışanlarındaki intihar,  yaralanma ve ölümler diğer çalışanları oldukça kötü etkilediğini  ve motivasyonlarını düşürdüğünü öğrendik.</vt:lpstr>
      <vt:lpstr>Sağlık çalışanlarının ailelerine yeterli zamanı ayırıp ayıramadığı;</vt:lpstr>
      <vt:lpstr>Sağlık çalışanlarının maaş dağılımları;</vt:lpstr>
      <vt:lpstr>Maaşın yeterli olup olmadığı;</vt:lpstr>
      <vt:lpstr>Sağlık çalışanlarının günlük çalışma süreleri;</vt:lpstr>
      <vt:lpstr>Sağlık çalışanlarının dinlenme süreleri;</vt:lpstr>
      <vt:lpstr>Doktorların muayene süresi hakkındaki fikirleri;</vt:lpstr>
      <vt:lpstr>Muayene süresi ne kadar olmalı sorusuna ise;</vt:lpstr>
      <vt:lpstr>Uygulanan performans değerlendirme  sisteminden¹;</vt:lpstr>
      <vt:lpstr>Sağlık çalışanları işini veya bölümünü değiştirme fikri;</vt:lpstr>
      <vt:lpstr>Sonuç olarak;</vt:lpstr>
      <vt:lpstr>GRUP PANZEHİR-F2</vt:lpstr>
      <vt:lpstr>KAYNAKÇA: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Sağlık Çalışanlarının Yaşadığı Sıkıntılar </dc:title>
  <dc:creator>abdullah demirbaş</dc:creator>
  <cp:lastModifiedBy>kou</cp:lastModifiedBy>
  <cp:revision>18</cp:revision>
  <dcterms:created xsi:type="dcterms:W3CDTF">2022-01-11T20:13:26Z</dcterms:created>
  <dcterms:modified xsi:type="dcterms:W3CDTF">2022-01-13T08:04:42Z</dcterms:modified>
</cp:coreProperties>
</file>